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diagrams/colors2.xml" ContentType="application/vnd.openxmlformats-officedocument.drawingml.diagramColors+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7"/>
  </p:notesMasterIdLst>
  <p:sldIdLst>
    <p:sldId id="256" r:id="rId2"/>
    <p:sldId id="327" r:id="rId3"/>
    <p:sldId id="329" r:id="rId4"/>
    <p:sldId id="330" r:id="rId5"/>
    <p:sldId id="333" r:id="rId6"/>
    <p:sldId id="334" r:id="rId7"/>
    <p:sldId id="335" r:id="rId8"/>
    <p:sldId id="336" r:id="rId9"/>
    <p:sldId id="377" r:id="rId10"/>
    <p:sldId id="343" r:id="rId11"/>
    <p:sldId id="344" r:id="rId12"/>
    <p:sldId id="380" r:id="rId13"/>
    <p:sldId id="347" r:id="rId14"/>
    <p:sldId id="349" r:id="rId15"/>
    <p:sldId id="351" r:id="rId16"/>
    <p:sldId id="352" r:id="rId17"/>
    <p:sldId id="378" r:id="rId18"/>
    <p:sldId id="354" r:id="rId19"/>
    <p:sldId id="355" r:id="rId20"/>
    <p:sldId id="356" r:id="rId21"/>
    <p:sldId id="357" r:id="rId22"/>
    <p:sldId id="358" r:id="rId23"/>
    <p:sldId id="359" r:id="rId24"/>
    <p:sldId id="360" r:id="rId25"/>
    <p:sldId id="363" r:id="rId26"/>
    <p:sldId id="364" r:id="rId27"/>
    <p:sldId id="365" r:id="rId28"/>
    <p:sldId id="379" r:id="rId29"/>
    <p:sldId id="370" r:id="rId30"/>
    <p:sldId id="371" r:id="rId31"/>
    <p:sldId id="373" r:id="rId32"/>
    <p:sldId id="374" r:id="rId33"/>
    <p:sldId id="375" r:id="rId34"/>
    <p:sldId id="376" r:id="rId35"/>
    <p:sldId id="32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84" autoAdjust="0"/>
    <p:restoredTop sz="71429" autoAdjust="0"/>
  </p:normalViewPr>
  <p:slideViewPr>
    <p:cSldViewPr>
      <p:cViewPr>
        <p:scale>
          <a:sx n="66" d="100"/>
          <a:sy n="66" d="100"/>
        </p:scale>
        <p:origin x="-156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esProps" Target="presProps.xml"/><Relationship Id="rId40" Type="http://schemas.openxmlformats.org/officeDocument/2006/relationships/viewProps" Target="viewProps.xml"/><Relationship Id="rId7" Type="http://schemas.openxmlformats.org/officeDocument/2006/relationships/slide" Target="slides/slide6.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ableStyles" Target="tableStyle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interSettings" Target="printerSettings/printerSettings1.bin"/><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91645767-A35E-0943-94F2-B40E66082D62}" type="presOf" srcId="{BBDAC0FB-B081-4173-BF0A-FC73F34EA3A1}" destId="{1B8E94BB-9D98-4437-8ECC-34814865DAC6}" srcOrd="0" destOrd="0" presId="urn:microsoft.com/office/officeart/2005/8/layout/default"/>
    <dgm:cxn modelId="{8E061B82-9E8A-41A1-B7BB-4252BEED12F6}" srcId="{BBDAC0FB-B081-4173-BF0A-FC73F34EA3A1}" destId="{5668902E-25D6-41E1-A845-6B72345E84AC}" srcOrd="0" destOrd="0" parTransId="{607A5560-08BA-4E5D-8960-FE8CA4B4D614}" sibTransId="{9CB6E2DC-7A5C-43DC-AD74-01840EFF8662}"/>
    <dgm:cxn modelId="{D2AA7EF8-91D9-8B45-A65D-4B2343E1EE9D}" type="presOf" srcId="{51E28EDD-E0C3-44C8-8625-5C1719876AC3}" destId="{58625619-1163-4221-B0C9-9CEF0085154F}" srcOrd="0" destOrd="0" presId="urn:microsoft.com/office/officeart/2005/8/layout/default"/>
    <dgm:cxn modelId="{7B244120-109A-9143-A90D-758028B3AE90}" type="presOf" srcId="{A860F2B6-5562-48A7-94EA-E3F3144B9E50}" destId="{FA902E41-D71C-4435-AB4D-FB7F21B7C759}" srcOrd="0" destOrd="0" presId="urn:microsoft.com/office/officeart/2005/8/layout/default"/>
    <dgm:cxn modelId="{743BE6D3-8871-D94B-8FF2-E652EC068410}" type="presOf" srcId="{5668902E-25D6-41E1-A845-6B72345E84AC}" destId="{AC6025E5-5EFB-4C5B-8EFA-82669079CF1F}" srcOrd="0" destOrd="0" presId="urn:microsoft.com/office/officeart/2005/8/layout/default"/>
    <dgm:cxn modelId="{717B1784-A75A-4DC0-AF9F-A94CCF0E4856}" srcId="{BBDAC0FB-B081-4173-BF0A-FC73F34EA3A1}" destId="{51E28EDD-E0C3-44C8-8625-5C1719876AC3}" srcOrd="3" destOrd="0" parTransId="{6443A111-6715-4CCC-80E2-E0BA533153FA}" sibTransId="{D8559311-4218-409F-B79A-BC28F1382DE1}"/>
    <dgm:cxn modelId="{BBC3EC17-F612-9B49-BADA-7B189151FB38}" type="presOf" srcId="{8F4EFB49-F95A-4FBE-A41A-88C266A4BD8A}" destId="{39C744D1-9A23-430D-98BC-88F24615D17F}" srcOrd="0" destOrd="0" presId="urn:microsoft.com/office/officeart/2005/8/layout/default"/>
    <dgm:cxn modelId="{6FAB20BF-DC69-4547-976E-5FD9D81604D7}" srcId="{BBDAC0FB-B081-4173-BF0A-FC73F34EA3A1}" destId="{A860F2B6-5562-48A7-94EA-E3F3144B9E50}" srcOrd="1" destOrd="0" parTransId="{F0BDE409-1F68-435C-8FCA-F0814779C670}" sibTransId="{8357BC31-DACD-4B53-91E1-1B3A05899892}"/>
    <dgm:cxn modelId="{E566B6AA-A15E-4CBB-B780-DB2D2FE33DAF}" srcId="{BBDAC0FB-B081-4173-BF0A-FC73F34EA3A1}" destId="{8F4EFB49-F95A-4FBE-A41A-88C266A4BD8A}" srcOrd="2" destOrd="0" parTransId="{89A7246D-10E4-4DED-AF6F-D762A3B93118}" sibTransId="{4F69CC07-4037-4F59-8B71-215B94E23200}"/>
    <dgm:cxn modelId="{113605A6-01F2-564A-BBCA-356D234ED330}" type="presParOf" srcId="{1B8E94BB-9D98-4437-8ECC-34814865DAC6}" destId="{AC6025E5-5EFB-4C5B-8EFA-82669079CF1F}" srcOrd="0" destOrd="0" presId="urn:microsoft.com/office/officeart/2005/8/layout/default"/>
    <dgm:cxn modelId="{7917F803-90D7-544D-B337-084CAD37CB8A}" type="presParOf" srcId="{1B8E94BB-9D98-4437-8ECC-34814865DAC6}" destId="{1261A159-9564-4700-BA4C-633217CD6EA6}" srcOrd="1" destOrd="0" presId="urn:microsoft.com/office/officeart/2005/8/layout/default"/>
    <dgm:cxn modelId="{697CB7FE-D581-824E-B7A1-0F65AB03B0AA}" type="presParOf" srcId="{1B8E94BB-9D98-4437-8ECC-34814865DAC6}" destId="{FA902E41-D71C-4435-AB4D-FB7F21B7C759}" srcOrd="2" destOrd="0" presId="urn:microsoft.com/office/officeart/2005/8/layout/default"/>
    <dgm:cxn modelId="{790A58BF-EE7C-3244-8578-CF3E9C2F9729}" type="presParOf" srcId="{1B8E94BB-9D98-4437-8ECC-34814865DAC6}" destId="{01369AE3-5486-4D2C-BBE9-B29DBE7F61FA}" srcOrd="3" destOrd="0" presId="urn:microsoft.com/office/officeart/2005/8/layout/default"/>
    <dgm:cxn modelId="{47899D7E-4DE9-064C-BC8C-818110F1E2F1}" type="presParOf" srcId="{1B8E94BB-9D98-4437-8ECC-34814865DAC6}" destId="{39C744D1-9A23-430D-98BC-88F24615D17F}" srcOrd="4" destOrd="0" presId="urn:microsoft.com/office/officeart/2005/8/layout/default"/>
    <dgm:cxn modelId="{E1007F46-1BEF-2449-BD9E-25B11E864682}" type="presParOf" srcId="{1B8E94BB-9D98-4437-8ECC-34814865DAC6}" destId="{BF57B9B9-5884-491D-B5B2-E9EE7E9A5D68}" srcOrd="5" destOrd="0" presId="urn:microsoft.com/office/officeart/2005/8/layout/default"/>
    <dgm:cxn modelId="{B919F003-735D-8D43-9AC2-ECD9EC14A9DB}" type="presParOf" srcId="{1B8E94BB-9D98-4437-8ECC-34814865DAC6}" destId="{58625619-1163-4221-B0C9-9CEF0085154F}" srcOrd="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940577FF-78CB-B84A-9299-7C314D350B80}" type="presOf" srcId="{F6E8A35B-8A87-4766-AC86-D46D6B09F63B}" destId="{6659C763-E8A1-4D3F-8352-33D7ADBDE6A2}" srcOrd="0" destOrd="0" presId="urn:microsoft.com/office/officeart/2005/8/layout/hList1"/>
    <dgm:cxn modelId="{C82E88EF-AB06-4647-856C-45B365C7278D}" type="presOf" srcId="{E6B89D38-354D-4E90-BCA4-B7A3CA6271AD}" destId="{A639388A-0441-4811-9880-215A7F97393F}" srcOrd="0" destOrd="0" presId="urn:microsoft.com/office/officeart/2005/8/layout/hList1"/>
    <dgm:cxn modelId="{6296A225-B5B6-4B8E-962D-E62DC5725030}" srcId="{C3E8B31B-17D4-4810-BFCC-F9CAE76A5E08}" destId="{0D1CEACA-FFCA-42AF-B349-5A1D7AE73C66}" srcOrd="0" destOrd="0" parTransId="{9A6F5E95-A7E4-4761-9F5D-4804317D25BD}" sibTransId="{B638AE5E-9868-4E5A-8C6B-FC918E908407}"/>
    <dgm:cxn modelId="{906EE83B-90AE-4D6A-80BE-41C4D4AC463B}" srcId="{B7DF6198-C0B1-463C-A40F-D7962371B336}" destId="{C3E8B31B-17D4-4810-BFCC-F9CAE76A5E08}" srcOrd="2" destOrd="0" parTransId="{E20B6996-4BD4-42BC-A7BA-5BE9A1F36252}" sibTransId="{7B953621-FE50-420A-A9AD-D8CBCE094D30}"/>
    <dgm:cxn modelId="{C88586DF-798D-4E5D-BE35-1880A092E709}" srcId="{E6B89D38-354D-4E90-BCA4-B7A3CA6271AD}" destId="{F6E8A35B-8A87-4766-AC86-D46D6B09F63B}" srcOrd="0" destOrd="0" parTransId="{A22A3120-6AF3-4DFD-8151-9E36647B6B3E}" sibTransId="{54C7FF1A-8187-4522-A390-C8BC39EAB2E7}"/>
    <dgm:cxn modelId="{70C49872-CC86-5547-8FDB-611F6B7901D7}" type="presOf" srcId="{319EDD9A-202C-44DB-939A-335AFC4764F4}" destId="{52307BE1-08FC-421D-BF5E-AB009BD8B595}" srcOrd="0" destOrd="0" presId="urn:microsoft.com/office/officeart/2005/8/layout/hList1"/>
    <dgm:cxn modelId="{D9195E54-71BB-184F-B9C8-A9AAB094E574}" type="presOf" srcId="{B7DF6198-C0B1-463C-A40F-D7962371B336}" destId="{F1724E38-1B4C-436B-A3EA-F7961DC6E058}" srcOrd="0" destOrd="0" presId="urn:microsoft.com/office/officeart/2005/8/layout/hList1"/>
    <dgm:cxn modelId="{ED8B3398-8709-4FB7-98A0-2F5E6FDE86F5}" srcId="{B7DF6198-C0B1-463C-A40F-D7962371B336}" destId="{4BF41CFE-D004-4975-A46F-ED44B1AF8A4E}" srcOrd="0" destOrd="0" parTransId="{E24EADD1-21ED-4361-8DA0-75EBC5353FF4}" sibTransId="{1A628166-C881-4443-BF76-DD9CBFA81A2D}"/>
    <dgm:cxn modelId="{190238DD-89C8-8F42-8898-91B294092685}" type="presOf" srcId="{4BF41CFE-D004-4975-A46F-ED44B1AF8A4E}" destId="{E7FEC4CD-6D6A-46D9-826D-284E7060B736}" srcOrd="0" destOrd="0" presId="urn:microsoft.com/office/officeart/2005/8/layout/hList1"/>
    <dgm:cxn modelId="{B30E48FB-7B9D-1743-8FA5-59A92F90CD01}" type="presOf" srcId="{C3E8B31B-17D4-4810-BFCC-F9CAE76A5E08}" destId="{ABB995A1-AAF1-4942-958C-97FEECF4E4A2}"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B2BFCA82-ADD6-ED4F-9C34-7D614225D85E}" type="presOf" srcId="{0D1CEACA-FFCA-42AF-B349-5A1D7AE73C66}" destId="{19D5C01A-14EE-40AC-9CA4-9EA41841C236}" srcOrd="0" destOrd="0" presId="urn:microsoft.com/office/officeart/2005/8/layout/hList1"/>
    <dgm:cxn modelId="{8AE71208-2C4D-4469-B48D-F387AF6A6765}" srcId="{B7DF6198-C0B1-463C-A40F-D7962371B336}" destId="{E6B89D38-354D-4E90-BCA4-B7A3CA6271AD}" srcOrd="1" destOrd="0" parTransId="{C72FB13C-6AF8-4B28-9020-487BD34A1BEC}" sibTransId="{14FE7BB9-55B6-464C-98E2-AB45A9325AE1}"/>
    <dgm:cxn modelId="{DFD9461A-3869-A142-8DDF-EC77DDA57905}" type="presParOf" srcId="{F1724E38-1B4C-436B-A3EA-F7961DC6E058}" destId="{48C8C043-A221-4BD4-A327-18A65ABC4DD5}" srcOrd="0" destOrd="0" presId="urn:microsoft.com/office/officeart/2005/8/layout/hList1"/>
    <dgm:cxn modelId="{060BDB90-DAA2-2042-BEC2-EA120342122F}" type="presParOf" srcId="{48C8C043-A221-4BD4-A327-18A65ABC4DD5}" destId="{E7FEC4CD-6D6A-46D9-826D-284E7060B736}" srcOrd="0" destOrd="0" presId="urn:microsoft.com/office/officeart/2005/8/layout/hList1"/>
    <dgm:cxn modelId="{F621D72B-9244-0C43-B2F9-82CB9598D99F}" type="presParOf" srcId="{48C8C043-A221-4BD4-A327-18A65ABC4DD5}" destId="{52307BE1-08FC-421D-BF5E-AB009BD8B595}" srcOrd="1" destOrd="0" presId="urn:microsoft.com/office/officeart/2005/8/layout/hList1"/>
    <dgm:cxn modelId="{2A203DEB-02F8-B147-B467-BDAB7A177197}" type="presParOf" srcId="{F1724E38-1B4C-436B-A3EA-F7961DC6E058}" destId="{A27D5367-DD89-40C0-896C-7C5F55D65189}" srcOrd="1" destOrd="0" presId="urn:microsoft.com/office/officeart/2005/8/layout/hList1"/>
    <dgm:cxn modelId="{F092114E-B970-4E42-BF3C-143AA3113C32}" type="presParOf" srcId="{F1724E38-1B4C-436B-A3EA-F7961DC6E058}" destId="{385C5F71-764F-487E-91D9-88043EB0465B}" srcOrd="2" destOrd="0" presId="urn:microsoft.com/office/officeart/2005/8/layout/hList1"/>
    <dgm:cxn modelId="{B6F44748-A5FC-0A49-9F43-A315D397982F}" type="presParOf" srcId="{385C5F71-764F-487E-91D9-88043EB0465B}" destId="{A639388A-0441-4811-9880-215A7F97393F}" srcOrd="0" destOrd="0" presId="urn:microsoft.com/office/officeart/2005/8/layout/hList1"/>
    <dgm:cxn modelId="{941EC865-2BB8-134B-B653-AF96F30FF7B3}" type="presParOf" srcId="{385C5F71-764F-487E-91D9-88043EB0465B}" destId="{6659C763-E8A1-4D3F-8352-33D7ADBDE6A2}" srcOrd="1" destOrd="0" presId="urn:microsoft.com/office/officeart/2005/8/layout/hList1"/>
    <dgm:cxn modelId="{1F48FB7A-51D1-3D49-BA56-138659EBFDBB}" type="presParOf" srcId="{F1724E38-1B4C-436B-A3EA-F7961DC6E058}" destId="{0AEE16EF-A83A-43AC-A4BA-2504EDB0EFC9}" srcOrd="3" destOrd="0" presId="urn:microsoft.com/office/officeart/2005/8/layout/hList1"/>
    <dgm:cxn modelId="{E0F00552-DEC4-7046-9577-B91BA191D251}" type="presParOf" srcId="{F1724E38-1B4C-436B-A3EA-F7961DC6E058}" destId="{CB5DC880-8B24-4054-B146-F4C5057CBE8C}" srcOrd="4" destOrd="0" presId="urn:microsoft.com/office/officeart/2005/8/layout/hList1"/>
    <dgm:cxn modelId="{A74814BE-6664-B04C-8A04-67C3A9262B9A}" type="presParOf" srcId="{CB5DC880-8B24-4054-B146-F4C5057CBE8C}" destId="{ABB995A1-AAF1-4942-958C-97FEECF4E4A2}" srcOrd="0" destOrd="0" presId="urn:microsoft.com/office/officeart/2005/8/layout/hList1"/>
    <dgm:cxn modelId="{A75DEBA8-C06B-034A-A152-C2CF8A716A17}" type="presParOf" srcId="{CB5DC880-8B24-4054-B146-F4C5057CBE8C}" destId="{19D5C01A-14EE-40AC-9CA4-9EA41841C236}" srcOrd="1" destOrd="0" presId="urn:microsoft.com/office/officeart/2005/8/layout/hList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FEC4CD-6D6A-46D9-826D-284E7060B736}">
      <dsp:nvSpPr>
        <dsp:cNvPr id="0" name=""/>
        <dsp:cNvSpPr/>
      </dsp:nvSpPr>
      <dsp:spPr>
        <a:xfrm>
          <a:off x="2547" y="263789"/>
          <a:ext cx="2484239"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Uncontrollable</a:t>
          </a:r>
          <a:endParaRPr lang="en-US" sz="2600" kern="1200" dirty="0"/>
        </a:p>
      </dsp:txBody>
      <dsp:txXfrm>
        <a:off x="2547" y="263789"/>
        <a:ext cx="2484239" cy="748800"/>
      </dsp:txXfrm>
    </dsp:sp>
    <dsp:sp modelId="{52307BE1-08FC-421D-BF5E-AB009BD8B595}">
      <dsp:nvSpPr>
        <dsp:cNvPr id="0" name=""/>
        <dsp:cNvSpPr/>
      </dsp:nvSpPr>
      <dsp:spPr>
        <a:xfrm>
          <a:off x="2547" y="1012589"/>
          <a:ext cx="2484239" cy="20764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React and adapt to forces in the environment</a:t>
          </a:r>
          <a:endParaRPr lang="en-US" sz="2600" kern="1200" dirty="0"/>
        </a:p>
      </dsp:txBody>
      <dsp:txXfrm>
        <a:off x="2547" y="1012589"/>
        <a:ext cx="2484239" cy="2076420"/>
      </dsp:txXfrm>
    </dsp:sp>
    <dsp:sp modelId="{A639388A-0441-4811-9880-215A7F97393F}">
      <dsp:nvSpPr>
        <dsp:cNvPr id="0" name=""/>
        <dsp:cNvSpPr/>
      </dsp:nvSpPr>
      <dsp:spPr>
        <a:xfrm>
          <a:off x="2834580" y="263789"/>
          <a:ext cx="2484239"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Proactive</a:t>
          </a:r>
          <a:endParaRPr lang="en-US" sz="2600" kern="1200" dirty="0"/>
        </a:p>
      </dsp:txBody>
      <dsp:txXfrm>
        <a:off x="2834580" y="263789"/>
        <a:ext cx="2484239" cy="748800"/>
      </dsp:txXfrm>
    </dsp:sp>
    <dsp:sp modelId="{6659C763-E8A1-4D3F-8352-33D7ADBDE6A2}">
      <dsp:nvSpPr>
        <dsp:cNvPr id="0" name=""/>
        <dsp:cNvSpPr/>
      </dsp:nvSpPr>
      <dsp:spPr>
        <a:xfrm>
          <a:off x="2834580" y="1012589"/>
          <a:ext cx="2484239" cy="20764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Aggressive actions to affect forces in the environment</a:t>
          </a:r>
          <a:endParaRPr lang="en-US" sz="2600" kern="1200" dirty="0"/>
        </a:p>
      </dsp:txBody>
      <dsp:txXfrm>
        <a:off x="2834580" y="1012589"/>
        <a:ext cx="2484239" cy="2076420"/>
      </dsp:txXfrm>
    </dsp:sp>
    <dsp:sp modelId="{ABB995A1-AAF1-4942-958C-97FEECF4E4A2}">
      <dsp:nvSpPr>
        <dsp:cNvPr id="0" name=""/>
        <dsp:cNvSpPr/>
      </dsp:nvSpPr>
      <dsp:spPr>
        <a:xfrm>
          <a:off x="5666612" y="263789"/>
          <a:ext cx="2484239"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Reactive</a:t>
          </a:r>
          <a:endParaRPr lang="en-US" sz="2600" kern="1200" dirty="0"/>
        </a:p>
      </dsp:txBody>
      <dsp:txXfrm>
        <a:off x="5666612" y="263789"/>
        <a:ext cx="2484239" cy="748800"/>
      </dsp:txXfrm>
    </dsp:sp>
    <dsp:sp modelId="{19D5C01A-14EE-40AC-9CA4-9EA41841C236}">
      <dsp:nvSpPr>
        <dsp:cNvPr id="0" name=""/>
        <dsp:cNvSpPr/>
      </dsp:nvSpPr>
      <dsp:spPr>
        <a:xfrm>
          <a:off x="5666612" y="1012589"/>
          <a:ext cx="2484239" cy="20764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Watching and reacting to forces in the environment</a:t>
          </a:r>
          <a:endParaRPr lang="en-US" sz="2600" kern="1200" dirty="0"/>
        </a:p>
      </dsp:txBody>
      <dsp:txXfrm>
        <a:off x="5666612" y="1012589"/>
        <a:ext cx="2484239" cy="2076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23D458A-80CE-47D3-989B-AACFA5B62D8F}" type="datetime1">
              <a:rPr lang="en-US"/>
              <a:pPr/>
              <a:t>2/15/11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594F87F-9BE4-445F-A05F-33898ED4166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8A5411B7-152A-43EB-BEDB-0212944F46F0}"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b="1" smtClean="0"/>
              <a:t>Note to Instructor</a:t>
            </a:r>
          </a:p>
          <a:p>
            <a:r>
              <a:rPr lang="en-US" smtClean="0"/>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endParaRPr lang="en-US" b="1"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8CE1F13C-618C-4EC2-9E82-AC554335FFBB}"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Consumer markets consist of </a:t>
            </a:r>
            <a:r>
              <a:rPr lang="en-US" sz="1200" i="1" kern="1200" baseline="0" dirty="0" smtClean="0">
                <a:solidFill>
                  <a:schemeClr val="tx1"/>
                </a:solidFill>
                <a:latin typeface="+mn-lt"/>
                <a:ea typeface="ＭＳ Ｐゴシック" charset="-128"/>
                <a:cs typeface="ＭＳ Ｐゴシック" charset="-128"/>
              </a:rPr>
              <a:t>individuals.</a:t>
            </a:r>
          </a:p>
          <a:p>
            <a:r>
              <a:rPr lang="en-US" sz="1200" i="1" kern="1200" baseline="0" dirty="0" smtClean="0">
                <a:solidFill>
                  <a:schemeClr val="tx1"/>
                </a:solidFill>
                <a:latin typeface="+mn-lt"/>
                <a:ea typeface="ＭＳ Ｐゴシック" charset="-128"/>
                <a:cs typeface="ＭＳ Ｐゴシック" charset="-128"/>
              </a:rPr>
              <a:t>Business </a:t>
            </a:r>
            <a:r>
              <a:rPr lang="en-US" sz="1200" i="1" kern="1200" baseline="0" dirty="0" smtClean="0">
                <a:solidFill>
                  <a:schemeClr val="tx1"/>
                </a:solidFill>
                <a:latin typeface="+mn-lt"/>
                <a:ea typeface="ＭＳ Ｐゴシック" charset="-128"/>
                <a:cs typeface="ＭＳ Ｐゴシック" charset="-128"/>
              </a:rPr>
              <a:t>markets buy goods and services for further</a:t>
            </a:r>
          </a:p>
          <a:p>
            <a:r>
              <a:rPr lang="en-US" sz="1200" kern="1200" baseline="0" dirty="0" smtClean="0">
                <a:solidFill>
                  <a:schemeClr val="tx1"/>
                </a:solidFill>
                <a:latin typeface="+mn-lt"/>
                <a:ea typeface="ＭＳ Ｐゴシック" charset="-128"/>
                <a:cs typeface="ＭＳ Ｐゴシック" charset="-128"/>
              </a:rPr>
              <a:t>processing or use in their production processes, whereas </a:t>
            </a:r>
            <a:r>
              <a:rPr lang="en-US" sz="1200" i="1" kern="1200" baseline="0" dirty="0" smtClean="0">
                <a:solidFill>
                  <a:schemeClr val="tx1"/>
                </a:solidFill>
                <a:latin typeface="+mn-lt"/>
                <a:ea typeface="ＭＳ Ｐゴシック" charset="-128"/>
                <a:cs typeface="ＭＳ Ｐゴシック" charset="-128"/>
              </a:rPr>
              <a:t>reseller markets buy goods and</a:t>
            </a:r>
          </a:p>
          <a:p>
            <a:r>
              <a:rPr lang="en-US" sz="1200" kern="1200" baseline="0" dirty="0" smtClean="0">
                <a:solidFill>
                  <a:schemeClr val="tx1"/>
                </a:solidFill>
                <a:latin typeface="+mn-lt"/>
                <a:ea typeface="ＭＳ Ｐゴシック" charset="-128"/>
                <a:cs typeface="ＭＳ Ｐゴシック" charset="-128"/>
              </a:rPr>
              <a:t>services to resell at a profit. </a:t>
            </a:r>
          </a:p>
          <a:p>
            <a:r>
              <a:rPr lang="en-US" sz="1200" i="1" kern="1200" baseline="0" dirty="0" smtClean="0">
                <a:solidFill>
                  <a:schemeClr val="tx1"/>
                </a:solidFill>
                <a:latin typeface="+mn-lt"/>
                <a:ea typeface="ＭＳ Ｐゴシック" charset="-128"/>
                <a:cs typeface="ＭＳ Ｐゴシック" charset="-128"/>
              </a:rPr>
              <a:t>Government markets consist of government agencies that buy goods</a:t>
            </a:r>
          </a:p>
          <a:p>
            <a:r>
              <a:rPr lang="en-US" sz="1200" kern="1200" baseline="0" dirty="0" smtClean="0">
                <a:solidFill>
                  <a:schemeClr val="tx1"/>
                </a:solidFill>
                <a:latin typeface="+mn-lt"/>
                <a:ea typeface="ＭＳ Ｐゴシック" charset="-128"/>
                <a:cs typeface="ＭＳ Ｐゴシック" charset="-128"/>
              </a:rPr>
              <a:t>and services to produce public services or transfer the goods and services to others who need</a:t>
            </a:r>
          </a:p>
          <a:p>
            <a:r>
              <a:rPr lang="en-US" sz="1200" kern="1200" baseline="0" dirty="0" smtClean="0">
                <a:solidFill>
                  <a:schemeClr val="tx1"/>
                </a:solidFill>
                <a:latin typeface="+mn-lt"/>
                <a:ea typeface="ＭＳ Ｐゴシック" charset="-128"/>
                <a:cs typeface="ＭＳ Ｐゴシック" charset="-128"/>
              </a:rPr>
              <a:t>them. </a:t>
            </a:r>
          </a:p>
          <a:p>
            <a:r>
              <a:rPr lang="en-US" sz="1200" i="1" kern="1200" baseline="0" dirty="0" smtClean="0">
                <a:solidFill>
                  <a:schemeClr val="tx1"/>
                </a:solidFill>
                <a:latin typeface="+mn-lt"/>
                <a:ea typeface="ＭＳ Ｐゴシック" charset="-128"/>
                <a:cs typeface="ＭＳ Ｐゴシック" charset="-128"/>
              </a:rPr>
              <a:t>International markets consist of these buyers in other countries, including consumers,</a:t>
            </a:r>
          </a:p>
          <a:p>
            <a:r>
              <a:rPr lang="en-US" sz="1200" kern="1200" baseline="0" dirty="0" smtClean="0">
                <a:solidFill>
                  <a:schemeClr val="tx1"/>
                </a:solidFill>
                <a:latin typeface="+mn-lt"/>
                <a:ea typeface="ＭＳ Ｐゴシック" charset="-128"/>
                <a:cs typeface="ＭＳ Ｐゴシック" charset="-128"/>
              </a:rPr>
              <a:t>producers, resellers, and governments. Each market type has special characteristics</a:t>
            </a:r>
          </a:p>
          <a:p>
            <a:r>
              <a:rPr lang="en-US" sz="1200" kern="1200" baseline="0" dirty="0" smtClean="0">
                <a:solidFill>
                  <a:schemeClr val="tx1"/>
                </a:solidFill>
                <a:latin typeface="+mn-lt"/>
                <a:ea typeface="ＭＳ Ｐゴシック" charset="-128"/>
                <a:cs typeface="ＭＳ Ｐゴシック" charset="-128"/>
              </a:rPr>
              <a:t>that call for careful study by the seller.</a:t>
            </a:r>
            <a:endParaRPr lang="en-US" b="1"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33F40B79-94DF-427E-942C-F0007EB03E82}"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a:lstStyle/>
          <a:p>
            <a:fld id="{7911655F-62A8-4B54-81A1-AF3C6A02D87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lstStyle/>
          <a:p>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a:lstStyle/>
          <a:p>
            <a:fld id="{AEE3A686-BEF6-4ED8-A982-2B3139C7495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b="1" smtClean="0"/>
              <a:t>Note to Instructor</a:t>
            </a:r>
          </a:p>
          <a:p>
            <a:r>
              <a:rPr lang="en-US" smtClean="0"/>
              <a:t>There are many Web sites targeted to boomers including this link to Boomers International. Before following the link it might be interesting to ask the following:</a:t>
            </a:r>
          </a:p>
          <a:p>
            <a:endParaRPr lang="en-US" b="1" smtClean="0"/>
          </a:p>
          <a:p>
            <a:r>
              <a:rPr lang="en-US" b="1" smtClean="0"/>
              <a:t>Discussion Questions</a:t>
            </a:r>
          </a:p>
          <a:p>
            <a:r>
              <a:rPr lang="en-US" i="1" smtClean="0"/>
              <a:t>What type of information boomers might be seeking? </a:t>
            </a:r>
          </a:p>
        </p:txBody>
      </p:sp>
      <p:sp>
        <p:nvSpPr>
          <p:cNvPr id="37892" name="Slide Number Placeholder 3"/>
          <p:cNvSpPr>
            <a:spLocks noGrp="1"/>
          </p:cNvSpPr>
          <p:nvPr>
            <p:ph type="sldNum" sz="quarter" idx="5"/>
          </p:nvPr>
        </p:nvSpPr>
        <p:spPr bwMode="auto">
          <a:noFill/>
          <a:ln>
            <a:miter lim="800000"/>
            <a:headEnd/>
            <a:tailEnd/>
          </a:ln>
        </p:spPr>
        <p:txBody>
          <a:bodyPr/>
          <a:lstStyle/>
          <a:p>
            <a:fld id="{2794DB33-4167-4127-A99A-FCADD19E48A6}"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EEE5A679-B416-4963-9CB5-88C37367CE4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3E5C852C-BE18-4ADE-967B-62C76F07F994}"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F173CDE5-17FD-44F2-9745-4448B7D19BB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7C65FFC8-E062-4029-A913-B156C3CC4F08}"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E8689EA1-DC13-4CAA-BD3C-A5D35F62D8F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r>
              <a:rPr lang="en-US" dirty="0" smtClean="0"/>
              <a:t>Ask the students</a:t>
            </a:r>
          </a:p>
          <a:p>
            <a:r>
              <a:rPr lang="en-US" dirty="0" smtClean="0"/>
              <a:t>Why do they think these geographic shifts in</a:t>
            </a:r>
            <a:r>
              <a:rPr lang="en-US" baseline="0" dirty="0" smtClean="0"/>
              <a:t> population are happening.</a:t>
            </a:r>
          </a:p>
          <a:p>
            <a:r>
              <a:rPr lang="en-US" baseline="0" dirty="0" smtClean="0"/>
              <a:t>Where will they choose to live when they finish their education, and why would they make the choice?</a:t>
            </a: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a:lstStyle/>
          <a:p>
            <a:fld id="{EED1E621-A81C-4C57-8F13-DDABC598AAE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b="1" smtClean="0"/>
              <a:t>Note to Instructor</a:t>
            </a:r>
          </a:p>
          <a:p>
            <a:r>
              <a:rPr lang="en-US" smtClean="0"/>
              <a:t>Students are probably very familiar with job search sites such as this link to monster.com. It might be interesting to compare the listings for white collar versus blue collar job opportunities including the associated pay and benefits.</a:t>
            </a:r>
          </a:p>
        </p:txBody>
      </p:sp>
      <p:sp>
        <p:nvSpPr>
          <p:cNvPr id="50180" name="Slide Number Placeholder 3"/>
          <p:cNvSpPr>
            <a:spLocks noGrp="1"/>
          </p:cNvSpPr>
          <p:nvPr>
            <p:ph type="sldNum" sz="quarter" idx="5"/>
          </p:nvPr>
        </p:nvSpPr>
        <p:spPr bwMode="auto">
          <a:noFill/>
          <a:ln>
            <a:miter lim="800000"/>
            <a:headEnd/>
            <a:tailEnd/>
          </a:ln>
        </p:spPr>
        <p:txBody>
          <a:bodyPr/>
          <a:lstStyle/>
          <a:p>
            <a:fld id="{217B8993-478C-4F65-BE6E-DF678813CEDE}"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C747EFFC-A95D-422A-8801-3C6C93635604}"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The economic</a:t>
            </a:r>
          </a:p>
          <a:p>
            <a:r>
              <a:rPr lang="en-US" sz="1200" kern="1200" baseline="0" dirty="0" smtClean="0">
                <a:solidFill>
                  <a:schemeClr val="tx1"/>
                </a:solidFill>
                <a:latin typeface="+mn-lt"/>
                <a:ea typeface="ＭＳ Ｐゴシック" charset="-128"/>
                <a:cs typeface="ＭＳ Ｐゴシック" charset="-128"/>
              </a:rPr>
              <a:t>environment can offer</a:t>
            </a:r>
          </a:p>
          <a:p>
            <a:r>
              <a:rPr lang="en-US" sz="1200" kern="1200" baseline="0" dirty="0" smtClean="0">
                <a:solidFill>
                  <a:schemeClr val="tx1"/>
                </a:solidFill>
                <a:latin typeface="+mn-lt"/>
                <a:ea typeface="ＭＳ Ｐゴシック" charset="-128"/>
                <a:cs typeface="ＭＳ Ｐゴシック" charset="-128"/>
              </a:rPr>
              <a:t>both opportunities and threats. For</a:t>
            </a:r>
          </a:p>
          <a:p>
            <a:r>
              <a:rPr lang="en-US" sz="1200" kern="1200" baseline="0" dirty="0" smtClean="0">
                <a:solidFill>
                  <a:schemeClr val="tx1"/>
                </a:solidFill>
                <a:latin typeface="+mn-lt"/>
                <a:ea typeface="ＭＳ Ｐゴシック" charset="-128"/>
                <a:cs typeface="ＭＳ Ｐゴシック" charset="-128"/>
              </a:rPr>
              <a:t>example, facing a still-uncertain</a:t>
            </a:r>
          </a:p>
          <a:p>
            <a:r>
              <a:rPr lang="en-US" sz="1200" kern="1200" baseline="0" dirty="0" smtClean="0">
                <a:solidFill>
                  <a:schemeClr val="tx1"/>
                </a:solidFill>
                <a:latin typeface="+mn-lt"/>
                <a:ea typeface="ＭＳ Ｐゴシック" charset="-128"/>
                <a:cs typeface="ＭＳ Ｐゴシック" charset="-128"/>
              </a:rPr>
              <a:t>economy, luxury car maker Infiniti now</a:t>
            </a:r>
          </a:p>
          <a:p>
            <a:r>
              <a:rPr lang="en-US" sz="1200" kern="1200" baseline="0" dirty="0" smtClean="0">
                <a:solidFill>
                  <a:schemeClr val="tx1"/>
                </a:solidFill>
                <a:latin typeface="+mn-lt"/>
                <a:ea typeface="ＭＳ Ｐゴシック" charset="-128"/>
                <a:cs typeface="ＭＳ Ｐゴシック" charset="-128"/>
              </a:rPr>
              <a:t>promises to “make luxury affordable.”</a:t>
            </a: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a:lstStyle/>
          <a:p>
            <a:fld id="{87ABBC4C-AD7B-4873-ACCA-53FE55A325D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smtClean="0"/>
              <a:t>Note to Instructor</a:t>
            </a:r>
          </a:p>
          <a:p>
            <a:r>
              <a:rPr lang="en-US" smtClean="0"/>
              <a:t>This graphic highlights a car targeted to India’s growing middle class. </a:t>
            </a:r>
          </a:p>
          <a:p>
            <a:endParaRPr lang="en-US" smtClean="0"/>
          </a:p>
          <a:p>
            <a:r>
              <a:rPr lang="en-US" b="1" smtClean="0"/>
              <a:t>Discussion Questions</a:t>
            </a:r>
          </a:p>
          <a:p>
            <a:r>
              <a:rPr lang="en-US" i="1" smtClean="0"/>
              <a:t>What changes might there be in U.S. income over the next year? What are positioned as “value cars.”</a:t>
            </a:r>
          </a:p>
          <a:p>
            <a:endParaRPr lang="en-US" i="1" smtClean="0"/>
          </a:p>
          <a:p>
            <a:r>
              <a:rPr lang="en-US" smtClean="0"/>
              <a:t>The students might quote current economic declines or rises. The “value cars”  will probably include some of the smaller cars by Kia, Ford, Honda, and Toyota.</a:t>
            </a:r>
          </a:p>
        </p:txBody>
      </p:sp>
      <p:sp>
        <p:nvSpPr>
          <p:cNvPr id="56324" name="Slide Number Placeholder 3"/>
          <p:cNvSpPr>
            <a:spLocks noGrp="1"/>
          </p:cNvSpPr>
          <p:nvPr>
            <p:ph type="sldNum" sz="quarter" idx="5"/>
          </p:nvPr>
        </p:nvSpPr>
        <p:spPr bwMode="auto">
          <a:noFill/>
          <a:ln>
            <a:miter lim="800000"/>
            <a:headEnd/>
            <a:tailEnd/>
          </a:ln>
        </p:spPr>
        <p:txBody>
          <a:bodyPr/>
          <a:lstStyle/>
          <a:p>
            <a:fld id="{6CE25A0F-6741-4740-A58E-13F38DD588A3}"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r>
              <a:rPr lang="en-US" b="1" dirty="0" smtClean="0"/>
              <a:t>Note to Instructor</a:t>
            </a:r>
          </a:p>
          <a:p>
            <a:r>
              <a:rPr lang="en-US" dirty="0" smtClean="0"/>
              <a:t>This Web link connects to greenbiz.com. There are several Web sites like this that provide information on business as to how to practice green strategies including green marketing.</a:t>
            </a:r>
          </a:p>
          <a:p>
            <a:endParaRPr lang="en-US" dirty="0" smtClean="0"/>
          </a:p>
          <a:p>
            <a:r>
              <a:rPr lang="en-US" sz="1200" kern="1200" baseline="0" dirty="0" smtClean="0">
                <a:solidFill>
                  <a:schemeClr val="tx1"/>
                </a:solidFill>
                <a:latin typeface="+mn-lt"/>
                <a:ea typeface="ＭＳ Ｐゴシック" charset="-128"/>
                <a:cs typeface="ＭＳ Ｐゴシック" charset="-128"/>
              </a:rPr>
              <a:t>GE is using its “ecomagination” to create products for a better world—cleaner</a:t>
            </a:r>
          </a:p>
          <a:p>
            <a:r>
              <a:rPr lang="en-US" sz="1200" kern="1200" baseline="0" dirty="0" smtClean="0">
                <a:solidFill>
                  <a:schemeClr val="tx1"/>
                </a:solidFill>
                <a:latin typeface="+mn-lt"/>
                <a:ea typeface="ＭＳ Ｐゴシック" charset="-128"/>
                <a:cs typeface="ＭＳ Ｐゴシック" charset="-128"/>
              </a:rPr>
              <a:t>aircraft engines, cleaner locomotives, cleaner fuel technologies. Taken together, for instance, all</a:t>
            </a:r>
          </a:p>
          <a:p>
            <a:r>
              <a:rPr lang="en-US" sz="1200" kern="1200" baseline="0" dirty="0" smtClean="0">
                <a:solidFill>
                  <a:schemeClr val="tx1"/>
                </a:solidFill>
                <a:latin typeface="+mn-lt"/>
                <a:ea typeface="ＭＳ Ｐゴシック" charset="-128"/>
                <a:cs typeface="ＭＳ Ｐゴシック" charset="-128"/>
              </a:rPr>
              <a:t>the GE Energy wind turbines in the world could produce enough power for 2.4 million U.S.</a:t>
            </a:r>
          </a:p>
          <a:p>
            <a:r>
              <a:rPr lang="en-US" sz="1200" kern="1200" baseline="0" dirty="0" smtClean="0">
                <a:solidFill>
                  <a:schemeClr val="tx1"/>
                </a:solidFill>
                <a:latin typeface="+mn-lt"/>
                <a:ea typeface="ＭＳ Ｐゴシック" charset="-128"/>
                <a:cs typeface="ＭＳ Ｐゴシック" charset="-128"/>
              </a:rPr>
              <a:t>homes. And in 2005, GE launched its Evolution series locomotives, diesel engines that cut fuel</a:t>
            </a:r>
          </a:p>
          <a:p>
            <a:r>
              <a:rPr lang="en-US" sz="1200" kern="1200" baseline="0" dirty="0" smtClean="0">
                <a:solidFill>
                  <a:schemeClr val="tx1"/>
                </a:solidFill>
                <a:latin typeface="+mn-lt"/>
                <a:ea typeface="ＭＳ Ｐゴシック" charset="-128"/>
                <a:cs typeface="ＭＳ Ｐゴシック" charset="-128"/>
              </a:rPr>
              <a:t>consumption by 5 percent and emissions by 40 percent compared to locomotives built just a year</a:t>
            </a:r>
          </a:p>
          <a:p>
            <a:r>
              <a:rPr lang="en-US" sz="1200" kern="1200" baseline="0" dirty="0" smtClean="0">
                <a:solidFill>
                  <a:schemeClr val="tx1"/>
                </a:solidFill>
                <a:latin typeface="+mn-lt"/>
                <a:ea typeface="ＭＳ Ｐゴシック" charset="-128"/>
                <a:cs typeface="ＭＳ Ｐゴシック" charset="-128"/>
              </a:rPr>
              <a:t>earlier. Up next is a triumph of sheer coolness: a GE hybrid diesel-electric locomotive that, just</a:t>
            </a:r>
          </a:p>
          <a:p>
            <a:r>
              <a:rPr lang="en-US" sz="1200" kern="1200" baseline="0" dirty="0" smtClean="0">
                <a:solidFill>
                  <a:schemeClr val="tx1"/>
                </a:solidFill>
                <a:latin typeface="+mn-lt"/>
                <a:ea typeface="ＭＳ Ｐゴシック" charset="-128"/>
                <a:cs typeface="ＭＳ Ｐゴシック" charset="-128"/>
              </a:rPr>
              <a:t>like a </a:t>
            </a:r>
            <a:r>
              <a:rPr lang="en-US" sz="1200" kern="1200" baseline="0" dirty="0" err="1" smtClean="0">
                <a:solidFill>
                  <a:schemeClr val="tx1"/>
                </a:solidFill>
                <a:latin typeface="+mn-lt"/>
                <a:ea typeface="ＭＳ Ｐゴシック" charset="-128"/>
                <a:cs typeface="ＭＳ Ｐゴシック" charset="-128"/>
              </a:rPr>
              <a:t>Prius</a:t>
            </a:r>
            <a:r>
              <a:rPr lang="en-US" sz="1200" kern="1200" baseline="0" dirty="0" smtClean="0">
                <a:solidFill>
                  <a:schemeClr val="tx1"/>
                </a:solidFill>
                <a:latin typeface="+mn-lt"/>
                <a:ea typeface="ＭＳ Ｐゴシック" charset="-128"/>
                <a:cs typeface="ＭＳ Ｐゴシック" charset="-128"/>
              </a:rPr>
              <a:t>, captures energy from braking and will reduce fuel consumption by 15 percent and</a:t>
            </a:r>
          </a:p>
          <a:p>
            <a:r>
              <a:rPr lang="en-US" sz="1200" kern="1200" baseline="0" dirty="0" smtClean="0">
                <a:solidFill>
                  <a:schemeClr val="tx1"/>
                </a:solidFill>
                <a:latin typeface="+mn-lt"/>
                <a:ea typeface="ＭＳ Ｐゴシック" charset="-128"/>
                <a:cs typeface="ＭＳ Ｐゴシック" charset="-128"/>
              </a:rPr>
              <a:t>emissions by as much as 50 percent compared to most locomotives in use today</a:t>
            </a:r>
            <a:r>
              <a:rPr lang="en-US" sz="1200" kern="1200" baseline="0" dirty="0" smtClean="0">
                <a:solidFill>
                  <a:schemeClr val="tx1"/>
                </a:solidFill>
                <a:latin typeface="+mn-lt"/>
                <a:ea typeface="ＭＳ Ｐゴシック" charset="-128"/>
                <a:cs typeface="ＭＳ Ｐゴシック" charset="-128"/>
              </a:rPr>
              <a:t>.</a:t>
            </a: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a:lstStyle/>
          <a:p>
            <a:fld id="{A54A4F43-B525-4621-ACB4-CAD67C69F74F}"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Ask students what changes they have seen in technology in the past four years including medical products, communications, and media.</a:t>
            </a:r>
          </a:p>
          <a:p>
            <a:r>
              <a:rPr lang="en-US" i="1" dirty="0" smtClean="0"/>
              <a:t> </a:t>
            </a:r>
          </a:p>
          <a:p>
            <a:r>
              <a:rPr lang="en-US" dirty="0" smtClean="0"/>
              <a:t>They will most likely talk about the use of artificial organs and stem cell research, the growth of PDA’s like the iPod, and the use of new media products including DVR or TiVo.</a:t>
            </a:r>
          </a:p>
          <a:p>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a:lstStyle/>
          <a:p>
            <a:fld id="{23E71EF8-35FD-409E-BEC4-C455FD2A7A2C}"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44A05C43-1018-4AEF-AEB1-9D5C4DF73E99}"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D288793D-2AA7-489D-ABF7-DCD46AFD6049}"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Cultural factors strongly</a:t>
            </a:r>
          </a:p>
          <a:p>
            <a:r>
              <a:rPr lang="en-US" sz="1200" kern="1200" baseline="0" dirty="0" smtClean="0">
                <a:solidFill>
                  <a:schemeClr val="tx1"/>
                </a:solidFill>
                <a:latin typeface="+mn-lt"/>
                <a:ea typeface="ＭＳ Ｐゴシック" charset="-128"/>
                <a:cs typeface="ＭＳ Ｐゴシック" charset="-128"/>
              </a:rPr>
              <a:t>affect how people think</a:t>
            </a:r>
          </a:p>
          <a:p>
            <a:r>
              <a:rPr lang="en-US" sz="1200" kern="1200" baseline="0" dirty="0" smtClean="0">
                <a:solidFill>
                  <a:schemeClr val="tx1"/>
                </a:solidFill>
                <a:latin typeface="+mn-lt"/>
                <a:ea typeface="ＭＳ Ｐゴシック" charset="-128"/>
                <a:cs typeface="ＭＳ Ｐゴシック" charset="-128"/>
              </a:rPr>
              <a:t>and how they consume. So marketers</a:t>
            </a:r>
          </a:p>
          <a:p>
            <a:r>
              <a:rPr lang="en-US" sz="1200" kern="1200" baseline="0" dirty="0" smtClean="0">
                <a:solidFill>
                  <a:schemeClr val="tx1"/>
                </a:solidFill>
                <a:latin typeface="+mn-lt"/>
                <a:ea typeface="ＭＳ Ｐゴシック" charset="-128"/>
                <a:cs typeface="ＭＳ Ｐゴシック" charset="-128"/>
              </a:rPr>
              <a:t>are keenly interested in the cultural</a:t>
            </a:r>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a:lstStyle/>
          <a:p>
            <a:fld id="{F75E4BB4-D095-49D9-BFEB-052221647464}"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9B09F11F-6657-46A7-B5E8-313BD57975BE}"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4A35B68A-34C1-4F49-8254-68FEEE4CA60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r>
              <a:rPr lang="en-US" b="1" dirty="0" smtClean="0"/>
              <a:t>Note to Instructor</a:t>
            </a:r>
          </a:p>
          <a:p>
            <a:r>
              <a:rPr lang="en-US" dirty="0" smtClean="0"/>
              <a:t>.</a:t>
            </a:r>
          </a:p>
        </p:txBody>
      </p:sp>
      <p:sp>
        <p:nvSpPr>
          <p:cNvPr id="72708" name="Slide Number Placeholder 3"/>
          <p:cNvSpPr>
            <a:spLocks noGrp="1"/>
          </p:cNvSpPr>
          <p:nvPr>
            <p:ph type="sldNum" sz="quarter" idx="5"/>
          </p:nvPr>
        </p:nvSpPr>
        <p:spPr bwMode="auto">
          <a:noFill/>
          <a:ln>
            <a:miter lim="800000"/>
            <a:headEnd/>
            <a:tailEnd/>
          </a:ln>
        </p:spPr>
        <p:txBody>
          <a:bodyPr/>
          <a:lstStyle/>
          <a:p>
            <a:fld id="{808764EF-F44F-403B-B718-4016016C662C}"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3EEA4B08-2364-46F3-8E79-CE8476A60C49}"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r>
              <a:rPr lang="en-US" dirty="0" smtClean="0"/>
              <a:t>Ask the students about</a:t>
            </a:r>
            <a:r>
              <a:rPr lang="en-US" baseline="0" dirty="0" smtClean="0"/>
              <a:t> their cultural values regarding nature and the universe. Do they see a difference between what the student values versus what their parents value?</a:t>
            </a:r>
            <a:endParaRPr lang="en-US" dirty="0" smtClean="0"/>
          </a:p>
        </p:txBody>
      </p:sp>
      <p:sp>
        <p:nvSpPr>
          <p:cNvPr id="76804" name="Slide Number Placeholder 3"/>
          <p:cNvSpPr>
            <a:spLocks noGrp="1"/>
          </p:cNvSpPr>
          <p:nvPr>
            <p:ph type="sldNum" sz="quarter" idx="5"/>
          </p:nvPr>
        </p:nvSpPr>
        <p:spPr bwMode="auto">
          <a:noFill/>
          <a:ln>
            <a:miter lim="800000"/>
            <a:headEnd/>
            <a:tailEnd/>
          </a:ln>
        </p:spPr>
        <p:txBody>
          <a:bodyPr/>
          <a:lstStyle/>
          <a:p>
            <a:fld id="{F7D6BA73-F31A-4A3B-B926-61EB076287BF}"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r>
              <a:rPr lang="en-US" sz="1200" kern="1200" baseline="0" dirty="0" smtClean="0">
                <a:solidFill>
                  <a:schemeClr val="tx1"/>
                </a:solidFill>
                <a:latin typeface="+mn-lt"/>
                <a:ea typeface="ＭＳ Ｐゴシック" charset="-128"/>
                <a:cs typeface="ＭＳ Ｐゴシック" charset="-128"/>
              </a:rPr>
              <a:t>Rather than simply</a:t>
            </a:r>
          </a:p>
          <a:p>
            <a:r>
              <a:rPr lang="en-US" sz="1200" kern="1200" baseline="0" dirty="0" smtClean="0">
                <a:solidFill>
                  <a:schemeClr val="tx1"/>
                </a:solidFill>
                <a:latin typeface="+mn-lt"/>
                <a:ea typeface="ＭＳ Ｐゴシック" charset="-128"/>
                <a:cs typeface="ＭＳ Ｐゴシック" charset="-128"/>
              </a:rPr>
              <a:t>watching and reacting,</a:t>
            </a:r>
          </a:p>
          <a:p>
            <a:r>
              <a:rPr lang="en-US" sz="1200" kern="1200" baseline="0" dirty="0" smtClean="0">
                <a:solidFill>
                  <a:schemeClr val="tx1"/>
                </a:solidFill>
                <a:latin typeface="+mn-lt"/>
                <a:ea typeface="ＭＳ Ｐゴシック" charset="-128"/>
                <a:cs typeface="ＭＳ Ｐゴシック" charset="-128"/>
              </a:rPr>
              <a:t>companies should take proactive steps</a:t>
            </a:r>
          </a:p>
          <a:p>
            <a:r>
              <a:rPr lang="en-US" sz="1200" kern="1200" baseline="0" dirty="0" smtClean="0">
                <a:solidFill>
                  <a:schemeClr val="tx1"/>
                </a:solidFill>
                <a:latin typeface="+mn-lt"/>
                <a:ea typeface="ＭＳ Ｐゴシック" charset="-128"/>
                <a:cs typeface="ＭＳ Ｐゴシック" charset="-128"/>
              </a:rPr>
              <a:t>with respect to the marketing</a:t>
            </a:r>
          </a:p>
          <a:p>
            <a:r>
              <a:rPr lang="en-US" sz="1200" kern="1200" baseline="0" dirty="0" smtClean="0">
                <a:solidFill>
                  <a:schemeClr val="tx1"/>
                </a:solidFill>
                <a:latin typeface="+mn-lt"/>
                <a:ea typeface="ＭＳ Ｐゴシック" charset="-128"/>
                <a:cs typeface="ＭＳ Ｐゴシック" charset="-128"/>
              </a:rPr>
              <a:t>environment.</a:t>
            </a: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a:lstStyle/>
          <a:p>
            <a:fld id="{44DD876E-5042-480D-BA50-B22AF081993A}"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endParaRPr lang="en-US" smtClean="0"/>
          </a:p>
        </p:txBody>
      </p:sp>
      <p:sp>
        <p:nvSpPr>
          <p:cNvPr id="17412" name="Slide Number Placeholder 3"/>
          <p:cNvSpPr>
            <a:spLocks noGrp="1"/>
          </p:cNvSpPr>
          <p:nvPr>
            <p:ph type="sldNum" sz="quarter" idx="5"/>
          </p:nvPr>
        </p:nvSpPr>
        <p:spPr bwMode="auto">
          <a:noFill/>
          <a:ln>
            <a:miter lim="800000"/>
            <a:headEnd/>
            <a:tailEnd/>
          </a:ln>
        </p:spPr>
        <p:txBody>
          <a:bodyPr/>
          <a:lstStyle/>
          <a:p>
            <a:fld id="{F22A39EB-9B77-453B-B02C-45F4C9E59759}"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endParaRPr 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5C8EF47B-B40E-43E6-91E1-93259CB0AEBB}"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Questions</a:t>
            </a:r>
          </a:p>
          <a:p>
            <a:pPr>
              <a:buFontTx/>
              <a:buChar char="•"/>
            </a:pPr>
            <a:r>
              <a:rPr lang="en-US" i="1" dirty="0" smtClean="0"/>
              <a:t>What types of collaboration </a:t>
            </a:r>
            <a:r>
              <a:rPr lang="en-US" i="1" dirty="0" smtClean="0"/>
              <a:t>do </a:t>
            </a:r>
            <a:r>
              <a:rPr lang="en-US" i="1" dirty="0" smtClean="0"/>
              <a:t>there need to be between the departments? </a:t>
            </a:r>
          </a:p>
          <a:p>
            <a:pPr>
              <a:buFontTx/>
              <a:buChar char="•"/>
            </a:pPr>
            <a:r>
              <a:rPr lang="en-US" i="1" dirty="0" smtClean="0"/>
              <a:t>How might projects be integrated between marketing and finance? </a:t>
            </a:r>
          </a:p>
          <a:p>
            <a:pPr>
              <a:buFontTx/>
              <a:buChar char="•"/>
            </a:pPr>
            <a:r>
              <a:rPr lang="en-US" i="1" dirty="0" smtClean="0"/>
              <a:t>How might projects be integrated between marketing and information systems?</a:t>
            </a:r>
          </a:p>
          <a:p>
            <a:endParaRPr lang="en-US" i="1" dirty="0" smtClean="0"/>
          </a:p>
          <a:p>
            <a:r>
              <a:rPr lang="en-US" dirty="0" smtClean="0"/>
              <a:t>This question on finance could lead to a discussion about budgeting for marketing. The collaboration between marketing and IS could lead to discussions of market research, ordering systems, and customer relationship management systems.</a:t>
            </a:r>
          </a:p>
        </p:txBody>
      </p:sp>
      <p:sp>
        <p:nvSpPr>
          <p:cNvPr id="21508" name="Slide Number Placeholder 3"/>
          <p:cNvSpPr>
            <a:spLocks noGrp="1"/>
          </p:cNvSpPr>
          <p:nvPr>
            <p:ph type="sldNum" sz="quarter" idx="5"/>
          </p:nvPr>
        </p:nvSpPr>
        <p:spPr bwMode="auto">
          <a:noFill/>
          <a:ln>
            <a:miter lim="800000"/>
            <a:headEnd/>
            <a:tailEnd/>
          </a:ln>
        </p:spPr>
        <p:txBody>
          <a:bodyPr/>
          <a:lstStyle/>
          <a:p>
            <a:fld id="{CA8F139C-33E4-46E3-A6AE-2C0BA88906B6}"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27FC080A-36EB-41D7-BDA6-121931BD421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r>
              <a:rPr lang="en-US" b="1" smtClean="0"/>
              <a:t>Note to Instructor</a:t>
            </a:r>
          </a:p>
          <a:p>
            <a:r>
              <a:rPr lang="en-US" smtClean="0"/>
              <a:t>The text explains how Coke delivers value for their marketing intermediaries:</a:t>
            </a:r>
          </a:p>
          <a:p>
            <a:pPr lvl="1"/>
            <a:r>
              <a:rPr lang="en-US" smtClean="0"/>
              <a:t>They understand each retailer partner’s business</a:t>
            </a:r>
          </a:p>
          <a:p>
            <a:pPr lvl="1"/>
            <a:r>
              <a:rPr lang="en-US" smtClean="0"/>
              <a:t>The conduct consumer research and share with partners</a:t>
            </a:r>
          </a:p>
          <a:p>
            <a:pPr lvl="1"/>
            <a:r>
              <a:rPr lang="en-US" smtClean="0"/>
              <a:t>They develop marketing programs and merchandising for partners</a:t>
            </a:r>
          </a:p>
          <a:p>
            <a:endParaRPr lang="en-US" i="1" smtClean="0"/>
          </a:p>
        </p:txBody>
      </p:sp>
      <p:sp>
        <p:nvSpPr>
          <p:cNvPr id="25604" name="Slide Number Placeholder 3"/>
          <p:cNvSpPr>
            <a:spLocks noGrp="1"/>
          </p:cNvSpPr>
          <p:nvPr>
            <p:ph type="sldNum" sz="quarter" idx="5"/>
          </p:nvPr>
        </p:nvSpPr>
        <p:spPr bwMode="auto">
          <a:noFill/>
          <a:ln>
            <a:miter lim="800000"/>
            <a:headEnd/>
            <a:tailEnd/>
          </a:ln>
        </p:spPr>
        <p:txBody>
          <a:bodyPr/>
          <a:lstStyle/>
          <a:p>
            <a:fld id="{3AE8471A-A0DA-47D1-82AD-9A2CA40C2D7B}"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sz="1200" i="1" kern="1200" baseline="0" dirty="0" smtClean="0">
                <a:solidFill>
                  <a:schemeClr val="tx1"/>
                </a:solidFill>
                <a:latin typeface="+mn-lt"/>
                <a:ea typeface="ＭＳ Ｐゴシック" charset="-128"/>
                <a:cs typeface="ＭＳ Ｐゴシック" charset="-128"/>
              </a:rPr>
              <a:t>Resellers are distribution channel firms that help the company</a:t>
            </a:r>
          </a:p>
          <a:p>
            <a:r>
              <a:rPr lang="en-US" sz="1200" kern="1200" baseline="0" dirty="0" smtClean="0">
                <a:solidFill>
                  <a:schemeClr val="tx1"/>
                </a:solidFill>
                <a:latin typeface="+mn-lt"/>
                <a:ea typeface="ＭＳ Ｐゴシック" charset="-128"/>
                <a:cs typeface="ＭＳ Ｐゴシック" charset="-128"/>
              </a:rPr>
              <a:t>find customers or make sales to them.</a:t>
            </a:r>
          </a:p>
          <a:p>
            <a:r>
              <a:rPr lang="en-US" sz="1200" i="1" kern="1200" baseline="0" dirty="0" smtClean="0">
                <a:solidFill>
                  <a:schemeClr val="tx1"/>
                </a:solidFill>
                <a:latin typeface="+mn-lt"/>
                <a:ea typeface="ＭＳ Ｐゴシック" charset="-128"/>
                <a:cs typeface="ＭＳ Ｐゴシック" charset="-128"/>
              </a:rPr>
              <a:t>Physical distribution firms help the company stock and move goods from their points of</a:t>
            </a:r>
          </a:p>
          <a:p>
            <a:r>
              <a:rPr lang="en-US" sz="1200" kern="1200" baseline="0" dirty="0" smtClean="0">
                <a:solidFill>
                  <a:schemeClr val="tx1"/>
                </a:solidFill>
                <a:latin typeface="+mn-lt"/>
                <a:ea typeface="ＭＳ Ｐゴシック" charset="-128"/>
                <a:cs typeface="ＭＳ Ｐゴシック" charset="-128"/>
              </a:rPr>
              <a:t>origin to their destinations. </a:t>
            </a:r>
          </a:p>
          <a:p>
            <a:r>
              <a:rPr lang="en-US" sz="1200" i="1" kern="1200" baseline="0" dirty="0" smtClean="0">
                <a:solidFill>
                  <a:schemeClr val="tx1"/>
                </a:solidFill>
                <a:latin typeface="+mn-lt"/>
                <a:ea typeface="ＭＳ Ｐゴシック" charset="-128"/>
                <a:cs typeface="ＭＳ Ｐゴシック" charset="-128"/>
              </a:rPr>
              <a:t>Marketing services agencies are the marketing research firms, advertising</a:t>
            </a:r>
          </a:p>
          <a:p>
            <a:r>
              <a:rPr lang="en-US" sz="1200" kern="1200" baseline="0" dirty="0" smtClean="0">
                <a:solidFill>
                  <a:schemeClr val="tx1"/>
                </a:solidFill>
                <a:latin typeface="+mn-lt"/>
                <a:ea typeface="ＭＳ Ｐゴシック" charset="-128"/>
                <a:cs typeface="ＭＳ Ｐゴシック" charset="-128"/>
              </a:rPr>
              <a:t>agencies, media firms, and marketing consulting firms that help the company target and</a:t>
            </a:r>
          </a:p>
          <a:p>
            <a:r>
              <a:rPr lang="en-US" sz="1200" kern="1200" baseline="0" dirty="0" smtClean="0">
                <a:solidFill>
                  <a:schemeClr val="tx1"/>
                </a:solidFill>
                <a:latin typeface="+mn-lt"/>
                <a:ea typeface="ＭＳ Ｐゴシック" charset="-128"/>
                <a:cs typeface="ＭＳ Ｐゴシック" charset="-128"/>
              </a:rPr>
              <a:t>promote its products to the right markets. </a:t>
            </a:r>
          </a:p>
          <a:p>
            <a:r>
              <a:rPr lang="en-US" sz="1200" i="1" kern="1200" baseline="0" dirty="0" smtClean="0">
                <a:solidFill>
                  <a:schemeClr val="tx1"/>
                </a:solidFill>
                <a:latin typeface="+mn-lt"/>
                <a:ea typeface="ＭＳ Ｐゴシック" charset="-128"/>
                <a:cs typeface="ＭＳ Ｐゴシック" charset="-128"/>
              </a:rPr>
              <a:t>Financial intermediaries include banks, credit companies,</a:t>
            </a:r>
          </a:p>
          <a:p>
            <a:r>
              <a:rPr lang="en-US" sz="1200" kern="1200" baseline="0" dirty="0" smtClean="0">
                <a:solidFill>
                  <a:schemeClr val="tx1"/>
                </a:solidFill>
                <a:latin typeface="+mn-lt"/>
                <a:ea typeface="ＭＳ Ｐゴシック" charset="-128"/>
                <a:cs typeface="ＭＳ Ｐゴシック" charset="-128"/>
              </a:rPr>
              <a:t>insurance companies, and other businesses that help finance transactions</a:t>
            </a:r>
          </a:p>
          <a:p>
            <a:r>
              <a:rPr lang="en-US" sz="1200" kern="1200" baseline="0" dirty="0" smtClean="0">
                <a:solidFill>
                  <a:schemeClr val="tx1"/>
                </a:solidFill>
                <a:latin typeface="+mn-lt"/>
                <a:ea typeface="ＭＳ Ｐゴシック" charset="-128"/>
                <a:cs typeface="ＭＳ Ｐゴシック" charset="-128"/>
              </a:rPr>
              <a:t>or insure against the risks associated with the buying and selling of goods.</a:t>
            </a:r>
            <a:endParaRPr lang="en-US" i="1" dirty="0" smtClean="0"/>
          </a:p>
        </p:txBody>
      </p:sp>
      <p:sp>
        <p:nvSpPr>
          <p:cNvPr id="27652" name="Slide Number Placeholder 3"/>
          <p:cNvSpPr>
            <a:spLocks noGrp="1"/>
          </p:cNvSpPr>
          <p:nvPr>
            <p:ph type="sldNum" sz="quarter" idx="5"/>
          </p:nvPr>
        </p:nvSpPr>
        <p:spPr bwMode="auto">
          <a:noFill/>
          <a:ln>
            <a:miter lim="800000"/>
            <a:headEnd/>
            <a:tailEnd/>
          </a:ln>
        </p:spPr>
        <p:txBody>
          <a:bodyPr/>
          <a:lstStyle/>
          <a:p>
            <a:fld id="{7B87D624-BC2A-4888-A93F-05210ED5043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1_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  </a:t>
            </a:r>
            <a:fld id="{7A03680B-DFD9-4831-922E-CCF3EB9C1C48}" type="slidenum">
              <a:rPr lang="en-US" sz="1600" b="1">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10" name="Rectangle 9"/>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3- </a:t>
            </a:r>
            <a:fld id="{F53D3C1B-1C88-4A4C-B812-E5325A7D7C17}"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r>
              <a:rPr lang="en-US" sz="1400" b="1" dirty="0" smtClean="0">
                <a:solidFill>
                  <a:srgbClr val="A6A6A6"/>
                </a:solidFill>
                <a:cs typeface="Tahoma" charset="0"/>
              </a:rPr>
              <a:t>Publishing </a:t>
            </a:r>
            <a:r>
              <a:rPr lang="en-US" sz="1400" b="1" dirty="0">
                <a:solidFill>
                  <a:srgbClr val="A6A6A6"/>
                </a:solidFill>
                <a:cs typeface="Tahoma" charset="0"/>
              </a:rPr>
              <a:t>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0" y="609600"/>
            <a:ext cx="3200400" cy="2661737"/>
          </a:xfrm>
          <a:prstGeom prst="rect">
            <a:avLst/>
          </a:prstGeom>
          <a:noFill/>
          <a:ln w="9525">
            <a:noFill/>
            <a:miter lim="800000"/>
            <a:headEnd/>
            <a:tailEnd/>
          </a:ln>
        </p:spPr>
      </p:pic>
      <p:sp>
        <p:nvSpPr>
          <p:cNvPr id="8" name="Rectangle 7"/>
          <p:cNvSpPr/>
          <p:nvPr userDrawn="1"/>
        </p:nvSpPr>
        <p:spPr>
          <a:xfrm>
            <a:off x="2971800" y="1143000"/>
            <a:ext cx="2667000" cy="954107"/>
          </a:xfrm>
          <a:prstGeom prst="rect">
            <a:avLst/>
          </a:prstGeom>
        </p:spPr>
        <p:txBody>
          <a:bodyPr wrap="square">
            <a:spAutoFit/>
          </a:bodyPr>
          <a:lstStyle/>
          <a:p>
            <a:r>
              <a:rPr lang="en-US" sz="2800" i="1" baseline="0" dirty="0" err="1" smtClean="0">
                <a:solidFill>
                  <a:srgbClr val="EC0000"/>
                </a:solidFill>
                <a:latin typeface="FrutigerLTStd-LightItalic"/>
              </a:rPr>
              <a:t>i</a:t>
            </a:r>
            <a:r>
              <a:rPr lang="en-US" sz="2800" i="1" baseline="0" dirty="0" smtClean="0">
                <a:solidFill>
                  <a:srgbClr val="EC0000"/>
                </a:solidFill>
                <a:latin typeface="FrutigerLTStd-LightItalic"/>
              </a:rPr>
              <a:t> t ’s good  and </a:t>
            </a:r>
          </a:p>
          <a:p>
            <a:r>
              <a:rPr lang="en-US" sz="2800" i="1" baseline="0" dirty="0" smtClean="0">
                <a:solidFill>
                  <a:srgbClr val="EC0000"/>
                </a:solidFill>
                <a:latin typeface="FrutigerLTStd-LightItalic"/>
              </a:rPr>
              <a:t>good for you</a:t>
            </a:r>
            <a:endParaRPr lang="en-US" sz="2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image" Target="../media/image1.png"/><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3-</a:t>
            </a:r>
            <a:fld id="{448794B8-1C09-409F-9B2C-3F2CE46758C3}"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7" name="Picture 2"/>
          <p:cNvPicPr>
            <a:picLocks noChangeAspect="1" noChangeArrowheads="1"/>
          </p:cNvPicPr>
          <p:nvPr userDrawn="1"/>
        </p:nvPicPr>
        <p:blipFill>
          <a:blip r:embed="rId10" cstate="print"/>
          <a:srcRect/>
          <a:stretch>
            <a:fillRect/>
          </a:stretch>
        </p:blipFill>
        <p:spPr bwMode="auto">
          <a:xfrm>
            <a:off x="1" y="5254793"/>
            <a:ext cx="1371600" cy="11407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pg.com/en_US/products/all_products/index.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www.boomersint.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monster.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www.greenbiz.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diagramData" Target="../diagrams/data1.xml"/><Relationship Id="rId6"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10243" name="Subtitle 3"/>
          <p:cNvSpPr>
            <a:spLocks noGrp="1"/>
          </p:cNvSpPr>
          <p:nvPr>
            <p:ph type="subTitle" idx="1"/>
          </p:nvPr>
        </p:nvSpPr>
        <p:spPr/>
        <p:txBody>
          <a:bodyPr/>
          <a:lstStyle/>
          <a:p>
            <a:r>
              <a:rPr lang="en-US" smtClean="0">
                <a:latin typeface="Calibri" charset="0"/>
              </a:rPr>
              <a:t>Analyzing the Marketing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685800" y="2133600"/>
            <a:ext cx="7772400" cy="3962400"/>
          </a:xfrm>
        </p:spPr>
        <p:txBody>
          <a:bodyPr/>
          <a:lstStyle/>
          <a:p>
            <a:r>
              <a:rPr lang="en-US" smtClean="0">
                <a:latin typeface="Calibri" charset="0"/>
              </a:rPr>
              <a:t>Firms must gain strategic advantage by positioning their offerings against competitors’ offerings</a:t>
            </a:r>
          </a:p>
          <a:p>
            <a:endParaRPr lang="en-US" smtClean="0">
              <a:latin typeface="Calibri" charset="0"/>
            </a:endParaRPr>
          </a:p>
        </p:txBody>
      </p:sp>
      <p:sp>
        <p:nvSpPr>
          <p:cNvPr id="28676" name="Rectangle 3"/>
          <p:cNvSpPr>
            <a:spLocks noGrp="1" noChangeArrowheads="1"/>
          </p:cNvSpPr>
          <p:nvPr>
            <p:ph type="body" sz="quarter" idx="13"/>
          </p:nvPr>
        </p:nvSpPr>
        <p:spPr/>
        <p:txBody>
          <a:bodyPr/>
          <a:lstStyle/>
          <a:p>
            <a:r>
              <a:rPr lang="en-US" smtClean="0">
                <a:latin typeface="Calibri" charset="0"/>
              </a:rPr>
              <a:t>Competitors</a:t>
            </a:r>
          </a:p>
          <a:p>
            <a:endParaRPr lang="en-US" smtClean="0">
              <a:latin typeface="Calibri" charset="0"/>
            </a:endParaRPr>
          </a:p>
        </p:txBody>
      </p:sp>
      <p:pic>
        <p:nvPicPr>
          <p:cNvPr id="2867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056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charset="0"/>
              </a:rPr>
              <a:t>Publics</a:t>
            </a:r>
          </a:p>
          <a:p>
            <a:endParaRPr lang="en-US" smtClean="0">
              <a:latin typeface="Calibri" charset="0"/>
            </a:endParaRPr>
          </a:p>
        </p:txBody>
      </p:sp>
      <p:sp>
        <p:nvSpPr>
          <p:cNvPr id="30724" name="Content Placeholder 5"/>
          <p:cNvSpPr>
            <a:spLocks noGrp="1"/>
          </p:cNvSpPr>
          <p:nvPr>
            <p:ph sz="half" idx="4294967295"/>
          </p:nvPr>
        </p:nvSpPr>
        <p:spPr>
          <a:xfrm>
            <a:off x="1295400" y="1981200"/>
            <a:ext cx="4724400" cy="4343400"/>
          </a:xfrm>
        </p:spPr>
        <p:txBody>
          <a:bodyPr/>
          <a:lstStyle/>
          <a:p>
            <a:r>
              <a:rPr lang="en-US" sz="2400" dirty="0" smtClean="0">
                <a:latin typeface="Calibri" charset="0"/>
              </a:rPr>
              <a:t>Any group that has an actual or potential interest in or impact on an organization’s ability to achieve its objectives</a:t>
            </a:r>
          </a:p>
          <a:p>
            <a:pPr lvl="1"/>
            <a:r>
              <a:rPr lang="en-US" sz="2000" dirty="0" smtClean="0">
                <a:latin typeface="Calibri" charset="0"/>
              </a:rPr>
              <a:t>Financial publics</a:t>
            </a:r>
          </a:p>
          <a:p>
            <a:pPr lvl="1"/>
            <a:r>
              <a:rPr lang="en-US" sz="2000" dirty="0" smtClean="0">
                <a:latin typeface="Calibri" charset="0"/>
              </a:rPr>
              <a:t>Media publics</a:t>
            </a:r>
          </a:p>
          <a:p>
            <a:pPr lvl="1"/>
            <a:r>
              <a:rPr lang="en-US" sz="2000" dirty="0" smtClean="0">
                <a:latin typeface="Calibri" charset="0"/>
              </a:rPr>
              <a:t>Government publics</a:t>
            </a:r>
          </a:p>
          <a:p>
            <a:pPr lvl="1"/>
            <a:r>
              <a:rPr lang="en-US" sz="2000" dirty="0" smtClean="0">
                <a:latin typeface="Calibri" charset="0"/>
              </a:rPr>
              <a:t>Citizen-action publics</a:t>
            </a:r>
          </a:p>
          <a:p>
            <a:pPr lvl="1"/>
            <a:r>
              <a:rPr lang="en-US" sz="2000" dirty="0" smtClean="0">
                <a:latin typeface="Calibri" charset="0"/>
              </a:rPr>
              <a:t>Local publics</a:t>
            </a:r>
          </a:p>
          <a:p>
            <a:pPr lvl="1"/>
            <a:r>
              <a:rPr lang="en-US" sz="2000" dirty="0" smtClean="0">
                <a:latin typeface="Calibri" charset="0"/>
              </a:rPr>
              <a:t>General public</a:t>
            </a:r>
          </a:p>
          <a:p>
            <a:pPr lvl="1"/>
            <a:r>
              <a:rPr lang="en-US" sz="2000" dirty="0" smtClean="0">
                <a:latin typeface="Calibri" charset="0"/>
              </a:rPr>
              <a:t>Internal publics</a:t>
            </a:r>
          </a:p>
          <a:p>
            <a:endParaRPr lang="en-US" sz="2400"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648200" y="3429000"/>
            <a:ext cx="4092627" cy="274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The Company’s Microenvironment</a:t>
            </a:r>
          </a:p>
        </p:txBody>
      </p:sp>
      <p:sp>
        <p:nvSpPr>
          <p:cNvPr id="28675" name="Content Placeholder 3"/>
          <p:cNvSpPr>
            <a:spLocks noGrp="1"/>
          </p:cNvSpPr>
          <p:nvPr>
            <p:ph idx="1"/>
          </p:nvPr>
        </p:nvSpPr>
        <p:spPr>
          <a:xfrm>
            <a:off x="2438400" y="2057400"/>
            <a:ext cx="4267200" cy="3962400"/>
          </a:xfrm>
        </p:spPr>
        <p:txBody>
          <a:bodyPr/>
          <a:lstStyle/>
          <a:p>
            <a:r>
              <a:rPr lang="en-US" dirty="0" smtClean="0">
                <a:latin typeface="Calibri" charset="0"/>
              </a:rPr>
              <a:t>Consumer markets</a:t>
            </a:r>
          </a:p>
          <a:p>
            <a:r>
              <a:rPr lang="en-US" dirty="0" smtClean="0">
                <a:latin typeface="Calibri" charset="0"/>
              </a:rPr>
              <a:t>Business markets</a:t>
            </a:r>
          </a:p>
          <a:p>
            <a:r>
              <a:rPr lang="en-US" dirty="0" smtClean="0">
                <a:latin typeface="Calibri" charset="0"/>
              </a:rPr>
              <a:t>Government markets</a:t>
            </a:r>
          </a:p>
          <a:p>
            <a:r>
              <a:rPr lang="en-US" dirty="0" smtClean="0">
                <a:latin typeface="Calibri" charset="0"/>
              </a:rPr>
              <a:t>International markets</a:t>
            </a:r>
          </a:p>
          <a:p>
            <a:endParaRPr lang="en-US" dirty="0" smtClean="0">
              <a:latin typeface="Calibri" charset="0"/>
            </a:endParaRPr>
          </a:p>
        </p:txBody>
      </p:sp>
      <p:sp>
        <p:nvSpPr>
          <p:cNvPr id="28676" name="Rectangle 3"/>
          <p:cNvSpPr>
            <a:spLocks noGrp="1" noChangeArrowheads="1"/>
          </p:cNvSpPr>
          <p:nvPr>
            <p:ph type="body" sz="quarter" idx="13"/>
          </p:nvPr>
        </p:nvSpPr>
        <p:spPr/>
        <p:txBody>
          <a:bodyPr/>
          <a:lstStyle/>
          <a:p>
            <a:r>
              <a:rPr lang="en-US" dirty="0" smtClean="0">
                <a:latin typeface="Calibri" charset="0"/>
              </a:rPr>
              <a:t>Customers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32771" name="Picture 3" descr="fig03_02wo_.jpg"/>
          <p:cNvPicPr>
            <a:picLocks noChangeAspect="1"/>
          </p:cNvPicPr>
          <p:nvPr/>
        </p:nvPicPr>
        <p:blipFill>
          <a:blip r:embed="rId3" cstate="print"/>
          <a:srcRect/>
          <a:stretch>
            <a:fillRect/>
          </a:stretch>
        </p:blipFill>
        <p:spPr bwMode="auto">
          <a:xfrm>
            <a:off x="457200" y="1993900"/>
            <a:ext cx="8001000" cy="4178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685800" y="2209800"/>
            <a:ext cx="7772400" cy="4114800"/>
          </a:xfrm>
        </p:spPr>
        <p:txBody>
          <a:bodyPr/>
          <a:lstStyle/>
          <a:p>
            <a:pPr>
              <a:lnSpc>
                <a:spcPct val="80000"/>
              </a:lnSpc>
              <a:buFontTx/>
              <a:buNone/>
            </a:pPr>
            <a:r>
              <a:rPr lang="en-US" sz="3000" b="1" dirty="0" smtClean="0">
                <a:latin typeface="Calibri" charset="0"/>
              </a:rPr>
              <a:t>Demography: </a:t>
            </a:r>
            <a:r>
              <a:rPr lang="en-US" sz="3000" dirty="0" smtClean="0">
                <a:latin typeface="Calibri" charset="0"/>
              </a:rPr>
              <a:t>the study of human populations-- size, density, location, age, gender, race, occupation, and other statistics</a:t>
            </a:r>
          </a:p>
          <a:p>
            <a:pPr>
              <a:lnSpc>
                <a:spcPct val="80000"/>
              </a:lnSpc>
            </a:pPr>
            <a:r>
              <a:rPr lang="en-US" sz="3000" b="1" dirty="0" smtClean="0">
                <a:latin typeface="Calibri" charset="0"/>
              </a:rPr>
              <a:t>Demographic environment: </a:t>
            </a:r>
            <a:r>
              <a:rPr lang="en-US" sz="3000" dirty="0" smtClean="0">
                <a:latin typeface="Calibri" charset="0"/>
              </a:rPr>
              <a:t>involves people, and people make up markets</a:t>
            </a:r>
          </a:p>
          <a:p>
            <a:pPr>
              <a:lnSpc>
                <a:spcPct val="80000"/>
              </a:lnSpc>
            </a:pPr>
            <a:r>
              <a:rPr lang="en-US" sz="3000" b="1" dirty="0" smtClean="0">
                <a:latin typeface="Calibri" charset="0"/>
              </a:rPr>
              <a:t>Demographic trends: </a:t>
            </a:r>
            <a:r>
              <a:rPr lang="en-US" sz="3000" dirty="0" smtClean="0">
                <a:latin typeface="Calibri" charset="0"/>
              </a:rPr>
              <a:t>shifts in age, family structure, geographic population, educational characteristics, and population diversity</a:t>
            </a:r>
          </a:p>
          <a:p>
            <a:pPr>
              <a:lnSpc>
                <a:spcPct val="80000"/>
              </a:lnSpc>
            </a:pPr>
            <a:endParaRPr lang="en-US" sz="3000" dirty="0" smtClean="0">
              <a:latin typeface="Calibri" charset="0"/>
            </a:endParaRPr>
          </a:p>
        </p:txBody>
      </p:sp>
      <p:sp>
        <p:nvSpPr>
          <p:cNvPr id="34820" name="Rectangle 3"/>
          <p:cNvSpPr>
            <a:spLocks noGrp="1" noChangeArrowheads="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6867" name="Content Placeholder 5"/>
          <p:cNvSpPr>
            <a:spLocks noGrp="1"/>
          </p:cNvSpPr>
          <p:nvPr>
            <p:ph idx="1"/>
          </p:nvPr>
        </p:nvSpPr>
        <p:spPr>
          <a:xfrm>
            <a:off x="685800" y="2057400"/>
            <a:ext cx="7772400" cy="4114800"/>
          </a:xfrm>
        </p:spPr>
        <p:txBody>
          <a:bodyPr/>
          <a:lstStyle/>
          <a:p>
            <a:r>
              <a:rPr lang="en-US" smtClean="0">
                <a:latin typeface="Calibri" charset="0"/>
              </a:rPr>
              <a:t>Changing age structure of the population</a:t>
            </a:r>
          </a:p>
          <a:p>
            <a:pPr lvl="1"/>
            <a:r>
              <a:rPr lang="en-US" smtClean="0">
                <a:latin typeface="Calibri" charset="0"/>
              </a:rPr>
              <a:t>Baby boomers include people born between 1946 and 1964</a:t>
            </a:r>
          </a:p>
          <a:p>
            <a:pPr lvl="1"/>
            <a:r>
              <a:rPr lang="en-US" smtClean="0">
                <a:latin typeface="Calibri" charset="0"/>
              </a:rPr>
              <a:t>Most affluent Americans</a:t>
            </a:r>
          </a:p>
          <a:p>
            <a:endParaRPr lang="en-US" smtClean="0">
              <a:latin typeface="Calibri" charset="0"/>
            </a:endParaRPr>
          </a:p>
        </p:txBody>
      </p:sp>
      <p:sp>
        <p:nvSpPr>
          <p:cNvPr id="36868" name="Text Placeholder 34"/>
          <p:cNvSpPr>
            <a:spLocks noGrp="1"/>
          </p:cNvSpPr>
          <p:nvPr>
            <p:ph type="body" sz="quarter" idx="13"/>
          </p:nvPr>
        </p:nvSpPr>
        <p:spPr/>
        <p:txBody>
          <a:bodyPr/>
          <a:lstStyle/>
          <a:p>
            <a:r>
              <a:rPr lang="en-US" smtClean="0">
                <a:latin typeface="Calibri" charset="0"/>
              </a:rPr>
              <a:t>Demographic Environment</a:t>
            </a:r>
          </a:p>
        </p:txBody>
      </p:sp>
      <p:pic>
        <p:nvPicPr>
          <p:cNvPr id="3686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781800" y="51054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8915" name="Content Placeholder 3"/>
          <p:cNvSpPr>
            <a:spLocks noGrp="1"/>
          </p:cNvSpPr>
          <p:nvPr>
            <p:ph idx="1"/>
          </p:nvPr>
        </p:nvSpPr>
        <p:spPr/>
        <p:txBody>
          <a:bodyPr/>
          <a:lstStyle/>
          <a:p>
            <a:r>
              <a:rPr lang="en-US" dirty="0" smtClean="0">
                <a:latin typeface="Calibri" charset="0"/>
              </a:rPr>
              <a:t>Generation X includes people born between 1965 and 1976</a:t>
            </a:r>
          </a:p>
          <a:p>
            <a:pPr lvl="1"/>
            <a:r>
              <a:rPr lang="en-US" dirty="0" smtClean="0">
                <a:latin typeface="Calibri" charset="0"/>
              </a:rPr>
              <a:t>High parental divorce rates</a:t>
            </a:r>
          </a:p>
          <a:p>
            <a:pPr lvl="1"/>
            <a:r>
              <a:rPr lang="en-US" dirty="0" smtClean="0">
                <a:latin typeface="Calibri" charset="0"/>
              </a:rPr>
              <a:t>Cautious economic outlook</a:t>
            </a:r>
          </a:p>
          <a:p>
            <a:pPr lvl="1"/>
            <a:r>
              <a:rPr lang="en-US" dirty="0" smtClean="0">
                <a:latin typeface="Calibri" charset="0"/>
              </a:rPr>
              <a:t>Less materialistic</a:t>
            </a:r>
          </a:p>
          <a:p>
            <a:pPr lvl="1"/>
            <a:r>
              <a:rPr lang="en-US" dirty="0" smtClean="0">
                <a:latin typeface="Calibri" charset="0"/>
              </a:rPr>
              <a:t>Family comes first</a:t>
            </a:r>
          </a:p>
        </p:txBody>
      </p:sp>
      <p:sp>
        <p:nvSpPr>
          <p:cNvPr id="38916" name="Text Placeholder 19"/>
          <p:cNvSpPr>
            <a:spLocks noGrp="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0963" name="Content Placeholder 3"/>
          <p:cNvSpPr>
            <a:spLocks noGrp="1"/>
          </p:cNvSpPr>
          <p:nvPr>
            <p:ph idx="1"/>
          </p:nvPr>
        </p:nvSpPr>
        <p:spPr/>
        <p:txBody>
          <a:bodyPr/>
          <a:lstStyle/>
          <a:p>
            <a:r>
              <a:rPr lang="en-US" dirty="0" err="1" smtClean="0">
                <a:latin typeface="Calibri" charset="0"/>
              </a:rPr>
              <a:t>Millennials</a:t>
            </a:r>
            <a:r>
              <a:rPr lang="en-US" dirty="0" smtClean="0">
                <a:latin typeface="Calibri" charset="0"/>
              </a:rPr>
              <a:t> (gen Y or echo boomers) include those born between 1977 and 2000</a:t>
            </a:r>
          </a:p>
          <a:p>
            <a:pPr lvl="1"/>
            <a:r>
              <a:rPr lang="en-US" dirty="0" smtClean="0">
                <a:latin typeface="Calibri" charset="0"/>
              </a:rPr>
              <a:t>Comfortable with technology</a:t>
            </a:r>
          </a:p>
          <a:p>
            <a:pPr lvl="1"/>
            <a:r>
              <a:rPr lang="en-US" sz="2800" dirty="0" smtClean="0">
                <a:latin typeface="Calibri" charset="0"/>
              </a:rPr>
              <a:t>Tweens (ages 8–12)</a:t>
            </a:r>
          </a:p>
          <a:p>
            <a:pPr lvl="1"/>
            <a:r>
              <a:rPr lang="en-US" sz="2800" dirty="0" smtClean="0">
                <a:latin typeface="Calibri" charset="0"/>
              </a:rPr>
              <a:t>Teens (13–19)</a:t>
            </a:r>
          </a:p>
          <a:p>
            <a:pPr lvl="1"/>
            <a:r>
              <a:rPr lang="en-US" sz="2800" dirty="0" smtClean="0">
                <a:latin typeface="Calibri" charset="0"/>
              </a:rPr>
              <a:t>Young adults (20’s)</a:t>
            </a:r>
          </a:p>
        </p:txBody>
      </p:sp>
      <p:sp>
        <p:nvSpPr>
          <p:cNvPr id="40964" name="Text Placeholder 9"/>
          <p:cNvSpPr>
            <a:spLocks noGrp="1"/>
          </p:cNvSpPr>
          <p:nvPr>
            <p:ph type="body" sz="quarter" idx="13"/>
          </p:nvPr>
        </p:nvSpPr>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3011" name="Content Placeholder 4"/>
          <p:cNvSpPr>
            <a:spLocks noGrp="1"/>
          </p:cNvSpPr>
          <p:nvPr>
            <p:ph idx="1"/>
          </p:nvPr>
        </p:nvSpPr>
        <p:spPr>
          <a:xfrm>
            <a:off x="457200" y="2438400"/>
            <a:ext cx="4724400" cy="2895600"/>
          </a:xfrm>
        </p:spPr>
        <p:txBody>
          <a:bodyPr/>
          <a:lstStyle/>
          <a:p>
            <a:pPr lvl="1">
              <a:buFontTx/>
              <a:buNone/>
            </a:pPr>
            <a:r>
              <a:rPr lang="en-US" sz="3200" b="1" dirty="0" smtClean="0">
                <a:latin typeface="Calibri" charset="0"/>
              </a:rPr>
              <a:t>Generational marketing </a:t>
            </a:r>
            <a:r>
              <a:rPr lang="en-US" sz="3200" dirty="0" smtClean="0">
                <a:latin typeface="Calibri" charset="0"/>
              </a:rPr>
              <a:t>is important in segmenting people by lifestyle of life state instead of age</a:t>
            </a:r>
          </a:p>
          <a:p>
            <a:endParaRPr lang="en-US" sz="3600" dirty="0" smtClean="0">
              <a:latin typeface="Calibri" charset="0"/>
            </a:endParaRPr>
          </a:p>
        </p:txBody>
      </p:sp>
      <p:sp>
        <p:nvSpPr>
          <p:cNvPr id="43012" name="Text Placeholder 9"/>
          <p:cNvSpPr>
            <a:spLocks noGrp="1"/>
          </p:cNvSpPr>
          <p:nvPr>
            <p:ph type="body" sz="quarter" idx="13"/>
          </p:nvPr>
        </p:nvSpPr>
        <p:spPr/>
        <p:txBody>
          <a:bodyPr/>
          <a:lstStyle/>
          <a:p>
            <a:r>
              <a:rPr lang="en-US" smtClean="0">
                <a:latin typeface="Calibri" charset="0"/>
              </a:rPr>
              <a:t>Demographic Environment</a:t>
            </a:r>
          </a:p>
        </p:txBody>
      </p:sp>
      <p:pic>
        <p:nvPicPr>
          <p:cNvPr id="2050" name="Picture 2"/>
          <p:cNvPicPr>
            <a:picLocks noChangeAspect="1" noChangeArrowheads="1"/>
          </p:cNvPicPr>
          <p:nvPr/>
        </p:nvPicPr>
        <p:blipFill>
          <a:blip r:embed="rId3" cstate="print"/>
          <a:srcRect/>
          <a:stretch>
            <a:fillRect/>
          </a:stretch>
        </p:blipFill>
        <p:spPr bwMode="auto">
          <a:xfrm>
            <a:off x="5837947" y="2590800"/>
            <a:ext cx="3306053"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219200"/>
          </a:xfrm>
        </p:spPr>
        <p:txBody>
          <a:bodyPr/>
          <a:lstStyle/>
          <a:p>
            <a:r>
              <a:rPr lang="en-US" smtClean="0"/>
              <a:t/>
            </a:r>
            <a:br>
              <a:rPr lang="en-US" smtClean="0"/>
            </a:br>
            <a:r>
              <a:rPr lang="en-US" smtClean="0"/>
              <a:t>The Company’s Macroenvironment</a:t>
            </a:r>
          </a:p>
        </p:txBody>
      </p:sp>
      <p:sp>
        <p:nvSpPr>
          <p:cNvPr id="45059" name="Content Placeholder 3"/>
          <p:cNvSpPr>
            <a:spLocks noGrp="1"/>
          </p:cNvSpPr>
          <p:nvPr>
            <p:ph idx="1"/>
          </p:nvPr>
        </p:nvSpPr>
        <p:spPr>
          <a:xfrm>
            <a:off x="1066800" y="1752600"/>
            <a:ext cx="7315200" cy="4724400"/>
          </a:xfrm>
        </p:spPr>
        <p:txBody>
          <a:bodyPr/>
          <a:lstStyle/>
          <a:p>
            <a:pPr>
              <a:buFontTx/>
              <a:buNone/>
            </a:pPr>
            <a:r>
              <a:rPr lang="en-US" sz="2800" dirty="0" smtClean="0">
                <a:latin typeface="Calibri" charset="0"/>
              </a:rPr>
              <a:t>More people are:</a:t>
            </a:r>
          </a:p>
          <a:p>
            <a:r>
              <a:rPr lang="en-US" sz="2800" dirty="0" smtClean="0">
                <a:latin typeface="Calibri" charset="0"/>
              </a:rPr>
              <a:t>Divorcing or separating</a:t>
            </a:r>
          </a:p>
          <a:p>
            <a:r>
              <a:rPr lang="en-US" sz="2800" dirty="0" smtClean="0">
                <a:latin typeface="Calibri" charset="0"/>
              </a:rPr>
              <a:t>Choosing not to marry</a:t>
            </a:r>
          </a:p>
          <a:p>
            <a:r>
              <a:rPr lang="en-US" sz="2800" dirty="0" smtClean="0">
                <a:latin typeface="Calibri" charset="0"/>
              </a:rPr>
              <a:t>Choosing to marry later</a:t>
            </a:r>
          </a:p>
          <a:p>
            <a:r>
              <a:rPr lang="en-US" sz="2800" dirty="0" smtClean="0">
                <a:latin typeface="Calibri" charset="0"/>
              </a:rPr>
              <a:t>Marrying without intending to have children</a:t>
            </a:r>
          </a:p>
          <a:p>
            <a:pPr>
              <a:buNone/>
            </a:pPr>
            <a:r>
              <a:rPr lang="en-US" sz="2800" dirty="0" smtClean="0">
                <a:latin typeface="Calibri" charset="0"/>
              </a:rPr>
              <a:t>Increasing number of working women</a:t>
            </a:r>
          </a:p>
          <a:p>
            <a:pPr>
              <a:buNone/>
            </a:pPr>
            <a:r>
              <a:rPr lang="en-US" sz="2800" dirty="0" smtClean="0">
                <a:latin typeface="Calibri" charset="0"/>
              </a:rPr>
              <a:t>Increasing number of  stay-at-home dads</a:t>
            </a:r>
          </a:p>
          <a:p>
            <a:endParaRPr lang="en-US" dirty="0" smtClean="0">
              <a:latin typeface="Calibri" charset="0"/>
            </a:endParaRPr>
          </a:p>
        </p:txBody>
      </p:sp>
      <p:sp>
        <p:nvSpPr>
          <p:cNvPr id="45060" name="Rectangle 3"/>
          <p:cNvSpPr>
            <a:spLocks noGrp="1" noChangeArrowheads="1"/>
          </p:cNvSpPr>
          <p:nvPr>
            <p:ph type="body" sz="quarter" idx="13"/>
          </p:nvPr>
        </p:nvSpPr>
        <p:spPr>
          <a:xfrm>
            <a:off x="914400" y="1295400"/>
            <a:ext cx="7162800" cy="457200"/>
          </a:xfrm>
        </p:spPr>
        <p:txBody>
          <a:bodyPr/>
          <a:lstStyle/>
          <a:p>
            <a:r>
              <a:rPr lang="en-US" smtClean="0">
                <a:latin typeface="Calibri" charset="0"/>
              </a:rPr>
              <a:t>Demographic Environment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Analyzing the Marketing Environment</a:t>
            </a:r>
          </a:p>
        </p:txBody>
      </p:sp>
      <p:sp>
        <p:nvSpPr>
          <p:cNvPr id="12291" name="Content Placeholder 6"/>
          <p:cNvSpPr>
            <a:spLocks noGrp="1"/>
          </p:cNvSpPr>
          <p:nvPr>
            <p:ph idx="1"/>
          </p:nvPr>
        </p:nvSpPr>
        <p:spPr>
          <a:xfrm>
            <a:off x="1600200" y="1981200"/>
            <a:ext cx="6324600" cy="4572000"/>
          </a:xfrm>
        </p:spPr>
        <p:txBody>
          <a:bodyPr/>
          <a:lstStyle/>
          <a:p>
            <a:r>
              <a:rPr lang="en-US" sz="2400" dirty="0" smtClean="0">
                <a:latin typeface="Calibri" charset="0"/>
              </a:rPr>
              <a:t>The Company’s Microenvironment</a:t>
            </a:r>
          </a:p>
          <a:p>
            <a:r>
              <a:rPr lang="en-US" sz="2400" dirty="0" smtClean="0">
                <a:latin typeface="Calibri" charset="0"/>
              </a:rPr>
              <a:t>The Company’s </a:t>
            </a:r>
            <a:r>
              <a:rPr lang="en-US" sz="2400" dirty="0" err="1" smtClean="0">
                <a:latin typeface="Calibri" charset="0"/>
              </a:rPr>
              <a:t>Macroenvironemnt</a:t>
            </a:r>
            <a:endParaRPr lang="en-US" sz="2400" dirty="0" smtClean="0">
              <a:latin typeface="Calibri" charset="0"/>
            </a:endParaRPr>
          </a:p>
          <a:p>
            <a:r>
              <a:rPr lang="en-US" sz="2400" dirty="0" smtClean="0">
                <a:latin typeface="Calibri" charset="0"/>
              </a:rPr>
              <a:t>The Demographic Marketing Environment</a:t>
            </a:r>
          </a:p>
          <a:p>
            <a:r>
              <a:rPr lang="en-US" sz="2400" dirty="0" smtClean="0">
                <a:latin typeface="Calibri" charset="0"/>
              </a:rPr>
              <a:t>The Economic Environment</a:t>
            </a:r>
          </a:p>
          <a:p>
            <a:r>
              <a:rPr lang="en-US" sz="2400" dirty="0" smtClean="0">
                <a:latin typeface="Calibri" charset="0"/>
              </a:rPr>
              <a:t>The Natural Environment</a:t>
            </a:r>
          </a:p>
          <a:p>
            <a:r>
              <a:rPr lang="en-US" sz="2400" dirty="0" smtClean="0">
                <a:latin typeface="Calibri" charset="0"/>
              </a:rPr>
              <a:t>The Technological Environment</a:t>
            </a:r>
          </a:p>
          <a:p>
            <a:r>
              <a:rPr lang="en-US" sz="2400" dirty="0" smtClean="0">
                <a:latin typeface="Calibri" charset="0"/>
              </a:rPr>
              <a:t>The Political and Social Environment</a:t>
            </a:r>
          </a:p>
          <a:p>
            <a:r>
              <a:rPr lang="en-US" sz="2400" dirty="0" smtClean="0">
                <a:latin typeface="Calibri" charset="0"/>
              </a:rPr>
              <a:t>The Cultural Environment</a:t>
            </a:r>
          </a:p>
          <a:p>
            <a:r>
              <a:rPr lang="en-US" sz="2400" dirty="0" smtClean="0">
                <a:latin typeface="Calibri" charset="0"/>
              </a:rPr>
              <a:t>Responding to the Marketing Environment</a:t>
            </a:r>
          </a:p>
          <a:p>
            <a:endParaRPr lang="en-US" dirty="0" smtClean="0">
              <a:latin typeface="Calibri" charset="0"/>
            </a:endParaRPr>
          </a:p>
          <a:p>
            <a:endParaRPr lang="en-US" dirty="0" smtClean="0">
              <a:latin typeface="Calibri" charset="0"/>
            </a:endParaRPr>
          </a:p>
        </p:txBody>
      </p:sp>
      <p:sp>
        <p:nvSpPr>
          <p:cNvPr id="6147" name="Rectangle 3"/>
          <p:cNvSpPr>
            <a:spLocks noGrp="1" noChangeArrowheads="1"/>
          </p:cNvSpPr>
          <p:nvPr>
            <p:ph type="body" sz="quarter" idx="13"/>
          </p:nvPr>
        </p:nvSpPr>
        <p:spPr/>
        <p:txBody>
          <a:bodyPr/>
          <a:lstStyle/>
          <a:p>
            <a:r>
              <a:rPr lang="en-US" dirty="0"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47107" name="Content Placeholder 15"/>
          <p:cNvSpPr>
            <a:spLocks noGrp="1"/>
          </p:cNvSpPr>
          <p:nvPr>
            <p:ph idx="1"/>
          </p:nvPr>
        </p:nvSpPr>
        <p:spPr>
          <a:xfrm>
            <a:off x="1066800" y="1981200"/>
            <a:ext cx="4343400" cy="4114800"/>
          </a:xfrm>
        </p:spPr>
        <p:txBody>
          <a:bodyPr/>
          <a:lstStyle/>
          <a:p>
            <a:r>
              <a:rPr lang="en-US" sz="2800" dirty="0" smtClean="0">
                <a:latin typeface="Calibri" charset="0"/>
              </a:rPr>
              <a:t>Growth in U.S. West and South and decline in Midwest and Northeast</a:t>
            </a:r>
          </a:p>
          <a:p>
            <a:r>
              <a:rPr lang="en-US" sz="2800" dirty="0" smtClean="0">
                <a:latin typeface="Calibri" charset="0"/>
              </a:rPr>
              <a:t>Move from rural to metropolitan areas</a:t>
            </a:r>
          </a:p>
          <a:p>
            <a:r>
              <a:rPr lang="en-US" sz="2800" dirty="0" smtClean="0">
                <a:latin typeface="Calibri" charset="0"/>
              </a:rPr>
              <a:t>Change in where people work</a:t>
            </a:r>
          </a:p>
          <a:p>
            <a:pPr lvl="1"/>
            <a:r>
              <a:rPr lang="en-US" dirty="0" smtClean="0">
                <a:latin typeface="Calibri" charset="0"/>
              </a:rPr>
              <a:t>Telecommuting</a:t>
            </a:r>
          </a:p>
          <a:p>
            <a:pPr lvl="1"/>
            <a:r>
              <a:rPr lang="en-US" dirty="0" smtClean="0">
                <a:latin typeface="Calibri" charset="0"/>
              </a:rPr>
              <a:t>Home office</a:t>
            </a:r>
          </a:p>
          <a:p>
            <a:endParaRPr lang="en-US" sz="2400" dirty="0" smtClean="0">
              <a:latin typeface="Calibri" charset="0"/>
            </a:endParaRPr>
          </a:p>
        </p:txBody>
      </p:sp>
      <p:sp>
        <p:nvSpPr>
          <p:cNvPr id="47108" name="Text Placeholder 19"/>
          <p:cNvSpPr>
            <a:spLocks noGrp="1"/>
          </p:cNvSpPr>
          <p:nvPr>
            <p:ph type="body" sz="quarter" idx="13"/>
          </p:nvPr>
        </p:nvSpPr>
        <p:spPr/>
        <p:txBody>
          <a:bodyPr/>
          <a:lstStyle/>
          <a:p>
            <a:r>
              <a:rPr lang="en-US" smtClean="0">
                <a:latin typeface="Calibri" charset="0"/>
              </a:rPr>
              <a:t>Demographic Environment</a:t>
            </a:r>
          </a:p>
        </p:txBody>
      </p:sp>
      <p:pic>
        <p:nvPicPr>
          <p:cNvPr id="47109" name="Picture 7" descr="ph03_09"/>
          <p:cNvPicPr>
            <a:picLocks noChangeAspect="1" noChangeArrowheads="1"/>
          </p:cNvPicPr>
          <p:nvPr/>
        </p:nvPicPr>
        <p:blipFill>
          <a:blip r:embed="rId3" cstate="print"/>
          <a:srcRect/>
          <a:stretch>
            <a:fillRect/>
          </a:stretch>
        </p:blipFill>
        <p:spPr bwMode="auto">
          <a:xfrm>
            <a:off x="5468290" y="2098675"/>
            <a:ext cx="2989910" cy="2778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The Company’s Macroenvironment</a:t>
            </a:r>
          </a:p>
        </p:txBody>
      </p:sp>
      <p:sp>
        <p:nvSpPr>
          <p:cNvPr id="49155" name="Content Placeholder 8"/>
          <p:cNvSpPr>
            <a:spLocks noGrp="1"/>
          </p:cNvSpPr>
          <p:nvPr>
            <p:ph idx="1"/>
          </p:nvPr>
        </p:nvSpPr>
        <p:spPr>
          <a:xfrm>
            <a:off x="609600" y="2514600"/>
            <a:ext cx="6858000" cy="4114800"/>
          </a:xfrm>
        </p:spPr>
        <p:txBody>
          <a:bodyPr/>
          <a:lstStyle/>
          <a:p>
            <a:r>
              <a:rPr lang="en-US" smtClean="0">
                <a:latin typeface="Calibri" charset="0"/>
              </a:rPr>
              <a:t>Changes in the Workforce</a:t>
            </a:r>
          </a:p>
          <a:p>
            <a:pPr lvl="1"/>
            <a:r>
              <a:rPr lang="en-US" sz="3200" smtClean="0">
                <a:latin typeface="Calibri" charset="0"/>
              </a:rPr>
              <a:t>More educated</a:t>
            </a:r>
          </a:p>
          <a:p>
            <a:pPr lvl="1"/>
            <a:r>
              <a:rPr lang="en-US" sz="3200" smtClean="0">
                <a:latin typeface="Calibri" charset="0"/>
              </a:rPr>
              <a:t>More white collar</a:t>
            </a:r>
          </a:p>
          <a:p>
            <a:endParaRPr lang="en-US" smtClean="0">
              <a:latin typeface="Calibri" charset="0"/>
            </a:endParaRPr>
          </a:p>
        </p:txBody>
      </p:sp>
      <p:sp>
        <p:nvSpPr>
          <p:cNvPr id="49156" name="Rectangle 3"/>
          <p:cNvSpPr>
            <a:spLocks noGrp="1" noChangeArrowheads="1"/>
          </p:cNvSpPr>
          <p:nvPr>
            <p:ph type="body" sz="quarter" idx="13"/>
          </p:nvPr>
        </p:nvSpPr>
        <p:spPr/>
        <p:txBody>
          <a:bodyPr/>
          <a:lstStyle/>
          <a:p>
            <a:r>
              <a:rPr lang="en-US" smtClean="0">
                <a:latin typeface="Calibri" charset="0"/>
              </a:rPr>
              <a:t>Demographic Environment</a:t>
            </a:r>
          </a:p>
        </p:txBody>
      </p:sp>
      <p:pic>
        <p:nvPicPr>
          <p:cNvPr id="4915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6629400" y="52578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spcBef>
                <a:spcPct val="0"/>
              </a:spcBef>
            </a:pPr>
            <a:r>
              <a:rPr lang="en-US" smtClean="0">
                <a:latin typeface="Calibri" charset="0"/>
              </a:rPr>
              <a:t>Demographic Environment</a:t>
            </a:r>
          </a:p>
          <a:p>
            <a:pPr>
              <a:spcBef>
                <a:spcPct val="0"/>
              </a:spcBef>
            </a:pPr>
            <a:r>
              <a:rPr lang="en-US" smtClean="0">
                <a:latin typeface="Calibri" charset="0"/>
              </a:rPr>
              <a:t>Increased Diversity</a:t>
            </a:r>
          </a:p>
          <a:p>
            <a:endParaRPr lang="en-US" smtClean="0">
              <a:latin typeface="Calibri" charset="0"/>
            </a:endParaRPr>
          </a:p>
        </p:txBody>
      </p:sp>
      <p:sp>
        <p:nvSpPr>
          <p:cNvPr id="51204" name="Content Placeholder 4"/>
          <p:cNvSpPr>
            <a:spLocks noGrp="1"/>
          </p:cNvSpPr>
          <p:nvPr>
            <p:ph sz="half" idx="4294967295"/>
          </p:nvPr>
        </p:nvSpPr>
        <p:spPr>
          <a:xfrm>
            <a:off x="1295400" y="2590800"/>
            <a:ext cx="4953000" cy="3916362"/>
          </a:xfrm>
        </p:spPr>
        <p:txBody>
          <a:bodyPr/>
          <a:lstStyle/>
          <a:p>
            <a:pPr marL="533400" indent="-533400">
              <a:buFontTx/>
              <a:buNone/>
            </a:pPr>
            <a:r>
              <a:rPr lang="en-US" sz="2400" dirty="0" smtClean="0">
                <a:latin typeface="Calibri" charset="0"/>
              </a:rPr>
              <a:t>Markets are becoming more diverse</a:t>
            </a:r>
          </a:p>
          <a:p>
            <a:pPr marL="914400" lvl="1" indent="-457200"/>
            <a:r>
              <a:rPr lang="en-US" sz="2000" dirty="0" smtClean="0">
                <a:latin typeface="Calibri" charset="0"/>
              </a:rPr>
              <a:t>International</a:t>
            </a:r>
          </a:p>
          <a:p>
            <a:pPr marL="914400" lvl="1" indent="-457200"/>
            <a:r>
              <a:rPr lang="en-US" sz="2000" dirty="0" smtClean="0">
                <a:latin typeface="Calibri" charset="0"/>
              </a:rPr>
              <a:t>National</a:t>
            </a:r>
          </a:p>
          <a:p>
            <a:pPr marL="533400" indent="-533400"/>
            <a:r>
              <a:rPr lang="en-US" sz="2400" dirty="0" smtClean="0">
                <a:latin typeface="Calibri" charset="0"/>
              </a:rPr>
              <a:t>Includes:</a:t>
            </a:r>
          </a:p>
          <a:p>
            <a:pPr marL="914400" lvl="1" indent="-457200"/>
            <a:r>
              <a:rPr lang="en-US" sz="2000" dirty="0" smtClean="0">
                <a:latin typeface="Calibri" charset="0"/>
              </a:rPr>
              <a:t>Ethnicity</a:t>
            </a:r>
          </a:p>
          <a:p>
            <a:pPr marL="914400" lvl="1" indent="-457200"/>
            <a:r>
              <a:rPr lang="en-US" sz="2000" dirty="0" smtClean="0">
                <a:latin typeface="Calibri" charset="0"/>
              </a:rPr>
              <a:t>Gay and lesbian</a:t>
            </a:r>
          </a:p>
          <a:p>
            <a:pPr marL="914400" lvl="1" indent="-457200"/>
            <a:r>
              <a:rPr lang="en-US" sz="2000" dirty="0" smtClean="0">
                <a:latin typeface="Calibri" charset="0"/>
              </a:rPr>
              <a:t>Disabled</a:t>
            </a:r>
          </a:p>
          <a:p>
            <a:pPr marL="533400" indent="-533400"/>
            <a:endParaRPr lang="en-US" dirty="0" smtClean="0">
              <a:latin typeface="Calibri" charset="0"/>
            </a:endParaRPr>
          </a:p>
        </p:txBody>
      </p:sp>
      <p:pic>
        <p:nvPicPr>
          <p:cNvPr id="1026" name="Picture 2"/>
          <p:cNvPicPr>
            <a:picLocks noChangeAspect="1" noChangeArrowheads="1"/>
          </p:cNvPicPr>
          <p:nvPr/>
        </p:nvPicPr>
        <p:blipFill>
          <a:blip r:embed="rId3" cstate="print"/>
          <a:srcRect/>
          <a:stretch>
            <a:fillRect/>
          </a:stretch>
        </p:blipFill>
        <p:spPr bwMode="auto">
          <a:xfrm>
            <a:off x="4495800" y="3124200"/>
            <a:ext cx="2698376"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3251" name="Content Placeholder 3"/>
          <p:cNvSpPr>
            <a:spLocks noGrp="1"/>
          </p:cNvSpPr>
          <p:nvPr>
            <p:ph idx="1"/>
          </p:nvPr>
        </p:nvSpPr>
        <p:spPr/>
        <p:txBody>
          <a:bodyPr/>
          <a:lstStyle/>
          <a:p>
            <a:pPr>
              <a:buFontTx/>
              <a:buNone/>
            </a:pPr>
            <a:r>
              <a:rPr lang="en-US" b="1" smtClean="0">
                <a:latin typeface="Calibri" charset="0"/>
              </a:rPr>
              <a:t>Economic environment </a:t>
            </a:r>
            <a:r>
              <a:rPr lang="en-US" smtClean="0">
                <a:latin typeface="Calibri" charset="0"/>
              </a:rPr>
              <a:t>consists of factors that affect consumer purchasing power and spending patterns</a:t>
            </a:r>
          </a:p>
          <a:p>
            <a:r>
              <a:rPr lang="en-US" smtClean="0">
                <a:latin typeface="Calibri" charset="0"/>
              </a:rPr>
              <a:t>Industrial economies are richer markets</a:t>
            </a:r>
          </a:p>
          <a:p>
            <a:r>
              <a:rPr lang="en-US" smtClean="0">
                <a:latin typeface="Calibri" charset="0"/>
              </a:rPr>
              <a:t>Subsistence economies consume most of their own agriculture and industrial output</a:t>
            </a:r>
          </a:p>
          <a:p>
            <a:endParaRPr lang="en-US" smtClean="0">
              <a:latin typeface="Calibri" charset="0"/>
            </a:endParaRPr>
          </a:p>
        </p:txBody>
      </p:sp>
      <p:sp>
        <p:nvSpPr>
          <p:cNvPr id="53252"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55299" name="Content Placeholder 3"/>
          <p:cNvSpPr>
            <a:spLocks noGrp="1"/>
          </p:cNvSpPr>
          <p:nvPr>
            <p:ph idx="1"/>
          </p:nvPr>
        </p:nvSpPr>
        <p:spPr>
          <a:xfrm>
            <a:off x="228600" y="2133600"/>
            <a:ext cx="4343400" cy="4114800"/>
          </a:xfrm>
        </p:spPr>
        <p:txBody>
          <a:bodyPr/>
          <a:lstStyle/>
          <a:p>
            <a:pPr algn="ctr">
              <a:buNone/>
            </a:pPr>
            <a:r>
              <a:rPr lang="en-US" sz="2800" b="1" dirty="0" smtClean="0">
                <a:latin typeface="Calibri" charset="0"/>
              </a:rPr>
              <a:t>Value marketing</a:t>
            </a:r>
            <a:endParaRPr lang="en-US" sz="2800" dirty="0" smtClean="0">
              <a:latin typeface="Calibri" charset="0"/>
            </a:endParaRPr>
          </a:p>
          <a:p>
            <a:pPr algn="ctr">
              <a:buNone/>
            </a:pPr>
            <a:r>
              <a:rPr lang="en-US" sz="2800" dirty="0" smtClean="0">
                <a:latin typeface="Calibri" charset="0"/>
              </a:rPr>
              <a:t>offering financially cautious buyers greater value—</a:t>
            </a:r>
          </a:p>
          <a:p>
            <a:pPr algn="ctr">
              <a:buNone/>
            </a:pPr>
            <a:r>
              <a:rPr lang="en-US" sz="2800" dirty="0" smtClean="0">
                <a:latin typeface="Calibri" charset="0"/>
              </a:rPr>
              <a:t>the right combination of quality and service at a fair price</a:t>
            </a:r>
          </a:p>
          <a:p>
            <a:endParaRPr lang="en-US" sz="2800" dirty="0" smtClean="0">
              <a:latin typeface="Calibri" charset="0"/>
            </a:endParaRPr>
          </a:p>
        </p:txBody>
      </p:sp>
      <p:sp>
        <p:nvSpPr>
          <p:cNvPr id="55300" name="Rectangle 3"/>
          <p:cNvSpPr>
            <a:spLocks noGrp="1" noChangeArrowheads="1"/>
          </p:cNvSpPr>
          <p:nvPr>
            <p:ph type="body" sz="quarter" idx="13"/>
          </p:nvPr>
        </p:nvSpPr>
        <p:spPr/>
        <p:txBody>
          <a:bodyPr/>
          <a:lstStyle/>
          <a:p>
            <a:r>
              <a:rPr lang="en-US" smtClean="0">
                <a:latin typeface="Calibri" charset="0"/>
              </a:rPr>
              <a:t>Economic Environment</a:t>
            </a:r>
          </a:p>
          <a:p>
            <a:endParaRPr lang="en-US" smtClean="0">
              <a:latin typeface="Calibri" charset="0"/>
            </a:endParaRPr>
          </a:p>
          <a:p>
            <a:endParaRPr lang="en-US" smtClean="0">
              <a:latin typeface="Calibri" charset="0"/>
            </a:endParaRPr>
          </a:p>
          <a:p>
            <a:endParaRPr lang="en-US" smtClean="0">
              <a:latin typeface="Calibri" charset="0"/>
            </a:endParaRPr>
          </a:p>
        </p:txBody>
      </p:sp>
      <p:pic>
        <p:nvPicPr>
          <p:cNvPr id="55301" name="Picture 7" descr="ph03_12"/>
          <p:cNvPicPr>
            <a:picLocks noChangeAspect="1" noChangeArrowheads="1"/>
          </p:cNvPicPr>
          <p:nvPr/>
        </p:nvPicPr>
        <p:blipFill>
          <a:blip r:embed="rId3" cstate="print"/>
          <a:srcRect/>
          <a:stretch>
            <a:fillRect/>
          </a:stretch>
        </p:blipFill>
        <p:spPr bwMode="auto">
          <a:xfrm>
            <a:off x="4648200" y="2370138"/>
            <a:ext cx="3733800" cy="2430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The Company’s Macroenvironment</a:t>
            </a:r>
          </a:p>
        </p:txBody>
      </p:sp>
      <p:sp>
        <p:nvSpPr>
          <p:cNvPr id="59395" name="Content Placeholder 4"/>
          <p:cNvSpPr>
            <a:spLocks noGrp="1"/>
          </p:cNvSpPr>
          <p:nvPr>
            <p:ph idx="1"/>
          </p:nvPr>
        </p:nvSpPr>
        <p:spPr>
          <a:xfrm>
            <a:off x="1219200" y="1752600"/>
            <a:ext cx="6705600" cy="4800600"/>
          </a:xfrm>
        </p:spPr>
        <p:txBody>
          <a:bodyPr/>
          <a:lstStyle/>
          <a:p>
            <a:pPr>
              <a:buFontTx/>
              <a:buNone/>
            </a:pPr>
            <a:r>
              <a:rPr lang="en-US" sz="2800" b="1" dirty="0" smtClean="0">
                <a:latin typeface="Calibri" charset="0"/>
              </a:rPr>
              <a:t>Natural environment: </a:t>
            </a:r>
            <a:r>
              <a:rPr lang="en-US" sz="2800" dirty="0" smtClean="0">
                <a:latin typeface="Calibri" charset="0"/>
              </a:rPr>
              <a:t>natural resources that are needed as inputs by marketers or that are affected by marketing activities</a:t>
            </a:r>
          </a:p>
          <a:p>
            <a:r>
              <a:rPr lang="en-US" sz="2800" dirty="0" smtClean="0">
                <a:latin typeface="Calibri" charset="0"/>
              </a:rPr>
              <a:t>Trends</a:t>
            </a:r>
          </a:p>
          <a:p>
            <a:pPr lvl="1"/>
            <a:r>
              <a:rPr lang="en-US" sz="2400" dirty="0" smtClean="0">
                <a:latin typeface="Calibri" charset="0"/>
              </a:rPr>
              <a:t>Increased shortages of raw materials</a:t>
            </a:r>
          </a:p>
          <a:p>
            <a:pPr lvl="1"/>
            <a:r>
              <a:rPr lang="en-US" sz="2400" dirty="0" smtClean="0">
                <a:latin typeface="Calibri" charset="0"/>
              </a:rPr>
              <a:t>Increased pollution</a:t>
            </a:r>
          </a:p>
          <a:p>
            <a:pPr lvl="1"/>
            <a:r>
              <a:rPr lang="en-US" sz="2400" dirty="0" smtClean="0">
                <a:latin typeface="Calibri" charset="0"/>
              </a:rPr>
              <a:t>Increased government intervention</a:t>
            </a:r>
          </a:p>
          <a:p>
            <a:pPr lvl="1"/>
            <a:r>
              <a:rPr lang="en-US" sz="2400" dirty="0" smtClean="0">
                <a:latin typeface="Calibri" charset="0"/>
              </a:rPr>
              <a:t>Increased environmentally sustainable strategies</a:t>
            </a:r>
          </a:p>
          <a:p>
            <a:endParaRPr lang="en-US" sz="2700" dirty="0" smtClean="0">
              <a:latin typeface="Calibri" charset="0"/>
            </a:endParaRPr>
          </a:p>
        </p:txBody>
      </p:sp>
      <p:sp>
        <p:nvSpPr>
          <p:cNvPr id="59396"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charset="0"/>
              </a:rPr>
              <a:t>Natural Environment</a:t>
            </a:r>
          </a:p>
        </p:txBody>
      </p:sp>
      <p:pic>
        <p:nvPicPr>
          <p:cNvPr id="593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181600"/>
            <a:ext cx="1082675" cy="108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charset="0"/>
              </a:rPr>
              <a:t>Technological Environment</a:t>
            </a:r>
          </a:p>
          <a:p>
            <a:pPr>
              <a:lnSpc>
                <a:spcPct val="90000"/>
              </a:lnSpc>
            </a:pPr>
            <a:endParaRPr lang="en-US" sz="2400" smtClean="0">
              <a:latin typeface="Calibri" charset="0"/>
            </a:endParaRPr>
          </a:p>
        </p:txBody>
      </p:sp>
      <p:sp>
        <p:nvSpPr>
          <p:cNvPr id="61444" name="Content Placeholder 5"/>
          <p:cNvSpPr>
            <a:spLocks noGrp="1"/>
          </p:cNvSpPr>
          <p:nvPr>
            <p:ph sz="half" idx="4294967295"/>
          </p:nvPr>
        </p:nvSpPr>
        <p:spPr>
          <a:xfrm>
            <a:off x="1143000" y="2209800"/>
            <a:ext cx="4114800" cy="3886200"/>
          </a:xfrm>
        </p:spPr>
        <p:txBody>
          <a:bodyPr/>
          <a:lstStyle/>
          <a:p>
            <a:pPr>
              <a:lnSpc>
                <a:spcPct val="90000"/>
              </a:lnSpc>
            </a:pPr>
            <a:r>
              <a:rPr lang="en-US" dirty="0" smtClean="0">
                <a:latin typeface="Calibri" charset="0"/>
              </a:rPr>
              <a:t>Most dramatic force in changing the marketplace</a:t>
            </a:r>
          </a:p>
          <a:p>
            <a:pPr>
              <a:lnSpc>
                <a:spcPct val="90000"/>
              </a:lnSpc>
            </a:pPr>
            <a:r>
              <a:rPr lang="en-US" dirty="0" smtClean="0">
                <a:latin typeface="Calibri" charset="0"/>
              </a:rPr>
              <a:t>New products,  opportunities</a:t>
            </a:r>
          </a:p>
          <a:p>
            <a:pPr>
              <a:lnSpc>
                <a:spcPct val="90000"/>
              </a:lnSpc>
            </a:pPr>
            <a:r>
              <a:rPr lang="en-US" dirty="0" smtClean="0">
                <a:latin typeface="Calibri" charset="0"/>
              </a:rPr>
              <a:t>Concern for the safety of new products</a:t>
            </a:r>
          </a:p>
        </p:txBody>
      </p:sp>
      <p:pic>
        <p:nvPicPr>
          <p:cNvPr id="61445" name="Picture 7" descr="ph03_14"/>
          <p:cNvPicPr>
            <a:picLocks noChangeAspect="1" noChangeArrowheads="1"/>
          </p:cNvPicPr>
          <p:nvPr/>
        </p:nvPicPr>
        <p:blipFill>
          <a:blip r:embed="rId3" cstate="print"/>
          <a:srcRect/>
          <a:stretch>
            <a:fillRect/>
          </a:stretch>
        </p:blipFill>
        <p:spPr bwMode="auto">
          <a:xfrm>
            <a:off x="4609906" y="2971800"/>
            <a:ext cx="4345870" cy="2895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charRg st="0" end="27"/>
                                            </p:txEl>
                                          </p:spTgt>
                                        </p:tgtEl>
                                        <p:attrNameLst>
                                          <p:attrName>style.visibility</p:attrName>
                                        </p:attrNameLst>
                                      </p:cBhvr>
                                      <p:to>
                                        <p:strVal val="visible"/>
                                      </p:to>
                                    </p:set>
                                    <p:animEffect transition="in" filter="wipe(left)">
                                      <p:cBhvr>
                                        <p:cTn id="7" dur="1000"/>
                                        <p:tgtEl>
                                          <p:spTgt spid="51203">
                                            <p:txEl>
                                              <p:charRg st="0"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The Company’s Macroenvironment</a:t>
            </a:r>
          </a:p>
        </p:txBody>
      </p:sp>
      <p:sp>
        <p:nvSpPr>
          <p:cNvPr id="63491" name="Content Placeholder 3"/>
          <p:cNvSpPr>
            <a:spLocks noGrp="1"/>
          </p:cNvSpPr>
          <p:nvPr>
            <p:ph idx="1"/>
          </p:nvPr>
        </p:nvSpPr>
        <p:spPr>
          <a:xfrm>
            <a:off x="685800" y="2209800"/>
            <a:ext cx="7772400" cy="4114800"/>
          </a:xfrm>
        </p:spPr>
        <p:txBody>
          <a:bodyPr/>
          <a:lstStyle/>
          <a:p>
            <a:pPr algn="ctr">
              <a:buFontTx/>
              <a:buNone/>
            </a:pPr>
            <a:r>
              <a:rPr lang="en-US" b="1" dirty="0" smtClean="0">
                <a:latin typeface="Calibri" charset="0"/>
              </a:rPr>
              <a:t>Political environment </a:t>
            </a:r>
          </a:p>
          <a:p>
            <a:pPr algn="ctr">
              <a:buFontTx/>
              <a:buNone/>
            </a:pPr>
            <a:r>
              <a:rPr lang="en-US" dirty="0" smtClean="0">
                <a:latin typeface="Calibri" charset="0"/>
              </a:rPr>
              <a:t>laws, government agencies, and pressure groups that influence or limit various organizations and individuals in a given society</a:t>
            </a:r>
          </a:p>
          <a:p>
            <a:endParaRPr lang="en-US" dirty="0" smtClean="0">
              <a:latin typeface="Calibri" charset="0"/>
            </a:endParaRPr>
          </a:p>
        </p:txBody>
      </p:sp>
      <p:sp>
        <p:nvSpPr>
          <p:cNvPr id="63492"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The Company’s Macroenvironment</a:t>
            </a:r>
          </a:p>
        </p:txBody>
      </p:sp>
      <p:sp>
        <p:nvSpPr>
          <p:cNvPr id="65539" name="Content Placeholder 3"/>
          <p:cNvSpPr>
            <a:spLocks noGrp="1"/>
          </p:cNvSpPr>
          <p:nvPr>
            <p:ph idx="1"/>
          </p:nvPr>
        </p:nvSpPr>
        <p:spPr>
          <a:xfrm>
            <a:off x="838200" y="2057400"/>
            <a:ext cx="4267200" cy="4191000"/>
          </a:xfrm>
        </p:spPr>
        <p:txBody>
          <a:bodyPr/>
          <a:lstStyle/>
          <a:p>
            <a:r>
              <a:rPr lang="en-US" sz="2400" dirty="0" smtClean="0">
                <a:latin typeface="Calibri" charset="0"/>
              </a:rPr>
              <a:t>Legislation regulating business</a:t>
            </a:r>
          </a:p>
          <a:p>
            <a:pPr lvl="1"/>
            <a:r>
              <a:rPr lang="en-US" sz="2400" dirty="0" smtClean="0">
                <a:latin typeface="Calibri" charset="0"/>
              </a:rPr>
              <a:t>Increased legislation</a:t>
            </a:r>
          </a:p>
          <a:p>
            <a:pPr lvl="1"/>
            <a:r>
              <a:rPr lang="en-US" sz="2400" dirty="0" smtClean="0">
                <a:latin typeface="Calibri" charset="0"/>
              </a:rPr>
              <a:t>Changing government agency enforcement</a:t>
            </a:r>
          </a:p>
          <a:p>
            <a:r>
              <a:rPr lang="en-US" sz="2400" dirty="0" smtClean="0">
                <a:latin typeface="Calibri" charset="0"/>
              </a:rPr>
              <a:t>Increased emphasis on ethics</a:t>
            </a:r>
          </a:p>
          <a:p>
            <a:pPr lvl="1"/>
            <a:r>
              <a:rPr lang="en-US" sz="2400" dirty="0" smtClean="0">
                <a:latin typeface="Calibri" charset="0"/>
              </a:rPr>
              <a:t>Socially responsible behavior</a:t>
            </a:r>
          </a:p>
          <a:p>
            <a:pPr lvl="1"/>
            <a:r>
              <a:rPr lang="en-US" sz="2400" dirty="0" smtClean="0">
                <a:latin typeface="Calibri" charset="0"/>
              </a:rPr>
              <a:t>Cause-related marketin</a:t>
            </a:r>
            <a:r>
              <a:rPr lang="en-US" sz="2600" dirty="0" smtClean="0">
                <a:latin typeface="Calibri" charset="0"/>
              </a:rPr>
              <a:t>g</a:t>
            </a:r>
          </a:p>
          <a:p>
            <a:endParaRPr lang="en-US" sz="3000" dirty="0" smtClean="0">
              <a:latin typeface="Calibri" charset="0"/>
            </a:endParaRPr>
          </a:p>
        </p:txBody>
      </p:sp>
      <p:sp>
        <p:nvSpPr>
          <p:cNvPr id="65540" name="Rectangle 3"/>
          <p:cNvSpPr>
            <a:spLocks noGrp="1" noChangeArrowheads="1"/>
          </p:cNvSpPr>
          <p:nvPr>
            <p:ph type="body" sz="quarter" idx="13"/>
          </p:nvPr>
        </p:nvSpPr>
        <p:spPr/>
        <p:txBody>
          <a:bodyPr/>
          <a:lstStyle/>
          <a:p>
            <a:pPr>
              <a:lnSpc>
                <a:spcPct val="90000"/>
              </a:lnSpc>
            </a:pPr>
            <a:r>
              <a:rPr lang="en-US" sz="2400" dirty="0" smtClean="0">
                <a:latin typeface="Calibri" charset="0"/>
              </a:rPr>
              <a:t>Political and Social Environment</a:t>
            </a:r>
          </a:p>
          <a:p>
            <a:pPr>
              <a:lnSpc>
                <a:spcPct val="90000"/>
              </a:lnSpc>
            </a:pPr>
            <a:endParaRPr lang="en-US" sz="2400" dirty="0" smtClean="0">
              <a:latin typeface="Calibri" charset="0"/>
            </a:endParaRPr>
          </a:p>
        </p:txBody>
      </p:sp>
      <p:pic>
        <p:nvPicPr>
          <p:cNvPr id="2050" name="Picture 2"/>
          <p:cNvPicPr>
            <a:picLocks noChangeAspect="1" noChangeArrowheads="1"/>
          </p:cNvPicPr>
          <p:nvPr/>
        </p:nvPicPr>
        <p:blipFill>
          <a:blip r:embed="rId3" cstate="print"/>
          <a:srcRect/>
          <a:stretch>
            <a:fillRect/>
          </a:stretch>
        </p:blipFill>
        <p:spPr bwMode="auto">
          <a:xfrm>
            <a:off x="5105400" y="3810000"/>
            <a:ext cx="3476625" cy="26168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67587" name="Content Placeholder 3"/>
          <p:cNvSpPr>
            <a:spLocks noGrp="1"/>
          </p:cNvSpPr>
          <p:nvPr>
            <p:ph idx="1"/>
          </p:nvPr>
        </p:nvSpPr>
        <p:spPr>
          <a:xfrm>
            <a:off x="685800" y="2209800"/>
            <a:ext cx="7772400" cy="4114800"/>
          </a:xfrm>
        </p:spPr>
        <p:txBody>
          <a:bodyPr/>
          <a:lstStyle/>
          <a:p>
            <a:pPr>
              <a:buFontTx/>
              <a:buNone/>
            </a:pPr>
            <a:r>
              <a:rPr lang="en-US" b="1" smtClean="0">
                <a:latin typeface="Calibri" charset="0"/>
              </a:rPr>
              <a:t>Cultural environment </a:t>
            </a:r>
            <a:r>
              <a:rPr lang="en-US" smtClean="0">
                <a:latin typeface="Calibri" charset="0"/>
              </a:rPr>
              <a:t>consists of institutions and other forces that affect a society’s basic values, perceptions, and behaviors</a:t>
            </a:r>
          </a:p>
          <a:p>
            <a:endParaRPr lang="en-US" smtClean="0">
              <a:latin typeface="Calibri" charset="0"/>
            </a:endParaRPr>
          </a:p>
        </p:txBody>
      </p:sp>
      <p:sp>
        <p:nvSpPr>
          <p:cNvPr id="67588" name="Rectangle 3"/>
          <p:cNvSpPr>
            <a:spLocks noGrp="1" noChangeArrowheads="1"/>
          </p:cNvSpPr>
          <p:nvPr>
            <p:ph type="body" sz="quarter" idx="13"/>
          </p:nvPr>
        </p:nvSpPr>
        <p:spPr/>
        <p:txBody>
          <a:bodyPr/>
          <a:lstStyle/>
          <a:p>
            <a:r>
              <a:rPr lang="en-US" smtClean="0">
                <a:latin typeface="Calibri" charset="0"/>
              </a:rPr>
              <a:t>Cultural Environment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4339" name="Content Placeholder 3"/>
          <p:cNvSpPr>
            <a:spLocks noGrp="1"/>
          </p:cNvSpPr>
          <p:nvPr>
            <p:ph idx="1"/>
          </p:nvPr>
        </p:nvSpPr>
        <p:spPr/>
        <p:txBody>
          <a:bodyPr/>
          <a:lstStyle/>
          <a:p>
            <a:pPr>
              <a:buFontTx/>
              <a:buNone/>
            </a:pPr>
            <a:r>
              <a:rPr lang="en-US" b="1" smtClean="0">
                <a:latin typeface="Calibri" charset="0"/>
              </a:rPr>
              <a:t>The marketing environment </a:t>
            </a:r>
            <a:r>
              <a:rPr lang="en-US" smtClean="0">
                <a:latin typeface="Calibri" charset="0"/>
              </a:rPr>
              <a:t>includes the actors and forces outside marketing that affect marketing management’s ability to build and maintain successful relationships with customers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mtClean="0"/>
              <a:t>The Company’s Macroenvironment</a:t>
            </a:r>
          </a:p>
        </p:txBody>
      </p:sp>
      <p:sp>
        <p:nvSpPr>
          <p:cNvPr id="69635" name="Content Placeholder 3"/>
          <p:cNvSpPr>
            <a:spLocks noGrp="1"/>
          </p:cNvSpPr>
          <p:nvPr>
            <p:ph idx="1"/>
          </p:nvPr>
        </p:nvSpPr>
        <p:spPr>
          <a:xfrm>
            <a:off x="1143000" y="2362200"/>
            <a:ext cx="7772400" cy="4114800"/>
          </a:xfrm>
        </p:spPr>
        <p:txBody>
          <a:bodyPr/>
          <a:lstStyle/>
          <a:p>
            <a:pPr>
              <a:buFontTx/>
              <a:buNone/>
            </a:pPr>
            <a:r>
              <a:rPr lang="en-US" sz="3000" b="1" dirty="0" smtClean="0">
                <a:latin typeface="Calibri" charset="0"/>
              </a:rPr>
              <a:t>Core beliefs and values </a:t>
            </a:r>
            <a:r>
              <a:rPr lang="en-US" sz="3000" dirty="0" smtClean="0">
                <a:latin typeface="Calibri" charset="0"/>
              </a:rPr>
              <a:t>are persistent and are passed on from parents to children and are reinforced by schools, churches, businesses, and government</a:t>
            </a:r>
          </a:p>
          <a:p>
            <a:pPr>
              <a:buFontTx/>
              <a:buNone/>
            </a:pPr>
            <a:r>
              <a:rPr lang="en-US" sz="3000" b="1" dirty="0" smtClean="0">
                <a:latin typeface="Calibri" charset="0"/>
              </a:rPr>
              <a:t>Secondary beliefs and values </a:t>
            </a:r>
            <a:r>
              <a:rPr lang="en-US" sz="3000" dirty="0" smtClean="0">
                <a:latin typeface="Calibri" charset="0"/>
              </a:rPr>
              <a:t>are more open to change and include people’s views of themselves, others, organization, society, nature, and the universe</a:t>
            </a:r>
          </a:p>
          <a:p>
            <a:endParaRPr lang="en-US" sz="3000" dirty="0" smtClean="0">
              <a:latin typeface="Calibri" charset="0"/>
            </a:endParaRPr>
          </a:p>
          <a:p>
            <a:endParaRPr lang="en-US" sz="3000" dirty="0" smtClean="0">
              <a:latin typeface="Calibri" charset="0"/>
            </a:endParaRPr>
          </a:p>
        </p:txBody>
      </p:sp>
      <p:sp>
        <p:nvSpPr>
          <p:cNvPr id="69636"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Persistence of Cultural Values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71683" name="Content Placeholder 3"/>
          <p:cNvSpPr>
            <a:spLocks noGrp="1"/>
          </p:cNvSpPr>
          <p:nvPr>
            <p:ph idx="1"/>
          </p:nvPr>
        </p:nvSpPr>
        <p:spPr>
          <a:xfrm>
            <a:off x="1905000" y="2362200"/>
            <a:ext cx="5410200" cy="4114800"/>
          </a:xfrm>
        </p:spPr>
        <p:txBody>
          <a:bodyPr/>
          <a:lstStyle/>
          <a:p>
            <a:pPr>
              <a:lnSpc>
                <a:spcPct val="90000"/>
              </a:lnSpc>
            </a:pPr>
            <a:endParaRPr lang="en-US" sz="3000" dirty="0" smtClean="0">
              <a:latin typeface="Calibri" charset="0"/>
            </a:endParaRPr>
          </a:p>
          <a:p>
            <a:pPr>
              <a:lnSpc>
                <a:spcPct val="90000"/>
              </a:lnSpc>
            </a:pPr>
            <a:r>
              <a:rPr lang="en-US" sz="3000" dirty="0" smtClean="0">
                <a:latin typeface="Calibri" charset="0"/>
              </a:rPr>
              <a:t>People’s view of themselves</a:t>
            </a:r>
          </a:p>
          <a:p>
            <a:pPr lvl="1"/>
            <a:r>
              <a:rPr lang="en-US" sz="2400" dirty="0" smtClean="0"/>
              <a:t>People vary in their emphasis on</a:t>
            </a:r>
          </a:p>
          <a:p>
            <a:pPr lvl="1">
              <a:buNone/>
            </a:pPr>
            <a:r>
              <a:rPr lang="en-US" sz="2400" dirty="0" smtClean="0"/>
              <a:t>serving themselves versus serving others.</a:t>
            </a:r>
            <a:endParaRPr lang="en-US" sz="2600" dirty="0" smtClean="0">
              <a:latin typeface="Calibri" charset="0"/>
            </a:endParaRPr>
          </a:p>
          <a:p>
            <a:pPr>
              <a:lnSpc>
                <a:spcPct val="90000"/>
              </a:lnSpc>
            </a:pPr>
            <a:r>
              <a:rPr lang="en-US" sz="3000" dirty="0" smtClean="0">
                <a:latin typeface="Calibri" charset="0"/>
              </a:rPr>
              <a:t>People’s view of others</a:t>
            </a:r>
          </a:p>
          <a:p>
            <a:pPr lvl="1">
              <a:lnSpc>
                <a:spcPct val="90000"/>
              </a:lnSpc>
            </a:pPr>
            <a:r>
              <a:rPr lang="en-US" sz="2400" dirty="0" smtClean="0">
                <a:latin typeface="Calibri" charset="0"/>
              </a:rPr>
              <a:t>More “cocooning” – staying home, home cooked meals</a:t>
            </a:r>
          </a:p>
          <a:p>
            <a:pPr>
              <a:lnSpc>
                <a:spcPct val="90000"/>
              </a:lnSpc>
            </a:pPr>
            <a:endParaRPr lang="en-US" sz="3000" dirty="0" smtClean="0">
              <a:latin typeface="Calibri" charset="0"/>
            </a:endParaRPr>
          </a:p>
        </p:txBody>
      </p:sp>
      <p:sp>
        <p:nvSpPr>
          <p:cNvPr id="71684" name="Rectangle 3"/>
          <p:cNvSpPr>
            <a:spLocks noGrp="1" noChangeArrowheads="1"/>
          </p:cNvSpPr>
          <p:nvPr>
            <p:ph type="body" sz="quarter" idx="13"/>
          </p:nvPr>
        </p:nvSpPr>
        <p:spPr/>
        <p:txBody>
          <a:bodyPr/>
          <a:lstStyle/>
          <a:p>
            <a:pPr>
              <a:spcBef>
                <a:spcPct val="0"/>
              </a:spcBef>
            </a:pPr>
            <a:r>
              <a:rPr lang="en-US" smtClean="0">
                <a:latin typeface="Calibri" charset="0"/>
              </a:rPr>
              <a:t>Cultural Environment</a:t>
            </a:r>
          </a:p>
          <a:p>
            <a:pPr>
              <a:spcBef>
                <a:spcPct val="0"/>
              </a:spcBef>
            </a:pPr>
            <a:r>
              <a:rPr lang="en-US" smtClean="0">
                <a:latin typeface="Calibri" charset="0"/>
              </a:rPr>
              <a:t>Shifts in Secondary Cultural Values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The Company’s Macroenvironment</a:t>
            </a:r>
          </a:p>
        </p:txBody>
      </p:sp>
      <p:sp>
        <p:nvSpPr>
          <p:cNvPr id="73731" name="Content Placeholder 3"/>
          <p:cNvSpPr>
            <a:spLocks noGrp="1"/>
          </p:cNvSpPr>
          <p:nvPr>
            <p:ph idx="1"/>
          </p:nvPr>
        </p:nvSpPr>
        <p:spPr>
          <a:xfrm>
            <a:off x="1524000" y="2514600"/>
            <a:ext cx="6248400" cy="3505200"/>
          </a:xfrm>
        </p:spPr>
        <p:txBody>
          <a:bodyPr/>
          <a:lstStyle/>
          <a:p>
            <a:r>
              <a:rPr lang="en-US" dirty="0" smtClean="0">
                <a:latin typeface="Calibri" charset="0"/>
              </a:rPr>
              <a:t>People’s view of organizations</a:t>
            </a:r>
          </a:p>
          <a:p>
            <a:pPr lvl="1"/>
            <a:r>
              <a:rPr lang="en-US" dirty="0" smtClean="0">
                <a:latin typeface="Calibri" charset="0"/>
              </a:rPr>
              <a:t>Decline of loyalty toward companies</a:t>
            </a:r>
          </a:p>
          <a:p>
            <a:r>
              <a:rPr lang="en-US" dirty="0" smtClean="0">
                <a:latin typeface="Calibri" charset="0"/>
              </a:rPr>
              <a:t>People’s view of society</a:t>
            </a:r>
          </a:p>
          <a:p>
            <a:pPr lvl="1"/>
            <a:r>
              <a:rPr lang="en-US" dirty="0" smtClean="0">
                <a:latin typeface="Calibri" charset="0"/>
              </a:rPr>
              <a:t>Patriots defend it</a:t>
            </a:r>
          </a:p>
          <a:p>
            <a:pPr lvl="1"/>
            <a:r>
              <a:rPr lang="en-US" dirty="0" smtClean="0">
                <a:latin typeface="Calibri" charset="0"/>
              </a:rPr>
              <a:t>Reformers want to change it</a:t>
            </a:r>
          </a:p>
          <a:p>
            <a:pPr lvl="1"/>
            <a:r>
              <a:rPr lang="en-US" dirty="0" smtClean="0">
                <a:latin typeface="Calibri" charset="0"/>
              </a:rPr>
              <a:t>Malcontents want to leave it</a:t>
            </a:r>
          </a:p>
          <a:p>
            <a:endParaRPr lang="en-US" dirty="0" smtClean="0">
              <a:latin typeface="Calibri" charset="0"/>
            </a:endParaRPr>
          </a:p>
        </p:txBody>
      </p:sp>
      <p:sp>
        <p:nvSpPr>
          <p:cNvPr id="73732" name="Rectangle 3"/>
          <p:cNvSpPr>
            <a:spLocks noGrp="1" noChangeArrowheads="1"/>
          </p:cNvSpPr>
          <p:nvPr>
            <p:ph type="body" sz="quarter" idx="13"/>
          </p:nvPr>
        </p:nvSpPr>
        <p:spPr>
          <a:xfrm>
            <a:off x="914400" y="1295400"/>
            <a:ext cx="7162800" cy="381000"/>
          </a:xfrm>
        </p:spPr>
        <p:txBody>
          <a:bodyPr/>
          <a:lstStyle/>
          <a:p>
            <a:pPr>
              <a:spcBef>
                <a:spcPct val="0"/>
              </a:spcBef>
            </a:pPr>
            <a:r>
              <a:rPr lang="en-US" smtClean="0">
                <a:latin typeface="Calibri" charset="0"/>
              </a:rPr>
              <a:t>Cultural Environment</a:t>
            </a:r>
          </a:p>
          <a:p>
            <a:pPr>
              <a:spcBef>
                <a:spcPct val="0"/>
              </a:spcBef>
            </a:pPr>
            <a:r>
              <a:rPr lang="en-US" smtClean="0">
                <a:latin typeface="Calibri" charset="0"/>
              </a:rPr>
              <a:t>Shifts in Secondary Cultural Values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The Company’s Macroenvironment</a:t>
            </a:r>
          </a:p>
        </p:txBody>
      </p:sp>
      <p:sp>
        <p:nvSpPr>
          <p:cNvPr id="75779" name="Rectangle 3"/>
          <p:cNvSpPr>
            <a:spLocks noGrp="1" noChangeArrowheads="1"/>
          </p:cNvSpPr>
          <p:nvPr>
            <p:ph type="body" sz="quarter" idx="13"/>
          </p:nvPr>
        </p:nvSpPr>
        <p:spPr/>
        <p:txBody>
          <a:bodyPr/>
          <a:lstStyle/>
          <a:p>
            <a:pPr>
              <a:spcBef>
                <a:spcPct val="0"/>
              </a:spcBef>
            </a:pPr>
            <a:r>
              <a:rPr lang="en-US" dirty="0" smtClean="0">
                <a:latin typeface="Calibri" charset="0"/>
              </a:rPr>
              <a:t>Cultural Environment </a:t>
            </a:r>
          </a:p>
          <a:p>
            <a:pPr>
              <a:spcBef>
                <a:spcPct val="0"/>
              </a:spcBef>
            </a:pPr>
            <a:r>
              <a:rPr lang="en-US" dirty="0" smtClean="0">
                <a:latin typeface="Calibri" charset="0"/>
              </a:rPr>
              <a:t>Shifts in Secondary Cultural Values</a:t>
            </a:r>
          </a:p>
          <a:p>
            <a:pPr>
              <a:spcBef>
                <a:spcPct val="0"/>
              </a:spcBef>
            </a:pPr>
            <a:endParaRPr lang="en-US" dirty="0" smtClean="0">
              <a:latin typeface="Calibri" charset="0"/>
            </a:endParaRPr>
          </a:p>
        </p:txBody>
      </p:sp>
      <p:sp>
        <p:nvSpPr>
          <p:cNvPr id="75780" name="Content Placeholder 4"/>
          <p:cNvSpPr>
            <a:spLocks noGrp="1"/>
          </p:cNvSpPr>
          <p:nvPr>
            <p:ph sz="half" idx="4294967295"/>
          </p:nvPr>
        </p:nvSpPr>
        <p:spPr>
          <a:xfrm>
            <a:off x="762000" y="2286000"/>
            <a:ext cx="6324600" cy="4572000"/>
          </a:xfrm>
        </p:spPr>
        <p:txBody>
          <a:bodyPr/>
          <a:lstStyle/>
          <a:p>
            <a:pPr marL="533400" indent="-533400"/>
            <a:r>
              <a:rPr lang="en-US" sz="2800" dirty="0" smtClean="0">
                <a:latin typeface="Calibri" charset="0"/>
              </a:rPr>
              <a:t>People’s view of nature</a:t>
            </a:r>
          </a:p>
          <a:p>
            <a:pPr marL="914400" lvl="1" indent="-457200"/>
            <a:r>
              <a:rPr lang="en-US" sz="2400" dirty="0" smtClean="0">
                <a:latin typeface="Calibri" charset="0"/>
              </a:rPr>
              <a:t>Some feel ruled by it</a:t>
            </a:r>
          </a:p>
          <a:p>
            <a:pPr marL="914400" lvl="1" indent="-457200"/>
            <a:r>
              <a:rPr lang="en-US" sz="2400" dirty="0" smtClean="0">
                <a:latin typeface="Calibri" charset="0"/>
              </a:rPr>
              <a:t>Some feel in harmony with it</a:t>
            </a:r>
          </a:p>
          <a:p>
            <a:pPr marL="914400" lvl="1" indent="-457200"/>
            <a:r>
              <a:rPr lang="en-US" sz="2400" dirty="0" smtClean="0">
                <a:latin typeface="Calibri" charset="0"/>
              </a:rPr>
              <a:t>Some seek to master it</a:t>
            </a:r>
          </a:p>
          <a:p>
            <a:pPr marL="533400" indent="-533400"/>
            <a:r>
              <a:rPr lang="en-US" sz="2800" dirty="0" smtClean="0">
                <a:latin typeface="Calibri" charset="0"/>
              </a:rPr>
              <a:t>People’s view of the universe</a:t>
            </a:r>
          </a:p>
          <a:p>
            <a:pPr marL="914400" lvl="1" indent="-457200"/>
            <a:r>
              <a:rPr lang="en-US" sz="2400" dirty="0" smtClean="0">
                <a:latin typeface="Calibri" charset="0"/>
              </a:rPr>
              <a:t>Renewed interest in spirituality</a:t>
            </a:r>
          </a:p>
          <a:p>
            <a:pPr marL="914400" lvl="1" indent="-457200"/>
            <a:r>
              <a:rPr lang="en-US" sz="2400" dirty="0" smtClean="0"/>
              <a:t>Developed more permanent values</a:t>
            </a:r>
          </a:p>
          <a:p>
            <a:pPr lvl="3"/>
            <a:r>
              <a:rPr lang="en-US" sz="2400" dirty="0" smtClean="0"/>
              <a:t>family, community, earth, faith, ethics</a:t>
            </a:r>
          </a:p>
          <a:p>
            <a:pPr lvl="2">
              <a:buNone/>
            </a:pPr>
            <a:r>
              <a:rPr lang="en-US" dirty="0" smtClean="0"/>
              <a:t>		</a:t>
            </a:r>
            <a:endParaRPr lang="en-US" sz="7200" dirty="0" smtClean="0">
              <a:latin typeface="Calibri" charset="0"/>
            </a:endParaRPr>
          </a:p>
        </p:txBody>
      </p:sp>
      <p:pic>
        <p:nvPicPr>
          <p:cNvPr id="75781" name="Picture 7" descr="ph03_17"/>
          <p:cNvPicPr>
            <a:picLocks noChangeAspect="1" noChangeArrowheads="1"/>
          </p:cNvPicPr>
          <p:nvPr/>
        </p:nvPicPr>
        <p:blipFill>
          <a:blip r:embed="rId3" cstate="print"/>
          <a:srcRect/>
          <a:stretch>
            <a:fillRect/>
          </a:stretch>
        </p:blipFill>
        <p:spPr bwMode="auto">
          <a:xfrm>
            <a:off x="6477000" y="2743200"/>
            <a:ext cx="2286000" cy="31111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1981200"/>
          <a:ext cx="8153400" cy="3352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7828" name="Rectangle 3"/>
          <p:cNvSpPr>
            <a:spLocks noGrp="1" noChangeArrowheads="1"/>
          </p:cNvSpPr>
          <p:nvPr>
            <p:ph type="body" sz="quarter" idx="13"/>
          </p:nvPr>
        </p:nvSpPr>
        <p:spPr/>
        <p:txBody>
          <a:bodyPr/>
          <a:lstStyle/>
          <a:p>
            <a:r>
              <a:rPr lang="en-US" smtClean="0">
                <a:latin typeface="Calibri" charset="0"/>
              </a:rPr>
              <a:t>Views on Responding</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79875"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7987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6387" name="Content Placeholder 3"/>
          <p:cNvSpPr>
            <a:spLocks noGrp="1"/>
          </p:cNvSpPr>
          <p:nvPr>
            <p:ph idx="1"/>
          </p:nvPr>
        </p:nvSpPr>
        <p:spPr/>
        <p:txBody>
          <a:bodyPr/>
          <a:lstStyle/>
          <a:p>
            <a:pPr>
              <a:buFontTx/>
              <a:buNone/>
            </a:pPr>
            <a:r>
              <a:rPr lang="en-US" b="1" smtClean="0">
                <a:latin typeface="Calibri" charset="0"/>
              </a:rPr>
              <a:t>Microenvironment </a:t>
            </a:r>
            <a:r>
              <a:rPr lang="en-US" smtClean="0">
                <a:latin typeface="Calibri" charset="0"/>
              </a:rPr>
              <a:t>consists of the actors close to the company that affect its ability to serve its customers, the company, suppliers, marketing intermediaries, customer markets, competitors, and publics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8435" name="Text Placeholder 4"/>
          <p:cNvSpPr>
            <a:spLocks noGrp="1"/>
          </p:cNvSpPr>
          <p:nvPr>
            <p:ph type="body" sz="quarter" idx="13"/>
          </p:nvPr>
        </p:nvSpPr>
        <p:spPr/>
        <p:txBody>
          <a:bodyPr/>
          <a:lstStyle/>
          <a:p>
            <a:r>
              <a:rPr lang="en-US" smtClean="0">
                <a:latin typeface="Calibri" charset="0"/>
              </a:rPr>
              <a:t>Actors in the Microenvironment</a:t>
            </a:r>
          </a:p>
          <a:p>
            <a:endParaRPr lang="en-US" smtClean="0">
              <a:latin typeface="Calibri" charset="0"/>
            </a:endParaRPr>
          </a:p>
        </p:txBody>
      </p:sp>
      <p:pic>
        <p:nvPicPr>
          <p:cNvPr id="18436" name="Picture 4" descr="fig03_01wo.jpg"/>
          <p:cNvPicPr>
            <a:picLocks noChangeAspect="1"/>
          </p:cNvPicPr>
          <p:nvPr/>
        </p:nvPicPr>
        <p:blipFill>
          <a:blip r:embed="rId3" cstate="print"/>
          <a:srcRect/>
          <a:stretch>
            <a:fillRect/>
          </a:stretch>
        </p:blipFill>
        <p:spPr bwMode="auto">
          <a:xfrm>
            <a:off x="479425" y="2057400"/>
            <a:ext cx="7978775"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0483" name="Content Placeholder 3"/>
          <p:cNvSpPr>
            <a:spLocks noGrp="1"/>
          </p:cNvSpPr>
          <p:nvPr>
            <p:ph idx="1"/>
          </p:nvPr>
        </p:nvSpPr>
        <p:spPr/>
        <p:txBody>
          <a:bodyPr/>
          <a:lstStyle/>
          <a:p>
            <a:r>
              <a:rPr lang="en-US" dirty="0" smtClean="0">
                <a:latin typeface="Calibri" charset="0"/>
              </a:rPr>
              <a:t>Top management</a:t>
            </a:r>
          </a:p>
          <a:p>
            <a:r>
              <a:rPr lang="en-US" dirty="0" smtClean="0">
                <a:latin typeface="Calibri" charset="0"/>
              </a:rPr>
              <a:t>Finance</a:t>
            </a:r>
          </a:p>
          <a:p>
            <a:r>
              <a:rPr lang="en-US" dirty="0" smtClean="0">
                <a:latin typeface="Calibri" charset="0"/>
              </a:rPr>
              <a:t>R&amp;D</a:t>
            </a:r>
          </a:p>
          <a:p>
            <a:r>
              <a:rPr lang="en-US" dirty="0" smtClean="0">
                <a:latin typeface="Calibri" charset="0"/>
              </a:rPr>
              <a:t>Purchasing</a:t>
            </a:r>
          </a:p>
          <a:p>
            <a:r>
              <a:rPr lang="en-US" dirty="0" smtClean="0">
                <a:latin typeface="Calibri" charset="0"/>
              </a:rPr>
              <a:t>Operations</a:t>
            </a:r>
          </a:p>
          <a:p>
            <a:r>
              <a:rPr lang="en-US" dirty="0" smtClean="0">
                <a:latin typeface="Calibri" charset="0"/>
              </a:rPr>
              <a:t>Accounting</a:t>
            </a:r>
          </a:p>
          <a:p>
            <a:endParaRPr lang="en-US" dirty="0" smtClean="0">
              <a:latin typeface="Calibri" charset="0"/>
            </a:endParaRPr>
          </a:p>
        </p:txBody>
      </p:sp>
      <p:sp>
        <p:nvSpPr>
          <p:cNvPr id="20484" name="Rectangle 3"/>
          <p:cNvSpPr>
            <a:spLocks noGrp="1" noChangeArrowheads="1"/>
          </p:cNvSpPr>
          <p:nvPr>
            <p:ph type="body" sz="quarter" idx="13"/>
          </p:nvPr>
        </p:nvSpPr>
        <p:spPr/>
        <p:txBody>
          <a:bodyPr/>
          <a:lstStyle/>
          <a:p>
            <a:r>
              <a:rPr lang="en-US" smtClean="0">
                <a:latin typeface="Calibri" charset="0"/>
              </a:rPr>
              <a:t>The Company</a:t>
            </a:r>
          </a:p>
          <a:p>
            <a:endParaRPr lang="en-US" smtClean="0">
              <a:latin typeface="Calibri" charset="0"/>
            </a:endParaRPr>
          </a:p>
        </p:txBody>
      </p:sp>
      <p:pic>
        <p:nvPicPr>
          <p:cNvPr id="20485" name="Picture 7" descr="ph03_02"/>
          <p:cNvPicPr>
            <a:picLocks noChangeAspect="1" noChangeArrowheads="1"/>
          </p:cNvPicPr>
          <p:nvPr/>
        </p:nvPicPr>
        <p:blipFill>
          <a:blip r:embed="rId3" cstate="print"/>
          <a:srcRect/>
          <a:stretch>
            <a:fillRect/>
          </a:stretch>
        </p:blipFill>
        <p:spPr bwMode="auto">
          <a:xfrm>
            <a:off x="4648200" y="1981200"/>
            <a:ext cx="349885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2531" name="Content Placeholder 3"/>
          <p:cNvSpPr>
            <a:spLocks noGrp="1"/>
          </p:cNvSpPr>
          <p:nvPr>
            <p:ph idx="1"/>
          </p:nvPr>
        </p:nvSpPr>
        <p:spPr/>
        <p:txBody>
          <a:bodyPr/>
          <a:lstStyle/>
          <a:p>
            <a:r>
              <a:rPr lang="en-US" dirty="0" smtClean="0">
                <a:latin typeface="Calibri" charset="0"/>
              </a:rPr>
              <a:t>Provide the resources to produce goods and services</a:t>
            </a:r>
          </a:p>
          <a:p>
            <a:r>
              <a:rPr lang="en-US" dirty="0" smtClean="0">
                <a:latin typeface="Calibri" charset="0"/>
              </a:rPr>
              <a:t>Treat as partners to provide customer value</a:t>
            </a:r>
          </a:p>
          <a:p>
            <a:endParaRPr lang="en-US" dirty="0" smtClean="0">
              <a:latin typeface="Calibri" charset="0"/>
            </a:endParaRPr>
          </a:p>
        </p:txBody>
      </p:sp>
      <p:sp>
        <p:nvSpPr>
          <p:cNvPr id="22532" name="Rectangle 3"/>
          <p:cNvSpPr>
            <a:spLocks noGrp="1" noChangeArrowheads="1"/>
          </p:cNvSpPr>
          <p:nvPr>
            <p:ph type="body" sz="quarter" idx="13"/>
          </p:nvPr>
        </p:nvSpPr>
        <p:spPr/>
        <p:txBody>
          <a:bodyPr/>
          <a:lstStyle/>
          <a:p>
            <a:r>
              <a:rPr lang="en-US" smtClean="0">
                <a:latin typeface="Calibri" charset="0"/>
              </a:rPr>
              <a:t>Suppliers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24579" name="Content Placeholder 5"/>
          <p:cNvSpPr>
            <a:spLocks noGrp="1"/>
          </p:cNvSpPr>
          <p:nvPr>
            <p:ph idx="1"/>
          </p:nvPr>
        </p:nvSpPr>
        <p:spPr>
          <a:xfrm>
            <a:off x="685800" y="2286000"/>
            <a:ext cx="3886200" cy="4114800"/>
          </a:xfrm>
        </p:spPr>
        <p:txBody>
          <a:bodyPr/>
          <a:lstStyle/>
          <a:p>
            <a:pPr>
              <a:buFontTx/>
              <a:buNone/>
            </a:pPr>
            <a:r>
              <a:rPr lang="en-US" dirty="0" smtClean="0">
                <a:latin typeface="Calibri" charset="0"/>
              </a:rPr>
              <a:t>Help the company to promote, sell and distribute its products to final buyers</a:t>
            </a:r>
          </a:p>
        </p:txBody>
      </p:sp>
      <p:sp>
        <p:nvSpPr>
          <p:cNvPr id="24580" name="Content Placeholder 9"/>
          <p:cNvSpPr>
            <a:spLocks noGrp="1"/>
          </p:cNvSpPr>
          <p:nvPr>
            <p:ph type="body" sz="quarter" idx="13"/>
          </p:nvPr>
        </p:nvSpPr>
        <p:spPr/>
        <p:txBody>
          <a:bodyPr/>
          <a:lstStyle/>
          <a:p>
            <a:r>
              <a:rPr lang="en-US" smtClean="0">
                <a:latin typeface="Calibri" charset="0"/>
              </a:rPr>
              <a:t>Marketing Intermediaries</a:t>
            </a:r>
          </a:p>
          <a:p>
            <a:endParaRPr lang="en-US" smtClean="0">
              <a:latin typeface="Calibri" charset="0"/>
            </a:endParaRPr>
          </a:p>
        </p:txBody>
      </p:sp>
      <p:pic>
        <p:nvPicPr>
          <p:cNvPr id="24581" name="Picture 6" descr="ph03_03.jpg"/>
          <p:cNvPicPr>
            <a:picLocks noChangeAspect="1"/>
          </p:cNvPicPr>
          <p:nvPr/>
        </p:nvPicPr>
        <p:blipFill>
          <a:blip r:embed="rId3" cstate="print"/>
          <a:srcRect/>
          <a:stretch>
            <a:fillRect/>
          </a:stretch>
        </p:blipFill>
        <p:spPr bwMode="auto">
          <a:xfrm>
            <a:off x="4953000" y="2133600"/>
            <a:ext cx="2736850" cy="411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26628" name="Content Placeholder 9"/>
          <p:cNvSpPr>
            <a:spLocks noGrp="1"/>
          </p:cNvSpPr>
          <p:nvPr>
            <p:ph type="body" sz="quarter" idx="13"/>
          </p:nvPr>
        </p:nvSpPr>
        <p:spPr/>
        <p:txBody>
          <a:bodyPr/>
          <a:lstStyle/>
          <a:p>
            <a:r>
              <a:rPr lang="en-US" smtClean="0">
                <a:latin typeface="Calibri" charset="0"/>
              </a:rPr>
              <a:t>Types of Marketing Intermediaries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TotalTime>
  <Words>1990</Words>
  <Application>Microsoft Office PowerPoint</Application>
  <PresentationFormat>On-screen Show (4:3)</PresentationFormat>
  <Paragraphs>326</Paragraphs>
  <Slides>35</Slides>
  <Notes>35</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The Company’s Microenvironment</vt:lpstr>
      <vt:lpstr> The Company’s Macroenvironment</vt:lpstr>
      <vt:lpstr>The Company’s Macroenvironment</vt:lpstr>
      <vt:lpstr> The Company’s Macroenvironment</vt:lpstr>
      <vt:lpstr> The Company’s Macroenvironment</vt:lpstr>
      <vt:lpstr> The Company’s Macroenvironment</vt:lpstr>
      <vt:lpstr> The Company’s Macroenvironment</vt:lpstr>
      <vt:lpstr> The Company’s Macroenvironment</vt:lpstr>
      <vt:lpstr> The Company’s Macroenvironment</vt:lpstr>
      <vt:lpstr>The Company’s Macroenvironment</vt:lpstr>
      <vt:lpstr>The Company’s Macroenvironment</vt:lpstr>
      <vt:lpstr> The Company’s Macroenvironment</vt:lpstr>
      <vt:lpstr> The Company’s Macroenvironment</vt:lpstr>
      <vt:lpstr>The Company’s Macroenvironment</vt:lpstr>
      <vt:lpstr>The Company’s Macroenvironment</vt:lpstr>
      <vt:lpstr>The Company’s Macroenvironment</vt:lpstr>
      <vt:lpstr>The Company’s Macroenvironment</vt:lpstr>
      <vt:lpstr> The Company’s Macroenvironment</vt:lpstr>
      <vt:lpstr>The Company’s Macroenvironment</vt:lpstr>
      <vt:lpstr> The Company’s Macroenvironment</vt:lpstr>
      <vt:lpstr>The Company’s Macroenvironment</vt:lpstr>
      <vt:lpstr>The Company’s Macroenvironment</vt:lpstr>
      <vt:lpstr>Responding to the Marketing  Environment</vt:lpstr>
      <vt:lpstr>Slide 35</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118</cp:revision>
  <dcterms:created xsi:type="dcterms:W3CDTF">2011-02-15T22:15:04Z</dcterms:created>
  <dcterms:modified xsi:type="dcterms:W3CDTF">2011-02-15T22:28:49Z</dcterms:modified>
</cp:coreProperties>
</file>