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notesMasterIdLst>
    <p:notesMasterId r:id="rId12"/>
  </p:notesMasterIdLst>
  <p:sldIdLst>
    <p:sldId id="256" r:id="rId2"/>
    <p:sldId id="263" r:id="rId3"/>
    <p:sldId id="259" r:id="rId4"/>
    <p:sldId id="260" r:id="rId5"/>
    <p:sldId id="270" r:id="rId6"/>
    <p:sldId id="281" r:id="rId7"/>
    <p:sldId id="272" r:id="rId8"/>
    <p:sldId id="276" r:id="rId9"/>
    <p:sldId id="274"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93548" autoAdjust="0"/>
  </p:normalViewPr>
  <p:slideViewPr>
    <p:cSldViewPr>
      <p:cViewPr varScale="1">
        <p:scale>
          <a:sx n="108" d="100"/>
          <a:sy n="108" d="100"/>
        </p:scale>
        <p:origin x="114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6F3E78-6612-49E6-9523-48B8719B282B}" type="datetimeFigureOut">
              <a:rPr lang="en-US" smtClean="0"/>
              <a:pPr/>
              <a:t>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D009FB-A6EA-4DF7-AFA2-A5E7FD46EE82}" type="slidenum">
              <a:rPr lang="en-US" smtClean="0"/>
              <a:pPr/>
              <a:t>‹#›</a:t>
            </a:fld>
            <a:endParaRPr lang="en-US"/>
          </a:p>
        </p:txBody>
      </p:sp>
    </p:spTree>
    <p:extLst>
      <p:ext uri="{BB962C8B-B14F-4D97-AF65-F5344CB8AC3E}">
        <p14:creationId xmlns:p14="http://schemas.microsoft.com/office/powerpoint/2010/main" val="952297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C21E75-434A-4C84-B843-046B300C8A66}" type="datetime1">
              <a:rPr lang="en-US" smtClean="0"/>
              <a:pPr/>
              <a:t>1/11/2016</a:t>
            </a:fld>
            <a:endParaRPr lang="en-US"/>
          </a:p>
        </p:txBody>
      </p:sp>
      <p:sp>
        <p:nvSpPr>
          <p:cNvPr id="5" name="Footer Placeholder 4"/>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6" name="Slide Number Placeholder 5"/>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116706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CD702C-84AF-46A9-957F-D12E8BF169D2}" type="datetime1">
              <a:rPr lang="en-US" smtClean="0"/>
              <a:pPr/>
              <a:t>1/11/2016</a:t>
            </a:fld>
            <a:endParaRPr lang="en-US"/>
          </a:p>
        </p:txBody>
      </p:sp>
      <p:sp>
        <p:nvSpPr>
          <p:cNvPr id="5" name="Footer Placeholder 4"/>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6" name="Slide Number Placeholder 5"/>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382156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174BE-A925-4826-AF23-0EB99A6693B0}" type="datetime1">
              <a:rPr lang="en-US" smtClean="0"/>
              <a:pPr/>
              <a:t>1/11/2016</a:t>
            </a:fld>
            <a:endParaRPr lang="en-US"/>
          </a:p>
        </p:txBody>
      </p:sp>
      <p:sp>
        <p:nvSpPr>
          <p:cNvPr id="5" name="Footer Placeholder 4"/>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6" name="Slide Number Placeholder 5"/>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2916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30CA9-047F-4DEC-966D-007D002FE795}" type="datetime1">
              <a:rPr lang="en-US" smtClean="0"/>
              <a:pPr/>
              <a:t>1/11/2016</a:t>
            </a:fld>
            <a:endParaRPr lang="en-US"/>
          </a:p>
        </p:txBody>
      </p:sp>
      <p:sp>
        <p:nvSpPr>
          <p:cNvPr id="5" name="Footer Placeholder 4"/>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6" name="Slide Number Placeholder 5"/>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29879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1CF4FE-66AD-4128-BEFB-A3B9EF38A038}" type="datetime1">
              <a:rPr lang="en-US" smtClean="0"/>
              <a:pPr/>
              <a:t>1/11/2016</a:t>
            </a:fld>
            <a:endParaRPr lang="en-US"/>
          </a:p>
        </p:txBody>
      </p:sp>
      <p:sp>
        <p:nvSpPr>
          <p:cNvPr id="5" name="Footer Placeholder 4"/>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6" name="Slide Number Placeholder 5"/>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1495022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F3E683-854E-4592-AED0-4C68C625C687}" type="datetime1">
              <a:rPr lang="en-US" smtClean="0"/>
              <a:pPr/>
              <a:t>1/11/2016</a:t>
            </a:fld>
            <a:endParaRPr lang="en-US"/>
          </a:p>
        </p:txBody>
      </p:sp>
      <p:sp>
        <p:nvSpPr>
          <p:cNvPr id="6" name="Footer Placeholder 5"/>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7" name="Slide Number Placeholder 6"/>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185950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A844FD-1379-4CEE-B624-52D70CFFB83B}" type="datetime1">
              <a:rPr lang="en-US" smtClean="0"/>
              <a:pPr/>
              <a:t>1/11/2016</a:t>
            </a:fld>
            <a:endParaRPr lang="en-US"/>
          </a:p>
        </p:txBody>
      </p:sp>
      <p:sp>
        <p:nvSpPr>
          <p:cNvPr id="8" name="Footer Placeholder 7"/>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9" name="Slide Number Placeholder 8"/>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3631560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D70400-D036-4F72-896C-D23276E2F335}" type="datetime1">
              <a:rPr lang="en-US" smtClean="0"/>
              <a:pPr/>
              <a:t>1/11/2016</a:t>
            </a:fld>
            <a:endParaRPr lang="en-US"/>
          </a:p>
        </p:txBody>
      </p:sp>
      <p:sp>
        <p:nvSpPr>
          <p:cNvPr id="4" name="Footer Placeholder 3"/>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5" name="Slide Number Placeholder 4"/>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1739683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6FDC3-BF4B-4DB0-A57C-6FDC7C0235BB}" type="datetime1">
              <a:rPr lang="en-US" smtClean="0"/>
              <a:pPr/>
              <a:t>1/11/2016</a:t>
            </a:fld>
            <a:endParaRPr lang="en-US"/>
          </a:p>
        </p:txBody>
      </p:sp>
      <p:sp>
        <p:nvSpPr>
          <p:cNvPr id="3" name="Footer Placeholder 2"/>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4" name="Slide Number Placeholder 3"/>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407103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8905269-9033-4ABE-873C-28953A5ACB6C}" type="datetime1">
              <a:rPr lang="en-US" smtClean="0"/>
              <a:pPr/>
              <a:t>1/11/2016</a:t>
            </a:fld>
            <a:endParaRPr lang="en-US"/>
          </a:p>
        </p:txBody>
      </p:sp>
      <p:sp>
        <p:nvSpPr>
          <p:cNvPr id="6" name="Footer Placeholder 5"/>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7" name="Slide Number Placeholder 6"/>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303329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848F768-1F10-40AF-97B9-2233D621F3C2}" type="datetime1">
              <a:rPr lang="en-US" smtClean="0"/>
              <a:pPr/>
              <a:t>1/11/2016</a:t>
            </a:fld>
            <a:endParaRPr lang="en-US"/>
          </a:p>
        </p:txBody>
      </p:sp>
      <p:sp>
        <p:nvSpPr>
          <p:cNvPr id="6" name="Footer Placeholder 5"/>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7" name="Slide Number Placeholder 6"/>
          <p:cNvSpPr>
            <a:spLocks noGrp="1"/>
          </p:cNvSpPr>
          <p:nvPr>
            <p:ph type="sldNum" sz="quarter" idx="12"/>
          </p:nvPr>
        </p:nvSpPr>
        <p:spPr/>
        <p:txBody>
          <a:bodyPr/>
          <a:lstStyle/>
          <a:p>
            <a:fld id="{213181ED-9E2E-499E-AB70-622905D30C17}" type="slidenum">
              <a:rPr lang="en-US" smtClean="0"/>
              <a:pPr/>
              <a:t>‹#›</a:t>
            </a:fld>
            <a:endParaRPr lang="en-US"/>
          </a:p>
        </p:txBody>
      </p:sp>
    </p:spTree>
    <p:extLst>
      <p:ext uri="{BB962C8B-B14F-4D97-AF65-F5344CB8AC3E}">
        <p14:creationId xmlns:p14="http://schemas.microsoft.com/office/powerpoint/2010/main" val="625439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099A87B-30B3-4927-B4F8-A5D16AC75E69}" type="datetime1">
              <a:rPr lang="en-US" smtClean="0"/>
              <a:pPr/>
              <a:t>1/11/2016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Copyright© 2013 Pearson Education, Inc. publishing as Prentice Hall                    Leadership in Organizations  </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3181ED-9E2E-499E-AB70-622905D30C17}" type="slidenum">
              <a:rPr lang="en-US" smtClean="0"/>
              <a:pPr/>
              <a:t>‹#›</a:t>
            </a:fld>
            <a:endParaRPr lang="en-US"/>
          </a:p>
        </p:txBody>
      </p:sp>
    </p:spTree>
    <p:extLst>
      <p:ext uri="{BB962C8B-B14F-4D97-AF65-F5344CB8AC3E}">
        <p14:creationId xmlns:p14="http://schemas.microsoft.com/office/powerpoint/2010/main" val="2754247512"/>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FF9900"/>
                </a:solidFill>
              </a:rPr>
              <a:t>Chapter 1</a:t>
            </a:r>
            <a:endParaRPr lang="en-US" dirty="0">
              <a:solidFill>
                <a:srgbClr val="FF9900"/>
              </a:solidFill>
            </a:endParaRPr>
          </a:p>
        </p:txBody>
      </p:sp>
      <p:sp>
        <p:nvSpPr>
          <p:cNvPr id="3" name="Subtitle 2"/>
          <p:cNvSpPr>
            <a:spLocks noGrp="1"/>
          </p:cNvSpPr>
          <p:nvPr>
            <p:ph type="subTitle" idx="1"/>
          </p:nvPr>
        </p:nvSpPr>
        <p:spPr>
          <a:xfrm>
            <a:off x="609600" y="3657600"/>
            <a:ext cx="7772400" cy="2209800"/>
          </a:xfrm>
        </p:spPr>
        <p:txBody>
          <a:bodyPr>
            <a:normAutofit/>
          </a:bodyPr>
          <a:lstStyle/>
          <a:p>
            <a:r>
              <a:rPr lang="en-US" sz="3200" dirty="0" smtClean="0">
                <a:solidFill>
                  <a:srgbClr val="FFC000"/>
                </a:solidFill>
              </a:rPr>
              <a:t>Introduction:  </a:t>
            </a:r>
            <a:r>
              <a:rPr lang="en-US" sz="3200" dirty="0" smtClean="0">
                <a:solidFill>
                  <a:srgbClr val="FFC000"/>
                </a:solidFill>
              </a:rPr>
              <a:t>Introduction and Overview</a:t>
            </a:r>
            <a:endParaRPr lang="en-US" sz="3200" dirty="0" smtClean="0">
              <a:solidFill>
                <a:srgbClr val="FFC000"/>
              </a:solidFill>
            </a:endParaRPr>
          </a:p>
          <a:p>
            <a:endParaRPr lang="en-US" sz="3200" dirty="0" smtClean="0">
              <a:solidFill>
                <a:srgbClr val="FFC000"/>
              </a:solidFill>
            </a:endParaRPr>
          </a:p>
          <a:p>
            <a:endParaRPr lang="en-US" sz="3200" dirty="0" smtClean="0">
              <a:solidFill>
                <a:srgbClr val="FFC000"/>
              </a:solidFill>
            </a:endParaRPr>
          </a:p>
          <a:p>
            <a:endParaRPr lang="en-US" sz="3200" dirty="0" smtClean="0">
              <a:solidFill>
                <a:srgbClr val="FFC000"/>
              </a:solidFill>
            </a:endParaRPr>
          </a:p>
          <a:p>
            <a:endParaRPr lang="en-US" sz="3200" dirty="0">
              <a:solidFill>
                <a:srgbClr val="FFC000"/>
              </a:solidFill>
            </a:endParaRPr>
          </a:p>
        </p:txBody>
      </p:sp>
      <p:sp>
        <p:nvSpPr>
          <p:cNvPr id="5" name="Footer Placeholder 4"/>
          <p:cNvSpPr>
            <a:spLocks noGrp="1"/>
          </p:cNvSpPr>
          <p:nvPr>
            <p:ph type="ftr" sz="quarter" idx="11"/>
          </p:nvPr>
        </p:nvSpPr>
        <p:spPr>
          <a:xfrm>
            <a:off x="0" y="6400800"/>
            <a:ext cx="7620000" cy="365125"/>
          </a:xfrm>
        </p:spPr>
        <p:txBody>
          <a:bodyPr/>
          <a:lstStyle/>
          <a:p>
            <a:r>
              <a:rPr lang="en-US" dirty="0" smtClean="0"/>
              <a:t>Copyright© 2013 Pearson Education, Inc. publishing as Prentice Hall                    Leadership in Organizations  </a:t>
            </a:r>
            <a:endParaRPr lang="en-US" dirty="0"/>
          </a:p>
        </p:txBody>
      </p:sp>
      <p:sp>
        <p:nvSpPr>
          <p:cNvPr id="4" name="Slide Number Placeholder 3"/>
          <p:cNvSpPr>
            <a:spLocks noGrp="1"/>
          </p:cNvSpPr>
          <p:nvPr>
            <p:ph type="sldNum" sz="quarter" idx="12"/>
          </p:nvPr>
        </p:nvSpPr>
        <p:spPr>
          <a:xfrm>
            <a:off x="7924800" y="6553200"/>
            <a:ext cx="762000" cy="228600"/>
          </a:xfrm>
        </p:spPr>
        <p:txBody>
          <a:bodyPr/>
          <a:lstStyle/>
          <a:p>
            <a:fld id="{213181ED-9E2E-499E-AB70-622905D30C17}" type="slidenum">
              <a:rPr lang="en-US" smtClean="0"/>
              <a:pPr/>
              <a:t>1</a:t>
            </a:fld>
            <a:r>
              <a:rPr lang="en-US" dirty="0" smtClean="0"/>
              <a:t>-1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9900"/>
                </a:solidFill>
              </a:rPr>
              <a:t>Other Bases for Comparing Leadership Theories</a:t>
            </a:r>
            <a:endParaRPr lang="en-US" dirty="0">
              <a:solidFill>
                <a:srgbClr val="FF9900"/>
              </a:solidFill>
            </a:endParaRPr>
          </a:p>
        </p:txBody>
      </p:sp>
      <p:sp>
        <p:nvSpPr>
          <p:cNvPr id="3" name="Content Placeholder 2"/>
          <p:cNvSpPr>
            <a:spLocks noGrp="1"/>
          </p:cNvSpPr>
          <p:nvPr>
            <p:ph idx="1"/>
          </p:nvPr>
        </p:nvSpPr>
        <p:spPr>
          <a:xfrm>
            <a:off x="457200" y="2286000"/>
            <a:ext cx="8229600" cy="4023360"/>
          </a:xfrm>
        </p:spPr>
        <p:txBody>
          <a:bodyPr>
            <a:normAutofit lnSpcReduction="10000"/>
          </a:bodyPr>
          <a:lstStyle/>
          <a:p>
            <a:r>
              <a:rPr lang="en-US" sz="3200" dirty="0" smtClean="0">
                <a:solidFill>
                  <a:srgbClr val="FFC000"/>
                </a:solidFill>
              </a:rPr>
              <a:t>Leader-centered versus follower-centered</a:t>
            </a:r>
          </a:p>
          <a:p>
            <a:r>
              <a:rPr lang="en-US" sz="3200" dirty="0" smtClean="0">
                <a:solidFill>
                  <a:srgbClr val="FFC000"/>
                </a:solidFill>
              </a:rPr>
              <a:t>Universal </a:t>
            </a:r>
            <a:r>
              <a:rPr lang="en-US" sz="3200" dirty="0" smtClean="0">
                <a:solidFill>
                  <a:srgbClr val="FFC000"/>
                </a:solidFill>
              </a:rPr>
              <a:t> describe some aspects of leadership that apply to all situations either descriptive or perspective </a:t>
            </a:r>
            <a:r>
              <a:rPr lang="en-US" sz="3200" dirty="0" smtClean="0">
                <a:solidFill>
                  <a:srgbClr val="FF0000"/>
                </a:solidFill>
              </a:rPr>
              <a:t>versus</a:t>
            </a:r>
            <a:r>
              <a:rPr lang="en-US" sz="3200" dirty="0" smtClean="0">
                <a:solidFill>
                  <a:srgbClr val="FFC000"/>
                </a:solidFill>
              </a:rPr>
              <a:t> </a:t>
            </a:r>
            <a:r>
              <a:rPr lang="en-US" sz="3200" dirty="0" smtClean="0">
                <a:solidFill>
                  <a:srgbClr val="FFC000"/>
                </a:solidFill>
              </a:rPr>
              <a:t>contingency</a:t>
            </a:r>
          </a:p>
          <a:p>
            <a:r>
              <a:rPr lang="en-US" sz="3200" dirty="0" smtClean="0">
                <a:solidFill>
                  <a:srgbClr val="FFC000"/>
                </a:solidFill>
              </a:rPr>
              <a:t>Descriptive </a:t>
            </a:r>
            <a:r>
              <a:rPr lang="en-US" sz="3200" dirty="0" smtClean="0">
                <a:solidFill>
                  <a:srgbClr val="FFC000"/>
                </a:solidFill>
              </a:rPr>
              <a:t>; describing typical activities of leaders and why certain behavior occur in a particular situation </a:t>
            </a:r>
            <a:r>
              <a:rPr lang="en-US" sz="3200" dirty="0" smtClean="0">
                <a:solidFill>
                  <a:srgbClr val="FF0000"/>
                </a:solidFill>
              </a:rPr>
              <a:t>versus </a:t>
            </a:r>
            <a:r>
              <a:rPr lang="en-US" sz="3200" dirty="0" smtClean="0">
                <a:solidFill>
                  <a:srgbClr val="FFC000"/>
                </a:solidFill>
              </a:rPr>
              <a:t>prescriptive: specify what leader must do to be effective and what behavior used</a:t>
            </a:r>
            <a:endParaRPr lang="en-US" sz="3200" dirty="0">
              <a:solidFill>
                <a:srgbClr val="FFC000"/>
              </a:solidFill>
            </a:endParaRPr>
          </a:p>
        </p:txBody>
      </p:sp>
      <p:sp>
        <p:nvSpPr>
          <p:cNvPr id="4" name="Footer Placeholder 3"/>
          <p:cNvSpPr>
            <a:spLocks noGrp="1"/>
          </p:cNvSpPr>
          <p:nvPr>
            <p:ph type="ftr" sz="quarter" idx="11"/>
          </p:nvPr>
        </p:nvSpPr>
        <p:spPr>
          <a:xfrm>
            <a:off x="0" y="6324600"/>
            <a:ext cx="7696200" cy="365125"/>
          </a:xfrm>
        </p:spPr>
        <p:txBody>
          <a:bodyPr/>
          <a:lstStyle/>
          <a:p>
            <a:r>
              <a:rPr lang="en-US" smtClean="0"/>
              <a:t>Copyright© 2013 Pearson Education, Inc. publishing as Prentice Hall                    Leadership in Organizations  </a:t>
            </a:r>
            <a:endParaRPr lang="en-US" dirty="0"/>
          </a:p>
        </p:txBody>
      </p:sp>
      <p:sp>
        <p:nvSpPr>
          <p:cNvPr id="5" name="Slide Number Placeholder 4"/>
          <p:cNvSpPr>
            <a:spLocks noGrp="1"/>
          </p:cNvSpPr>
          <p:nvPr>
            <p:ph type="sldNum" sz="quarter" idx="12"/>
          </p:nvPr>
        </p:nvSpPr>
        <p:spPr>
          <a:xfrm>
            <a:off x="7924800" y="6324600"/>
            <a:ext cx="762000" cy="365125"/>
          </a:xfrm>
        </p:spPr>
        <p:txBody>
          <a:bodyPr/>
          <a:lstStyle/>
          <a:p>
            <a:r>
              <a:rPr lang="en-US" dirty="0" smtClean="0"/>
              <a:t>1-</a:t>
            </a:r>
            <a:fld id="{213181ED-9E2E-499E-AB70-622905D30C17}" type="slidenum">
              <a:rPr lang="en-US" smtClean="0"/>
              <a:pPr/>
              <a:t>10</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9900"/>
                </a:solidFill>
              </a:rPr>
              <a:t>Definition of Leadership</a:t>
            </a:r>
            <a:endParaRPr lang="en-US" dirty="0">
              <a:solidFill>
                <a:srgbClr val="FF9900"/>
              </a:solidFill>
            </a:endParaRPr>
          </a:p>
        </p:txBody>
      </p:sp>
      <p:sp>
        <p:nvSpPr>
          <p:cNvPr id="3" name="Content Placeholder 2"/>
          <p:cNvSpPr>
            <a:spLocks noGrp="1"/>
          </p:cNvSpPr>
          <p:nvPr>
            <p:ph idx="1"/>
          </p:nvPr>
        </p:nvSpPr>
        <p:spPr/>
        <p:txBody>
          <a:bodyPr/>
          <a:lstStyle/>
          <a:p>
            <a:r>
              <a:rPr lang="en-US" dirty="0" smtClean="0">
                <a:solidFill>
                  <a:srgbClr val="FFC000"/>
                </a:solidFill>
              </a:rPr>
              <a:t>“Always, it seems, the concept of leadership eludes us or turns up in another form to taunt us again with its slipperiness and complexity.  So we have invented an endless proliferation of terms to deal with it…and still the concept is not sufficiently defined.”</a:t>
            </a:r>
          </a:p>
          <a:p>
            <a:endParaRPr lang="en-US" dirty="0" smtClean="0">
              <a:solidFill>
                <a:srgbClr val="FFC000"/>
              </a:solidFill>
            </a:endParaRPr>
          </a:p>
          <a:p>
            <a:r>
              <a:rPr lang="en-US" dirty="0" err="1" smtClean="0">
                <a:solidFill>
                  <a:srgbClr val="FFC000"/>
                </a:solidFill>
              </a:rPr>
              <a:t>Bennis</a:t>
            </a:r>
            <a:r>
              <a:rPr lang="en-US" dirty="0" smtClean="0">
                <a:solidFill>
                  <a:srgbClr val="FFC000"/>
                </a:solidFill>
              </a:rPr>
              <a:t> (1959)</a:t>
            </a:r>
            <a:endParaRPr lang="en-US" dirty="0">
              <a:solidFill>
                <a:srgbClr val="FFC000"/>
              </a:solidFill>
            </a:endParaRPr>
          </a:p>
        </p:txBody>
      </p:sp>
      <p:sp>
        <p:nvSpPr>
          <p:cNvPr id="4" name="Footer Placeholder 3"/>
          <p:cNvSpPr>
            <a:spLocks noGrp="1"/>
          </p:cNvSpPr>
          <p:nvPr>
            <p:ph type="ftr" sz="quarter" idx="11"/>
          </p:nvPr>
        </p:nvSpPr>
        <p:spPr>
          <a:xfrm>
            <a:off x="0" y="6400800"/>
            <a:ext cx="7924800" cy="365125"/>
          </a:xfrm>
        </p:spPr>
        <p:txBody>
          <a:bodyPr/>
          <a:lstStyle/>
          <a:p>
            <a:r>
              <a:rPr lang="en-US" smtClean="0"/>
              <a:t>Copyright© 2013 Pearson Education, Inc. publishing as Prentice Hall                    Leadership in Organizations  </a:t>
            </a:r>
            <a:endParaRPr lang="en-US" dirty="0"/>
          </a:p>
        </p:txBody>
      </p:sp>
      <p:sp>
        <p:nvSpPr>
          <p:cNvPr id="5" name="Slide Number Placeholder 4"/>
          <p:cNvSpPr>
            <a:spLocks noGrp="1"/>
          </p:cNvSpPr>
          <p:nvPr>
            <p:ph type="sldNum" sz="quarter" idx="12"/>
          </p:nvPr>
        </p:nvSpPr>
        <p:spPr/>
        <p:txBody>
          <a:bodyPr/>
          <a:lstStyle/>
          <a:p>
            <a:r>
              <a:rPr lang="en-US" dirty="0" smtClean="0"/>
              <a:t>1-</a:t>
            </a:r>
            <a:fld id="{213181ED-9E2E-499E-AB70-622905D30C17}"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9900"/>
                </a:solidFill>
              </a:rPr>
              <a:t>Controversies Over Leadership Definitions</a:t>
            </a:r>
            <a:endParaRPr lang="en-US" dirty="0">
              <a:solidFill>
                <a:srgbClr val="FF9900"/>
              </a:solidFill>
            </a:endParaRPr>
          </a:p>
        </p:txBody>
      </p:sp>
      <p:sp>
        <p:nvSpPr>
          <p:cNvPr id="3" name="Content Placeholder 2"/>
          <p:cNvSpPr>
            <a:spLocks noGrp="1"/>
          </p:cNvSpPr>
          <p:nvPr>
            <p:ph idx="1"/>
          </p:nvPr>
        </p:nvSpPr>
        <p:spPr>
          <a:xfrm>
            <a:off x="457200" y="1981200"/>
            <a:ext cx="8229600" cy="4419600"/>
          </a:xfrm>
        </p:spPr>
        <p:txBody>
          <a:bodyPr/>
          <a:lstStyle/>
          <a:p>
            <a:r>
              <a:rPr lang="en-US" dirty="0" smtClean="0">
                <a:solidFill>
                  <a:srgbClr val="FFC000"/>
                </a:solidFill>
              </a:rPr>
              <a:t>Specialized role or shared influence process</a:t>
            </a:r>
          </a:p>
          <a:p>
            <a:r>
              <a:rPr lang="en-US" dirty="0" smtClean="0">
                <a:solidFill>
                  <a:srgbClr val="FFC000"/>
                </a:solidFill>
              </a:rPr>
              <a:t>Type of influence process</a:t>
            </a:r>
          </a:p>
          <a:p>
            <a:r>
              <a:rPr lang="en-US" dirty="0" smtClean="0">
                <a:solidFill>
                  <a:srgbClr val="FFC000"/>
                </a:solidFill>
              </a:rPr>
              <a:t>Purpose of influence attempts</a:t>
            </a:r>
          </a:p>
          <a:p>
            <a:r>
              <a:rPr lang="en-US" dirty="0" smtClean="0">
                <a:solidFill>
                  <a:srgbClr val="FFC000"/>
                </a:solidFill>
              </a:rPr>
              <a:t>Influence based on reason or emotions</a:t>
            </a:r>
          </a:p>
          <a:p>
            <a:r>
              <a:rPr lang="en-US" dirty="0" smtClean="0">
                <a:solidFill>
                  <a:srgbClr val="FFC000"/>
                </a:solidFill>
              </a:rPr>
              <a:t>Direct versus indirect leadership</a:t>
            </a:r>
          </a:p>
          <a:p>
            <a:r>
              <a:rPr lang="en-US" dirty="0" smtClean="0">
                <a:solidFill>
                  <a:srgbClr val="FFC000"/>
                </a:solidFill>
              </a:rPr>
              <a:t>Leadership versus management</a:t>
            </a:r>
            <a:endParaRPr lang="en-US" dirty="0">
              <a:solidFill>
                <a:srgbClr val="FFC000"/>
              </a:solidFill>
            </a:endParaRPr>
          </a:p>
        </p:txBody>
      </p:sp>
      <p:sp>
        <p:nvSpPr>
          <p:cNvPr id="4" name="Footer Placeholder 3"/>
          <p:cNvSpPr>
            <a:spLocks noGrp="1"/>
          </p:cNvSpPr>
          <p:nvPr>
            <p:ph type="ftr" sz="quarter" idx="11"/>
          </p:nvPr>
        </p:nvSpPr>
        <p:spPr>
          <a:xfrm>
            <a:off x="0" y="6477000"/>
            <a:ext cx="7848600" cy="288925"/>
          </a:xfrm>
        </p:spPr>
        <p:txBody>
          <a:bodyPr/>
          <a:lstStyle/>
          <a:p>
            <a:r>
              <a:rPr lang="en-US" smtClean="0"/>
              <a:t>Copyright© 2013 Pearson Education, Inc. publishing as Prentice Hall                    Leadership in Organizations  </a:t>
            </a:r>
            <a:endParaRPr lang="en-US" dirty="0"/>
          </a:p>
        </p:txBody>
      </p:sp>
      <p:sp>
        <p:nvSpPr>
          <p:cNvPr id="5" name="Slide Number Placeholder 4"/>
          <p:cNvSpPr>
            <a:spLocks noGrp="1"/>
          </p:cNvSpPr>
          <p:nvPr>
            <p:ph type="sldNum" sz="quarter" idx="12"/>
          </p:nvPr>
        </p:nvSpPr>
        <p:spPr/>
        <p:txBody>
          <a:bodyPr/>
          <a:lstStyle/>
          <a:p>
            <a:r>
              <a:rPr lang="en-US" dirty="0" smtClean="0"/>
              <a:t>1-</a:t>
            </a:r>
            <a:fld id="{213181ED-9E2E-499E-AB70-622905D30C17}"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9900"/>
                </a:solidFill>
              </a:rPr>
              <a:t>Leadership:  A Working Definition</a:t>
            </a:r>
            <a:endParaRPr lang="en-US" dirty="0">
              <a:solidFill>
                <a:srgbClr val="FF9900"/>
              </a:solidFill>
            </a:endParaRPr>
          </a:p>
        </p:txBody>
      </p:sp>
      <p:sp>
        <p:nvSpPr>
          <p:cNvPr id="3" name="Content Placeholder 2"/>
          <p:cNvSpPr>
            <a:spLocks noGrp="1"/>
          </p:cNvSpPr>
          <p:nvPr>
            <p:ph idx="1"/>
          </p:nvPr>
        </p:nvSpPr>
        <p:spPr>
          <a:xfrm>
            <a:off x="1219200" y="1600200"/>
            <a:ext cx="6858000" cy="4709160"/>
          </a:xfrm>
        </p:spPr>
        <p:txBody>
          <a:bodyPr/>
          <a:lstStyle/>
          <a:p>
            <a:pPr>
              <a:buNone/>
            </a:pPr>
            <a:r>
              <a:rPr lang="en-US" dirty="0" smtClean="0"/>
              <a:t>      </a:t>
            </a:r>
          </a:p>
          <a:p>
            <a:pPr>
              <a:buNone/>
            </a:pPr>
            <a:r>
              <a:rPr lang="en-US" dirty="0" smtClean="0"/>
              <a:t>  </a:t>
            </a:r>
            <a:r>
              <a:rPr lang="en-US" dirty="0" smtClean="0">
                <a:solidFill>
                  <a:srgbClr val="FFC000"/>
                </a:solidFill>
              </a:rPr>
              <a:t>“Leadership is the process of influencing others to understand and agree about what needs to be done and how to do it, and the process of facilitating individual and collective efforts to accomplish shared objectives.”</a:t>
            </a:r>
            <a:endParaRPr lang="en-US" dirty="0"/>
          </a:p>
        </p:txBody>
      </p:sp>
      <p:sp>
        <p:nvSpPr>
          <p:cNvPr id="4" name="Footer Placeholder 3"/>
          <p:cNvSpPr>
            <a:spLocks noGrp="1"/>
          </p:cNvSpPr>
          <p:nvPr>
            <p:ph type="ftr" sz="quarter" idx="11"/>
          </p:nvPr>
        </p:nvSpPr>
        <p:spPr>
          <a:xfrm>
            <a:off x="0" y="6400800"/>
            <a:ext cx="7924800" cy="365125"/>
          </a:xfrm>
        </p:spPr>
        <p:txBody>
          <a:bodyPr/>
          <a:lstStyle/>
          <a:p>
            <a:r>
              <a:rPr lang="en-US" smtClean="0"/>
              <a:t>Copyright© 2013 Pearson Education, Inc. publishing as Prentice Hall                    Leadership in Organizations  </a:t>
            </a:r>
            <a:endParaRPr lang="en-US" dirty="0"/>
          </a:p>
        </p:txBody>
      </p:sp>
      <p:sp>
        <p:nvSpPr>
          <p:cNvPr id="5" name="Slide Number Placeholder 4"/>
          <p:cNvSpPr>
            <a:spLocks noGrp="1"/>
          </p:cNvSpPr>
          <p:nvPr>
            <p:ph type="sldNum" sz="quarter" idx="12"/>
          </p:nvPr>
        </p:nvSpPr>
        <p:spPr/>
        <p:txBody>
          <a:bodyPr/>
          <a:lstStyle/>
          <a:p>
            <a:r>
              <a:rPr lang="en-US" dirty="0" smtClean="0"/>
              <a:t>1-</a:t>
            </a:r>
            <a:fld id="{213181ED-9E2E-499E-AB70-622905D30C17}"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dirty="0" smtClean="0">
                <a:solidFill>
                  <a:srgbClr val="FF9900"/>
                </a:solidFill>
              </a:rPr>
              <a:t>Controversies about Differences Between Leadership and Management</a:t>
            </a:r>
            <a:endParaRPr lang="en-US" dirty="0">
              <a:solidFill>
                <a:srgbClr val="FF9900"/>
              </a:solidFill>
            </a:endParaRPr>
          </a:p>
        </p:txBody>
      </p:sp>
      <p:sp>
        <p:nvSpPr>
          <p:cNvPr id="3" name="Content Placeholder 2"/>
          <p:cNvSpPr>
            <a:spLocks noGrp="1"/>
          </p:cNvSpPr>
          <p:nvPr>
            <p:ph idx="1"/>
          </p:nvPr>
        </p:nvSpPr>
        <p:spPr>
          <a:xfrm>
            <a:off x="457200" y="2057400"/>
            <a:ext cx="8229600" cy="4251960"/>
          </a:xfrm>
        </p:spPr>
        <p:txBody>
          <a:bodyPr>
            <a:normAutofit/>
          </a:bodyPr>
          <a:lstStyle/>
          <a:p>
            <a:r>
              <a:rPr lang="en-US" dirty="0" smtClean="0">
                <a:solidFill>
                  <a:srgbClr val="FFC000"/>
                </a:solidFill>
              </a:rPr>
              <a:t>Leaders and managers as qualitatively different and mutually exclusive types of people</a:t>
            </a:r>
          </a:p>
          <a:p>
            <a:r>
              <a:rPr lang="en-US" dirty="0" smtClean="0">
                <a:solidFill>
                  <a:srgbClr val="FFC000"/>
                </a:solidFill>
              </a:rPr>
              <a:t>Leading and managing as different roles or processes</a:t>
            </a:r>
          </a:p>
          <a:p>
            <a:r>
              <a:rPr lang="en-US" dirty="0" smtClean="0">
                <a:solidFill>
                  <a:srgbClr val="FFC000"/>
                </a:solidFill>
              </a:rPr>
              <a:t>Leading as an influence relationship and managing as an authority relationship</a:t>
            </a:r>
          </a:p>
          <a:p>
            <a:r>
              <a:rPr lang="en-US" dirty="0" smtClean="0">
                <a:solidFill>
                  <a:srgbClr val="FFC000"/>
                </a:solidFill>
              </a:rPr>
              <a:t>Integrative approach	</a:t>
            </a:r>
            <a:endParaRPr lang="en-US" dirty="0">
              <a:solidFill>
                <a:srgbClr val="FFC000"/>
              </a:solidFill>
            </a:endParaRPr>
          </a:p>
        </p:txBody>
      </p:sp>
      <p:sp>
        <p:nvSpPr>
          <p:cNvPr id="4" name="Footer Placeholder 3"/>
          <p:cNvSpPr>
            <a:spLocks noGrp="1"/>
          </p:cNvSpPr>
          <p:nvPr>
            <p:ph type="ftr" sz="quarter" idx="11"/>
          </p:nvPr>
        </p:nvSpPr>
        <p:spPr>
          <a:xfrm>
            <a:off x="0" y="6324600"/>
            <a:ext cx="8077200" cy="365125"/>
          </a:xfrm>
        </p:spPr>
        <p:txBody>
          <a:bodyPr/>
          <a:lstStyle/>
          <a:p>
            <a:r>
              <a:rPr lang="en-US" smtClean="0"/>
              <a:t>Copyright© 2013 Pearson Education, Inc. publishing as Prentice Hall                    Leadership in Organizations  </a:t>
            </a:r>
            <a:endParaRPr lang="en-US" dirty="0"/>
          </a:p>
        </p:txBody>
      </p:sp>
      <p:sp>
        <p:nvSpPr>
          <p:cNvPr id="5" name="Slide Number Placeholder 4"/>
          <p:cNvSpPr>
            <a:spLocks noGrp="1"/>
          </p:cNvSpPr>
          <p:nvPr>
            <p:ph type="sldNum" sz="quarter" idx="12"/>
          </p:nvPr>
        </p:nvSpPr>
        <p:spPr/>
        <p:txBody>
          <a:bodyPr/>
          <a:lstStyle/>
          <a:p>
            <a:r>
              <a:rPr lang="en-US" dirty="0" smtClean="0"/>
              <a:t>1-</a:t>
            </a:r>
            <a:fld id="{213181ED-9E2E-499E-AB70-622905D30C17}"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Specialized Role or shared influence process</a:t>
            </a:r>
            <a:endParaRPr lang="en-US" sz="2800" dirty="0"/>
          </a:p>
        </p:txBody>
      </p:sp>
      <p:sp>
        <p:nvSpPr>
          <p:cNvPr id="3" name="Content Placeholder 2"/>
          <p:cNvSpPr>
            <a:spLocks noGrp="1"/>
          </p:cNvSpPr>
          <p:nvPr>
            <p:ph idx="1"/>
          </p:nvPr>
        </p:nvSpPr>
        <p:spPr/>
        <p:txBody>
          <a:bodyPr>
            <a:normAutofit/>
          </a:bodyPr>
          <a:lstStyle/>
          <a:p>
            <a:r>
              <a:rPr lang="en-US" sz="2000" dirty="0" smtClean="0"/>
              <a:t>Type of influence attempt:</a:t>
            </a:r>
          </a:p>
          <a:p>
            <a:pPr marL="137160" indent="0">
              <a:buNone/>
            </a:pPr>
            <a:r>
              <a:rPr lang="en-US" sz="2000" dirty="0" smtClean="0"/>
              <a:t>Using authority power to make followers to perform well or using a different methods depends on situation</a:t>
            </a:r>
          </a:p>
          <a:p>
            <a:r>
              <a:rPr lang="en-US" sz="2000" dirty="0" smtClean="0"/>
              <a:t>Purpose of influence attempt: </a:t>
            </a:r>
          </a:p>
          <a:p>
            <a:pPr marL="137160" indent="0">
              <a:buNone/>
            </a:pPr>
            <a:r>
              <a:rPr lang="en-US" sz="2000" dirty="0" smtClean="0"/>
              <a:t>Doing ethical and beneficial for the organization and themselves or to gain personal benefits at the followers expense</a:t>
            </a:r>
          </a:p>
          <a:p>
            <a:r>
              <a:rPr lang="en-US" sz="2000" dirty="0" smtClean="0"/>
              <a:t>Influence based on reason or emotion</a:t>
            </a:r>
          </a:p>
          <a:p>
            <a:pPr marL="137160" indent="0">
              <a:buNone/>
            </a:pPr>
            <a:r>
              <a:rPr lang="en-US" sz="2000" dirty="0" smtClean="0"/>
              <a:t>Reason issues mean rational cognitive process ,opposite emotional focused in inspire followers to sacrifice </a:t>
            </a:r>
          </a:p>
          <a:p>
            <a:r>
              <a:rPr lang="en-US" sz="2000" dirty="0" smtClean="0"/>
              <a:t>Direct &amp; indirect leadership:</a:t>
            </a:r>
          </a:p>
          <a:p>
            <a:pPr marL="137160" indent="0">
              <a:buNone/>
            </a:pPr>
            <a:r>
              <a:rPr lang="en-US" sz="2000" dirty="0" smtClean="0"/>
              <a:t>Indirectly through delegate authorities</a:t>
            </a:r>
          </a:p>
          <a:p>
            <a:endParaRPr lang="en-US" sz="2000" dirty="0"/>
          </a:p>
        </p:txBody>
      </p:sp>
      <p:sp>
        <p:nvSpPr>
          <p:cNvPr id="4" name="Footer Placeholder 3"/>
          <p:cNvSpPr>
            <a:spLocks noGrp="1"/>
          </p:cNvSpPr>
          <p:nvPr>
            <p:ph type="ftr" sz="quarter" idx="11"/>
          </p:nvPr>
        </p:nvSpPr>
        <p:spPr/>
        <p:txBody>
          <a:bodyPr/>
          <a:lstStyle/>
          <a:p>
            <a:r>
              <a:rPr lang="en-US" smtClean="0"/>
              <a:t>Copyright© 2013 Pearson Education, Inc. publishing as Prentice Hall                    Leadership in Organizations  </a:t>
            </a:r>
            <a:endParaRPr lang="en-US"/>
          </a:p>
        </p:txBody>
      </p:sp>
      <p:sp>
        <p:nvSpPr>
          <p:cNvPr id="5" name="Slide Number Placeholder 4"/>
          <p:cNvSpPr>
            <a:spLocks noGrp="1"/>
          </p:cNvSpPr>
          <p:nvPr>
            <p:ph type="sldNum" sz="quarter" idx="12"/>
          </p:nvPr>
        </p:nvSpPr>
        <p:spPr/>
        <p:txBody>
          <a:bodyPr/>
          <a:lstStyle/>
          <a:p>
            <a:fld id="{213181ED-9E2E-499E-AB70-622905D30C17}" type="slidenum">
              <a:rPr lang="en-US" smtClean="0"/>
              <a:pPr/>
              <a:t>6</a:t>
            </a:fld>
            <a:endParaRPr lang="en-US"/>
          </a:p>
        </p:txBody>
      </p:sp>
    </p:spTree>
    <p:extLst>
      <p:ext uri="{BB962C8B-B14F-4D97-AF65-F5344CB8AC3E}">
        <p14:creationId xmlns:p14="http://schemas.microsoft.com/office/powerpoint/2010/main" val="14415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9900"/>
                </a:solidFill>
              </a:rPr>
              <a:t>Difficulties With Assessing Leadership Effectiveness</a:t>
            </a:r>
            <a:endParaRPr lang="en-US" dirty="0">
              <a:solidFill>
                <a:srgbClr val="FF9900"/>
              </a:solidFill>
            </a:endParaRPr>
          </a:p>
        </p:txBody>
      </p:sp>
      <p:sp>
        <p:nvSpPr>
          <p:cNvPr id="3" name="Content Placeholder 2"/>
          <p:cNvSpPr>
            <a:spLocks noGrp="1"/>
          </p:cNvSpPr>
          <p:nvPr>
            <p:ph idx="1"/>
          </p:nvPr>
        </p:nvSpPr>
        <p:spPr>
          <a:xfrm>
            <a:off x="457200" y="2286000"/>
            <a:ext cx="8229600" cy="4023360"/>
          </a:xfrm>
        </p:spPr>
        <p:txBody>
          <a:bodyPr>
            <a:normAutofit/>
          </a:bodyPr>
          <a:lstStyle/>
          <a:p>
            <a:r>
              <a:rPr lang="en-US" dirty="0" smtClean="0">
                <a:solidFill>
                  <a:srgbClr val="FFC000"/>
                </a:solidFill>
              </a:rPr>
              <a:t>Many different </a:t>
            </a:r>
            <a:r>
              <a:rPr lang="en-US" dirty="0" smtClean="0">
                <a:solidFill>
                  <a:srgbClr val="FFC000"/>
                </a:solidFill>
              </a:rPr>
              <a:t>indicators of teaching effectiveness</a:t>
            </a:r>
          </a:p>
          <a:p>
            <a:pPr marL="651510" indent="-514350">
              <a:buAutoNum type="arabicPeriod"/>
            </a:pPr>
            <a:r>
              <a:rPr lang="en-US" sz="1900" dirty="0" smtClean="0">
                <a:solidFill>
                  <a:srgbClr val="FFC000"/>
                </a:solidFill>
              </a:rPr>
              <a:t>Performance measurement( cost, profit &amp;revenue)</a:t>
            </a:r>
          </a:p>
          <a:p>
            <a:pPr marL="651510" indent="-514350">
              <a:buAutoNum type="arabicPeriod"/>
            </a:pPr>
            <a:r>
              <a:rPr lang="en-US" sz="1900" dirty="0" smtClean="0">
                <a:solidFill>
                  <a:srgbClr val="FFC000"/>
                </a:solidFill>
              </a:rPr>
              <a:t>Attitudes and behavior of leaders (questionnaire)</a:t>
            </a:r>
          </a:p>
          <a:p>
            <a:pPr marL="651510" indent="-514350">
              <a:buAutoNum type="arabicPeriod"/>
            </a:pPr>
            <a:r>
              <a:rPr lang="en-US" sz="1900" dirty="0" smtClean="0">
                <a:solidFill>
                  <a:srgbClr val="FFC000"/>
                </a:solidFill>
              </a:rPr>
              <a:t>Group contribution</a:t>
            </a:r>
          </a:p>
          <a:p>
            <a:pPr marL="651510" indent="-514350">
              <a:buAutoNum type="arabicPeriod"/>
            </a:pPr>
            <a:r>
              <a:rPr lang="en-US" sz="1900" dirty="0" smtClean="0">
                <a:solidFill>
                  <a:srgbClr val="FFC000"/>
                </a:solidFill>
              </a:rPr>
              <a:t>Personal successful career how he promoted</a:t>
            </a:r>
            <a:r>
              <a:rPr lang="en-US" dirty="0" smtClean="0">
                <a:solidFill>
                  <a:srgbClr val="FFC000"/>
                </a:solidFill>
              </a:rPr>
              <a:t> </a:t>
            </a:r>
            <a:endParaRPr lang="en-US" dirty="0" smtClean="0">
              <a:solidFill>
                <a:srgbClr val="FFC000"/>
              </a:solidFill>
            </a:endParaRPr>
          </a:p>
          <a:p>
            <a:r>
              <a:rPr lang="en-US" dirty="0" smtClean="0">
                <a:solidFill>
                  <a:srgbClr val="FFC000"/>
                </a:solidFill>
              </a:rPr>
              <a:t>Immediate and delayed </a:t>
            </a:r>
            <a:r>
              <a:rPr lang="en-US" dirty="0" smtClean="0">
                <a:solidFill>
                  <a:srgbClr val="FFC000"/>
                </a:solidFill>
              </a:rPr>
              <a:t>outcomes:</a:t>
            </a:r>
          </a:p>
          <a:p>
            <a:pPr marL="137160" indent="0">
              <a:buNone/>
            </a:pPr>
            <a:r>
              <a:rPr lang="en-US" sz="2300" dirty="0" smtClean="0">
                <a:solidFill>
                  <a:srgbClr val="FFC000"/>
                </a:solidFill>
              </a:rPr>
              <a:t>Some outcomes more immediate than others ,immediate result of an influence attempt wither followers are willing to do what ledger asks but a delayed effect is how followers</a:t>
            </a:r>
            <a:endParaRPr lang="en-US" sz="2300" dirty="0" smtClean="0">
              <a:solidFill>
                <a:srgbClr val="FFC000"/>
              </a:solidFill>
            </a:endParaRPr>
          </a:p>
          <a:p>
            <a:pPr>
              <a:buNone/>
            </a:pPr>
            <a:endParaRPr lang="en-US" dirty="0" smtClean="0">
              <a:solidFill>
                <a:srgbClr val="FFC000"/>
              </a:solidFill>
            </a:endParaRPr>
          </a:p>
          <a:p>
            <a:endParaRPr lang="en-US" dirty="0" smtClean="0">
              <a:solidFill>
                <a:srgbClr val="FFC000"/>
              </a:solidFill>
            </a:endParaRPr>
          </a:p>
        </p:txBody>
      </p:sp>
      <p:sp>
        <p:nvSpPr>
          <p:cNvPr id="4" name="Footer Placeholder 3"/>
          <p:cNvSpPr>
            <a:spLocks noGrp="1"/>
          </p:cNvSpPr>
          <p:nvPr>
            <p:ph type="ftr" sz="quarter" idx="11"/>
          </p:nvPr>
        </p:nvSpPr>
        <p:spPr>
          <a:xfrm>
            <a:off x="0" y="6400800"/>
            <a:ext cx="7924800" cy="365125"/>
          </a:xfrm>
        </p:spPr>
        <p:txBody>
          <a:bodyPr/>
          <a:lstStyle/>
          <a:p>
            <a:r>
              <a:rPr lang="en-US" smtClean="0"/>
              <a:t>Copyright© 2013 Pearson Education, Inc. publishing as Prentice Hall                    Leadership in Organizations  </a:t>
            </a:r>
            <a:endParaRPr lang="en-US" dirty="0"/>
          </a:p>
        </p:txBody>
      </p:sp>
      <p:sp>
        <p:nvSpPr>
          <p:cNvPr id="5" name="Slide Number Placeholder 4"/>
          <p:cNvSpPr>
            <a:spLocks noGrp="1"/>
          </p:cNvSpPr>
          <p:nvPr>
            <p:ph type="sldNum" sz="quarter" idx="12"/>
          </p:nvPr>
        </p:nvSpPr>
        <p:spPr/>
        <p:txBody>
          <a:bodyPr/>
          <a:lstStyle/>
          <a:p>
            <a:r>
              <a:rPr lang="en-US" dirty="0" smtClean="0"/>
              <a:t>1-</a:t>
            </a:r>
            <a:fld id="{213181ED-9E2E-499E-AB70-622905D30C17}"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9900"/>
                </a:solidFill>
              </a:rPr>
              <a:t>Ways </a:t>
            </a:r>
            <a:r>
              <a:rPr lang="en-US" sz="4400" dirty="0" smtClean="0">
                <a:solidFill>
                  <a:srgbClr val="FF9900"/>
                </a:solidFill>
              </a:rPr>
              <a:t>to</a:t>
            </a:r>
            <a:r>
              <a:rPr lang="en-US" dirty="0" smtClean="0">
                <a:solidFill>
                  <a:srgbClr val="FF9900"/>
                </a:solidFill>
              </a:rPr>
              <a:t> Classify Leadership Theory and Research</a:t>
            </a:r>
            <a:endParaRPr lang="en-US" dirty="0">
              <a:solidFill>
                <a:srgbClr val="FF9900"/>
              </a:solidFill>
            </a:endParaRPr>
          </a:p>
        </p:txBody>
      </p:sp>
      <p:sp>
        <p:nvSpPr>
          <p:cNvPr id="3" name="Content Placeholder 2"/>
          <p:cNvSpPr>
            <a:spLocks noGrp="1"/>
          </p:cNvSpPr>
          <p:nvPr>
            <p:ph idx="1"/>
          </p:nvPr>
        </p:nvSpPr>
        <p:spPr>
          <a:xfrm>
            <a:off x="457200" y="2438400"/>
            <a:ext cx="8229600" cy="3870960"/>
          </a:xfrm>
        </p:spPr>
        <p:txBody>
          <a:bodyPr>
            <a:normAutofit fontScale="92500" lnSpcReduction="20000"/>
          </a:bodyPr>
          <a:lstStyle/>
          <a:p>
            <a:r>
              <a:rPr lang="en-US" sz="3200" dirty="0" smtClean="0">
                <a:solidFill>
                  <a:srgbClr val="FFC000"/>
                </a:solidFill>
              </a:rPr>
              <a:t>Type of variable </a:t>
            </a:r>
            <a:r>
              <a:rPr lang="en-US" sz="3200" dirty="0" smtClean="0">
                <a:solidFill>
                  <a:srgbClr val="FFC000"/>
                </a:solidFill>
              </a:rPr>
              <a:t>emphasized:</a:t>
            </a:r>
          </a:p>
          <a:p>
            <a:r>
              <a:rPr lang="en-US" sz="2100" dirty="0">
                <a:solidFill>
                  <a:srgbClr val="FFC000"/>
                </a:solidFill>
              </a:rPr>
              <a:t>Characteristics of the </a:t>
            </a:r>
            <a:r>
              <a:rPr lang="en-US" sz="2100" dirty="0" smtClean="0">
                <a:solidFill>
                  <a:srgbClr val="FFC000"/>
                </a:solidFill>
              </a:rPr>
              <a:t>Leader (Traits, values, skills, confidence)</a:t>
            </a:r>
            <a:endParaRPr lang="en-US" sz="2100" dirty="0">
              <a:solidFill>
                <a:srgbClr val="FFC000"/>
              </a:solidFill>
            </a:endParaRPr>
          </a:p>
          <a:p>
            <a:r>
              <a:rPr lang="en-US" sz="2100" dirty="0">
                <a:solidFill>
                  <a:srgbClr val="FFC000"/>
                </a:solidFill>
              </a:rPr>
              <a:t>Characteristics of the Follower(Traits, values, skills, </a:t>
            </a:r>
            <a:r>
              <a:rPr lang="en-US" sz="2100" dirty="0" smtClean="0">
                <a:solidFill>
                  <a:srgbClr val="FFC000"/>
                </a:solidFill>
              </a:rPr>
              <a:t>confidence &amp;satisfaction)</a:t>
            </a:r>
            <a:endParaRPr lang="en-US" sz="2100" dirty="0">
              <a:solidFill>
                <a:srgbClr val="FFC000"/>
              </a:solidFill>
            </a:endParaRPr>
          </a:p>
          <a:p>
            <a:r>
              <a:rPr lang="en-US" sz="2100" dirty="0">
                <a:solidFill>
                  <a:srgbClr val="FFC000"/>
                </a:solidFill>
              </a:rPr>
              <a:t>Characteristics of the </a:t>
            </a:r>
            <a:r>
              <a:rPr lang="en-US" sz="2100" dirty="0" smtClean="0">
                <a:solidFill>
                  <a:srgbClr val="FFC000"/>
                </a:solidFill>
              </a:rPr>
              <a:t>Situation Type of organization units, size position powers &amp; authorities</a:t>
            </a:r>
            <a:endParaRPr lang="en-US" sz="3200" dirty="0" smtClean="0">
              <a:solidFill>
                <a:srgbClr val="FFC000"/>
              </a:solidFill>
            </a:endParaRPr>
          </a:p>
          <a:p>
            <a:r>
              <a:rPr lang="en-US" sz="3200" dirty="0" smtClean="0">
                <a:solidFill>
                  <a:srgbClr val="FFC000"/>
                </a:solidFill>
              </a:rPr>
              <a:t>Leadership theories:</a:t>
            </a:r>
          </a:p>
          <a:p>
            <a:r>
              <a:rPr lang="en-US" sz="3200" dirty="0" smtClean="0">
                <a:solidFill>
                  <a:srgbClr val="FFC000"/>
                </a:solidFill>
              </a:rPr>
              <a:t>1. Traits</a:t>
            </a:r>
          </a:p>
          <a:p>
            <a:r>
              <a:rPr lang="en-US" sz="3200" dirty="0" smtClean="0">
                <a:solidFill>
                  <a:srgbClr val="FFC000"/>
                </a:solidFill>
              </a:rPr>
              <a:t>Behavior</a:t>
            </a:r>
          </a:p>
          <a:p>
            <a:r>
              <a:rPr lang="en-US" sz="3200" dirty="0" smtClean="0">
                <a:solidFill>
                  <a:srgbClr val="FFC000"/>
                </a:solidFill>
              </a:rPr>
              <a:t>Power</a:t>
            </a:r>
          </a:p>
          <a:p>
            <a:r>
              <a:rPr lang="en-US" sz="3200" dirty="0" smtClean="0">
                <a:solidFill>
                  <a:srgbClr val="FFC000"/>
                </a:solidFill>
              </a:rPr>
              <a:t>Situational</a:t>
            </a:r>
          </a:p>
        </p:txBody>
      </p:sp>
      <p:sp>
        <p:nvSpPr>
          <p:cNvPr id="4" name="Footer Placeholder 3"/>
          <p:cNvSpPr>
            <a:spLocks noGrp="1"/>
          </p:cNvSpPr>
          <p:nvPr>
            <p:ph type="ftr" sz="quarter" idx="11"/>
          </p:nvPr>
        </p:nvSpPr>
        <p:spPr>
          <a:xfrm>
            <a:off x="0" y="6400800"/>
            <a:ext cx="7924800" cy="365125"/>
          </a:xfrm>
        </p:spPr>
        <p:txBody>
          <a:bodyPr/>
          <a:lstStyle/>
          <a:p>
            <a:r>
              <a:rPr lang="en-US" smtClean="0"/>
              <a:t>Copyright© 2013 Pearson Education, Inc. publishing as Prentice Hall                    Leadership in Organizations  </a:t>
            </a:r>
            <a:endParaRPr lang="en-US" dirty="0"/>
          </a:p>
        </p:txBody>
      </p:sp>
      <p:sp>
        <p:nvSpPr>
          <p:cNvPr id="5" name="Slide Number Placeholder 4"/>
          <p:cNvSpPr>
            <a:spLocks noGrp="1"/>
          </p:cNvSpPr>
          <p:nvPr>
            <p:ph type="sldNum" sz="quarter" idx="12"/>
          </p:nvPr>
        </p:nvSpPr>
        <p:spPr/>
        <p:txBody>
          <a:bodyPr/>
          <a:lstStyle/>
          <a:p>
            <a:r>
              <a:rPr lang="en-US" dirty="0" smtClean="0"/>
              <a:t>1-</a:t>
            </a:r>
            <a:fld id="{213181ED-9E2E-499E-AB70-622905D30C17}"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solidFill>
                  <a:srgbClr val="FF9900"/>
                </a:solidFill>
              </a:rPr>
              <a:t>Level</a:t>
            </a:r>
            <a:r>
              <a:rPr lang="en-US" dirty="0" smtClean="0"/>
              <a:t> </a:t>
            </a:r>
            <a:r>
              <a:rPr lang="en-US" dirty="0" smtClean="0">
                <a:solidFill>
                  <a:srgbClr val="FF9900"/>
                </a:solidFill>
              </a:rPr>
              <a:t>of Conceptualization</a:t>
            </a:r>
            <a:endParaRPr lang="en-US" dirty="0">
              <a:solidFill>
                <a:srgbClr val="FF9900"/>
              </a:solidFill>
            </a:endParaRPr>
          </a:p>
        </p:txBody>
      </p:sp>
      <p:sp>
        <p:nvSpPr>
          <p:cNvPr id="3" name="Content Placeholder 2"/>
          <p:cNvSpPr>
            <a:spLocks noGrp="1"/>
          </p:cNvSpPr>
          <p:nvPr>
            <p:ph idx="1"/>
          </p:nvPr>
        </p:nvSpPr>
        <p:spPr>
          <a:xfrm>
            <a:off x="457200" y="2057400"/>
            <a:ext cx="8229600" cy="4251960"/>
          </a:xfrm>
        </p:spPr>
        <p:txBody>
          <a:bodyPr>
            <a:normAutofit/>
          </a:bodyPr>
          <a:lstStyle/>
          <a:p>
            <a:r>
              <a:rPr lang="en-US" sz="2800" dirty="0" smtClean="0">
                <a:solidFill>
                  <a:srgbClr val="FFC000"/>
                </a:solidFill>
              </a:rPr>
              <a:t>Intra-individual </a:t>
            </a:r>
            <a:r>
              <a:rPr lang="en-US" sz="2800" dirty="0" smtClean="0">
                <a:solidFill>
                  <a:srgbClr val="FFC000"/>
                </a:solidFill>
              </a:rPr>
              <a:t>process(traits, motivation, cognition used for describing and comparing leaders</a:t>
            </a:r>
            <a:endParaRPr lang="en-US" sz="2800" dirty="0" smtClean="0">
              <a:solidFill>
                <a:srgbClr val="FFC000"/>
              </a:solidFill>
            </a:endParaRPr>
          </a:p>
          <a:p>
            <a:r>
              <a:rPr lang="en-US" sz="2800" dirty="0" smtClean="0">
                <a:solidFill>
                  <a:srgbClr val="FFC000"/>
                </a:solidFill>
              </a:rPr>
              <a:t>Dyadic </a:t>
            </a:r>
            <a:r>
              <a:rPr lang="en-US" sz="2800" dirty="0" smtClean="0">
                <a:solidFill>
                  <a:srgbClr val="FFC000"/>
                </a:solidFill>
              </a:rPr>
              <a:t>process ( how leader influence, facilitate, intercept develop employees)</a:t>
            </a:r>
            <a:endParaRPr lang="en-US" sz="2800" dirty="0" smtClean="0">
              <a:solidFill>
                <a:srgbClr val="FFC000"/>
              </a:solidFill>
            </a:endParaRPr>
          </a:p>
          <a:p>
            <a:r>
              <a:rPr lang="en-US" sz="2800" dirty="0" smtClean="0">
                <a:solidFill>
                  <a:srgbClr val="FFC000"/>
                </a:solidFill>
              </a:rPr>
              <a:t>Group </a:t>
            </a:r>
            <a:r>
              <a:rPr lang="en-US" sz="2800" dirty="0">
                <a:solidFill>
                  <a:srgbClr val="FFC000"/>
                </a:solidFill>
              </a:rPr>
              <a:t>process(how </a:t>
            </a:r>
            <a:r>
              <a:rPr lang="en-US" sz="2800" dirty="0" smtClean="0">
                <a:solidFill>
                  <a:srgbClr val="FFC000"/>
                </a:solidFill>
              </a:rPr>
              <a:t>leadership shared, organize ,relation )</a:t>
            </a:r>
            <a:endParaRPr lang="en-US" sz="2800" dirty="0" smtClean="0">
              <a:solidFill>
                <a:srgbClr val="FFC000"/>
              </a:solidFill>
            </a:endParaRPr>
          </a:p>
          <a:p>
            <a:r>
              <a:rPr lang="en-US" sz="2800" dirty="0" smtClean="0">
                <a:solidFill>
                  <a:srgbClr val="FFC000"/>
                </a:solidFill>
              </a:rPr>
              <a:t>Organizational </a:t>
            </a:r>
            <a:r>
              <a:rPr lang="en-US" sz="2800" dirty="0" smtClean="0">
                <a:solidFill>
                  <a:srgbClr val="FFC000"/>
                </a:solidFill>
              </a:rPr>
              <a:t>process( How top executive influence member on different level, how leaders selected , how leaders influence the culture )</a:t>
            </a:r>
            <a:endParaRPr lang="en-US" sz="2800" dirty="0" smtClean="0">
              <a:solidFill>
                <a:srgbClr val="FFC000"/>
              </a:solidFill>
            </a:endParaRPr>
          </a:p>
        </p:txBody>
      </p:sp>
      <p:sp>
        <p:nvSpPr>
          <p:cNvPr id="4" name="Footer Placeholder 3"/>
          <p:cNvSpPr>
            <a:spLocks noGrp="1"/>
          </p:cNvSpPr>
          <p:nvPr>
            <p:ph type="ftr" sz="quarter" idx="11"/>
          </p:nvPr>
        </p:nvSpPr>
        <p:spPr>
          <a:xfrm>
            <a:off x="0" y="6400800"/>
            <a:ext cx="7924800" cy="365125"/>
          </a:xfrm>
        </p:spPr>
        <p:txBody>
          <a:bodyPr/>
          <a:lstStyle/>
          <a:p>
            <a:r>
              <a:rPr lang="en-US" smtClean="0"/>
              <a:t>Copyright© 2013 Pearson Education, Inc. publishing as Prentice Hall                    Leadership in Organizations  </a:t>
            </a:r>
            <a:endParaRPr lang="en-US" dirty="0"/>
          </a:p>
        </p:txBody>
      </p:sp>
      <p:sp>
        <p:nvSpPr>
          <p:cNvPr id="5" name="Slide Number Placeholder 4"/>
          <p:cNvSpPr>
            <a:spLocks noGrp="1"/>
          </p:cNvSpPr>
          <p:nvPr>
            <p:ph type="sldNum" sz="quarter" idx="12"/>
          </p:nvPr>
        </p:nvSpPr>
        <p:spPr/>
        <p:txBody>
          <a:bodyPr/>
          <a:lstStyle/>
          <a:p>
            <a:r>
              <a:rPr lang="en-US" dirty="0" smtClean="0"/>
              <a:t>1-</a:t>
            </a:r>
            <a:fld id="{213181ED-9E2E-499E-AB70-622905D30C17}"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3732</TotalTime>
  <Words>667</Words>
  <Application>Microsoft Office PowerPoint</Application>
  <PresentationFormat>On-screen Show (4:3)</PresentationFormat>
  <Paragraphs>79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Chapter 1</vt:lpstr>
      <vt:lpstr>Definition of Leadership</vt:lpstr>
      <vt:lpstr>Controversies Over Leadership Definitions</vt:lpstr>
      <vt:lpstr>Leadership:  A Working Definition</vt:lpstr>
      <vt:lpstr>Controversies about Differences Between Leadership and Management</vt:lpstr>
      <vt:lpstr>Specialized Role or shared influence process</vt:lpstr>
      <vt:lpstr>Difficulties With Assessing Leadership Effectiveness</vt:lpstr>
      <vt:lpstr>Ways to Classify Leadership Theory and Research</vt:lpstr>
      <vt:lpstr>Level of Conceptualization</vt:lpstr>
      <vt:lpstr>Other Bases for Comparing Leadership Theories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dc:creator>
  <cp:lastModifiedBy>Dr. Rashad</cp:lastModifiedBy>
  <cp:revision>77</cp:revision>
  <dcterms:created xsi:type="dcterms:W3CDTF">2012-03-04T21:31:51Z</dcterms:created>
  <dcterms:modified xsi:type="dcterms:W3CDTF">2016-01-11T13:25:07Z</dcterms:modified>
</cp:coreProperties>
</file>