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6" r:id="rId6"/>
    <p:sldId id="268" r:id="rId7"/>
    <p:sldId id="269" r:id="rId8"/>
    <p:sldId id="270" r:id="rId9"/>
    <p:sldId id="271" r:id="rId10"/>
    <p:sldId id="275" r:id="rId11"/>
    <p:sldId id="276" r:id="rId12"/>
    <p:sldId id="278" r:id="rId13"/>
    <p:sldId id="281" r:id="rId14"/>
    <p:sldId id="282" r:id="rId15"/>
    <p:sldId id="285" r:id="rId16"/>
    <p:sldId id="286" r:id="rId17"/>
    <p:sldId id="287" r:id="rId18"/>
    <p:sldId id="288" r:id="rId19"/>
    <p:sldId id="289" r:id="rId20"/>
    <p:sldId id="290" r:id="rId21"/>
    <p:sldId id="291" r:id="rId22"/>
    <p:sldId id="292" r:id="rId23"/>
    <p:sldId id="296" r:id="rId24"/>
    <p:sldId id="297" r:id="rId25"/>
    <p:sldId id="298" r:id="rId26"/>
    <p:sldId id="299" r:id="rId27"/>
    <p:sldId id="313" r:id="rId28"/>
    <p:sldId id="314" r:id="rId29"/>
    <p:sldId id="316" r:id="rId30"/>
    <p:sldId id="315" r:id="rId31"/>
    <p:sldId id="317" r:id="rId32"/>
    <p:sldId id="318" r:id="rId33"/>
    <p:sldId id="320" r:id="rId34"/>
    <p:sldId id="319" r:id="rId35"/>
    <p:sldId id="321" r:id="rId36"/>
    <p:sldId id="323" r:id="rId37"/>
    <p:sldId id="322" r:id="rId38"/>
    <p:sldId id="324" r:id="rId39"/>
    <p:sldId id="325" r:id="rId40"/>
    <p:sldId id="327" r:id="rId41"/>
    <p:sldId id="326" r:id="rId42"/>
    <p:sldId id="328" r:id="rId43"/>
    <p:sldId id="329" r:id="rId44"/>
  </p:sldIdLst>
  <p:sldSz cx="9118600" cy="6375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42" y="-72"/>
      </p:cViewPr>
      <p:guideLst>
        <p:guide orient="horz" pos="2008"/>
        <p:guide pos="2872"/>
      </p:guideLst>
    </p:cSldViewPr>
  </p:slideViewPr>
  <p:notesTextViewPr>
    <p:cViewPr>
      <p:scale>
        <a:sx n="100" d="100"/>
        <a:sy n="100" d="100"/>
      </p:scale>
      <p:origin x="0" y="0"/>
    </p:cViewPr>
  </p:notesTextViewPr>
  <p:sorterViewPr>
    <p:cViewPr>
      <p:scale>
        <a:sx n="66" d="100"/>
        <a:sy n="66" d="100"/>
      </p:scale>
      <p:origin x="0" y="10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895" y="1980508"/>
            <a:ext cx="7750810" cy="136657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67790" y="3612728"/>
            <a:ext cx="6383020" cy="162926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7585F3-8DA8-432B-8539-ACDD163FAC83}" type="datetimeFigureOut">
              <a:rPr lang="en-US" smtClean="0"/>
              <a:pPr/>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02498-8ABE-4AC5-8E37-42620CC033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585F3-8DA8-432B-8539-ACDD163FAC83}" type="datetimeFigureOut">
              <a:rPr lang="en-US" smtClean="0"/>
              <a:pPr/>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02498-8ABE-4AC5-8E37-42620CC033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985" y="237603"/>
            <a:ext cx="2051685" cy="50560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930" y="237603"/>
            <a:ext cx="6003078" cy="50560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585F3-8DA8-432B-8539-ACDD163FAC83}" type="datetimeFigureOut">
              <a:rPr lang="en-US" smtClean="0"/>
              <a:pPr/>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02498-8ABE-4AC5-8E37-42620CC033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585F3-8DA8-432B-8539-ACDD163FAC83}" type="datetimeFigureOut">
              <a:rPr lang="en-US" smtClean="0"/>
              <a:pPr/>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02498-8ABE-4AC5-8E37-42620CC033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307" y="4096786"/>
            <a:ext cx="7750810" cy="12662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0307" y="2702167"/>
            <a:ext cx="7750810" cy="139461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7585F3-8DA8-432B-8539-ACDD163FAC83}" type="datetimeFigureOut">
              <a:rPr lang="en-US" smtClean="0"/>
              <a:pPr/>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02498-8ABE-4AC5-8E37-42620CC033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930" y="1487594"/>
            <a:ext cx="4027382" cy="4207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288" y="1487594"/>
            <a:ext cx="4027382" cy="4207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7585F3-8DA8-432B-8539-ACDD163FAC83}" type="datetimeFigureOut">
              <a:rPr lang="en-US" smtClean="0"/>
              <a:pPr/>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02498-8ABE-4AC5-8E37-42620CC033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5930" y="1427086"/>
            <a:ext cx="4028965" cy="5947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5930" y="2021828"/>
            <a:ext cx="4028965" cy="36732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32124" y="1427086"/>
            <a:ext cx="4030548" cy="5947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2124" y="2021828"/>
            <a:ext cx="4030548" cy="36732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7585F3-8DA8-432B-8539-ACDD163FAC83}" type="datetimeFigureOut">
              <a:rPr lang="en-US" smtClean="0"/>
              <a:pPr/>
              <a:t>9/23/2012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02498-8ABE-4AC5-8E37-42620CC033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7585F3-8DA8-432B-8539-ACDD163FAC83}" type="datetimeFigureOut">
              <a:rPr lang="en-US" smtClean="0"/>
              <a:pPr/>
              <a:t>9/23/2012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02498-8ABE-4AC5-8E37-42620CC033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585F3-8DA8-432B-8539-ACDD163FAC83}" type="datetimeFigureOut">
              <a:rPr lang="en-US" smtClean="0"/>
              <a:pPr/>
              <a:t>9/23/2012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02498-8ABE-4AC5-8E37-42620CC033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5931" y="253835"/>
            <a:ext cx="2999957" cy="108027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65119" y="253837"/>
            <a:ext cx="5097551" cy="54412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5931" y="1334113"/>
            <a:ext cx="2999957" cy="43609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585F3-8DA8-432B-8539-ACDD163FAC83}" type="datetimeFigureOut">
              <a:rPr lang="en-US" smtClean="0"/>
              <a:pPr/>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02498-8ABE-4AC5-8E37-42620CC033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7309" y="4462780"/>
            <a:ext cx="5471160" cy="52685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87309" y="569654"/>
            <a:ext cx="5471160" cy="3825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87309" y="4989636"/>
            <a:ext cx="5471160" cy="7482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585F3-8DA8-432B-8539-ACDD163FAC83}" type="datetimeFigureOut">
              <a:rPr lang="en-US" smtClean="0"/>
              <a:pPr/>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02498-8ABE-4AC5-8E37-42620CC033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930" y="255312"/>
            <a:ext cx="8206740" cy="106256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5930" y="1487594"/>
            <a:ext cx="8206740" cy="42074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5930" y="5909053"/>
            <a:ext cx="2127673" cy="339431"/>
          </a:xfrm>
          <a:prstGeom prst="rect">
            <a:avLst/>
          </a:prstGeom>
        </p:spPr>
        <p:txBody>
          <a:bodyPr vert="horz" lIns="91440" tIns="45720" rIns="91440" bIns="45720" rtlCol="0" anchor="ctr"/>
          <a:lstStyle>
            <a:lvl1pPr algn="l">
              <a:defRPr sz="1200">
                <a:solidFill>
                  <a:schemeClr val="tx1">
                    <a:tint val="75000"/>
                  </a:schemeClr>
                </a:solidFill>
              </a:defRPr>
            </a:lvl1pPr>
          </a:lstStyle>
          <a:p>
            <a:fld id="{F47585F3-8DA8-432B-8539-ACDD163FAC83}" type="datetimeFigureOut">
              <a:rPr lang="en-US" smtClean="0"/>
              <a:pPr/>
              <a:t>9/23/2012</a:t>
            </a:fld>
            <a:endParaRPr lang="en-US"/>
          </a:p>
        </p:txBody>
      </p:sp>
      <p:sp>
        <p:nvSpPr>
          <p:cNvPr id="5" name="Footer Placeholder 4"/>
          <p:cNvSpPr>
            <a:spLocks noGrp="1"/>
          </p:cNvSpPr>
          <p:nvPr>
            <p:ph type="ftr" sz="quarter" idx="3"/>
          </p:nvPr>
        </p:nvSpPr>
        <p:spPr>
          <a:xfrm>
            <a:off x="3115522" y="5909053"/>
            <a:ext cx="2887557" cy="33943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34997" y="5909053"/>
            <a:ext cx="2127673" cy="339431"/>
          </a:xfrm>
          <a:prstGeom prst="rect">
            <a:avLst/>
          </a:prstGeom>
        </p:spPr>
        <p:txBody>
          <a:bodyPr vert="horz" lIns="91440" tIns="45720" rIns="91440" bIns="45720" rtlCol="0" anchor="ctr"/>
          <a:lstStyle>
            <a:lvl1pPr algn="r">
              <a:defRPr sz="1200">
                <a:solidFill>
                  <a:schemeClr val="tx1">
                    <a:tint val="75000"/>
                  </a:schemeClr>
                </a:solidFill>
              </a:defRPr>
            </a:lvl1pPr>
          </a:lstStyle>
          <a:p>
            <a:fld id="{A5B02498-8ABE-4AC5-8E37-42620CC033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E9E5.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1790700" y="241300"/>
            <a:ext cx="6613221" cy="442429"/>
          </a:xfrm>
          <a:prstGeom prst="rect">
            <a:avLst/>
          </a:prstGeom>
          <a:noFill/>
        </p:spPr>
        <p:txBody>
          <a:bodyPr vert="horz" wrap="none" lIns="0" tIns="0" rIns="0" bIns="0" rtlCol="0">
            <a:spAutoFit/>
          </a:bodyPr>
          <a:lstStyle/>
          <a:p>
            <a:pPr>
              <a:lnSpc>
                <a:spcPts val="1700"/>
              </a:lnSpc>
            </a:pPr>
            <a:r>
              <a:rPr lang="en-US" sz="1510" b="1" smtClean="0">
                <a:solidFill>
                  <a:srgbClr val="000000"/>
                </a:solidFill>
                <a:latin typeface="Arial"/>
              </a:rPr>
              <a:t>A Brand is:  name, term, sign, symbol, design, or combination of these. </a:t>
            </a:r>
          </a:p>
          <a:p>
            <a:pPr>
              <a:lnSpc>
                <a:spcPts val="1700"/>
              </a:lnSpc>
            </a:pPr>
            <a:endParaRPr lang="en-US"/>
          </a:p>
        </p:txBody>
      </p:sp>
      <p:sp>
        <p:nvSpPr>
          <p:cNvPr id="4" name="TextBox 3"/>
          <p:cNvSpPr txBox="1"/>
          <p:nvPr/>
        </p:nvSpPr>
        <p:spPr>
          <a:xfrm>
            <a:off x="76200" y="584200"/>
            <a:ext cx="655629"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Brand </a:t>
            </a:r>
          </a:p>
          <a:p>
            <a:pPr>
              <a:lnSpc>
                <a:spcPts val="1800"/>
              </a:lnSpc>
            </a:pPr>
            <a:endParaRPr lang="en-US"/>
          </a:p>
        </p:txBody>
      </p:sp>
      <p:sp>
        <p:nvSpPr>
          <p:cNvPr id="5" name="TextBox 4"/>
          <p:cNvSpPr txBox="1"/>
          <p:nvPr/>
        </p:nvSpPr>
        <p:spPr>
          <a:xfrm>
            <a:off x="533400" y="2451100"/>
            <a:ext cx="1277594" cy="464871"/>
          </a:xfrm>
          <a:prstGeom prst="rect">
            <a:avLst/>
          </a:prstGeom>
          <a:noFill/>
        </p:spPr>
        <p:txBody>
          <a:bodyPr vert="horz" wrap="none" lIns="0" tIns="0" rIns="0" bIns="0" rtlCol="0">
            <a:spAutoFit/>
          </a:bodyPr>
          <a:lstStyle/>
          <a:p>
            <a:pPr>
              <a:lnSpc>
                <a:spcPts val="1800"/>
              </a:lnSpc>
            </a:pPr>
            <a:r>
              <a:rPr lang="en-US" sz="1612" b="1" smtClean="0">
                <a:solidFill>
                  <a:srgbClr val="FF6400"/>
                </a:solidFill>
                <a:latin typeface="Arial"/>
              </a:rPr>
              <a:t>Brand Name </a:t>
            </a:r>
          </a:p>
          <a:p>
            <a:pPr>
              <a:lnSpc>
                <a:spcPts val="1800"/>
              </a:lnSpc>
            </a:pPr>
            <a:endParaRPr lang="en-US"/>
          </a:p>
        </p:txBody>
      </p:sp>
      <p:sp>
        <p:nvSpPr>
          <p:cNvPr id="6" name="TextBox 5"/>
          <p:cNvSpPr txBox="1"/>
          <p:nvPr/>
        </p:nvSpPr>
        <p:spPr>
          <a:xfrm>
            <a:off x="482600" y="3276600"/>
            <a:ext cx="1375698" cy="743602"/>
          </a:xfrm>
          <a:prstGeom prst="rect">
            <a:avLst/>
          </a:prstGeom>
          <a:noFill/>
        </p:spPr>
        <p:txBody>
          <a:bodyPr vert="horz" wrap="none" lIns="0" tIns="0" rIns="0" bIns="0" rtlCol="0">
            <a:spAutoFit/>
          </a:bodyPr>
          <a:lstStyle/>
          <a:p>
            <a:pPr marL="0" marR="0" lvl="0" indent="0" defTabSz="914400" eaLnBrk="1" fontAlgn="auto" latinLnBrk="0" hangingPunct="1">
              <a:lnSpc>
                <a:spcPts val="2000"/>
              </a:lnSpc>
              <a:spcBef>
                <a:spcPts val="0"/>
              </a:spcBef>
              <a:spcAft>
                <a:spcPts val="0"/>
              </a:spcAft>
              <a:buClrTx/>
              <a:buSzTx/>
              <a:buNone/>
              <a:tabLst>
                <a:tab pos="203200" algn="l"/>
              </a:tabLst>
              <a:defRPr/>
            </a:pPr>
            <a:r>
              <a:rPr lang="en-US" sz="1312" b="1" smtClean="0">
                <a:solidFill>
                  <a:srgbClr val="000000"/>
                </a:solidFill>
                <a:latin typeface="Arial"/>
              </a:rPr>
              <a:t>Vocalized part of </a:t>
            </a:r>
            <a:br>
              <a:rPr lang="en-US" sz="1312" b="1" smtClean="0">
                <a:solidFill>
                  <a:srgbClr val="000000"/>
                </a:solidFill>
                <a:latin typeface="Arial"/>
              </a:rPr>
            </a:br>
            <a:r>
              <a:rPr lang="en-US" sz="1312" b="1" smtClean="0">
                <a:solidFill>
                  <a:srgbClr val="000000"/>
                </a:solidFill>
                <a:latin typeface="Arial"/>
              </a:rPr>
              <a:t>	the brand... </a:t>
            </a:r>
          </a:p>
          <a:p>
            <a:pPr marL="0" marR="0" lvl="0" indent="0" defTabSz="914400" eaLnBrk="1" fontAlgn="auto" latinLnBrk="0" hangingPunct="1">
              <a:lnSpc>
                <a:spcPts val="2000"/>
              </a:lnSpc>
              <a:spcBef>
                <a:spcPts val="0"/>
              </a:spcBef>
              <a:spcAft>
                <a:spcPts val="0"/>
              </a:spcAft>
              <a:buClrTx/>
              <a:buSzTx/>
              <a:buNone/>
              <a:tabLst>
                <a:tab pos="203200" algn="l"/>
              </a:tabLst>
              <a:defRPr/>
            </a:pPr>
            <a:endParaRPr lang="en-US" sz="1312" b="1">
              <a:solidFill>
                <a:srgbClr val="000000"/>
              </a:solidFill>
              <a:latin typeface="Arial"/>
            </a:endParaRPr>
          </a:p>
        </p:txBody>
      </p:sp>
      <p:sp>
        <p:nvSpPr>
          <p:cNvPr id="7" name="TextBox 6"/>
          <p:cNvSpPr txBox="1"/>
          <p:nvPr/>
        </p:nvSpPr>
        <p:spPr>
          <a:xfrm>
            <a:off x="3086100" y="457200"/>
            <a:ext cx="3970639" cy="730969"/>
          </a:xfrm>
          <a:prstGeom prst="rect">
            <a:avLst/>
          </a:prstGeom>
          <a:noFill/>
        </p:spPr>
        <p:txBody>
          <a:bodyPr vert="horz" wrap="none" lIns="0" tIns="0" rIns="0" bIns="0" rtlCol="0">
            <a:spAutoFit/>
          </a:bodyPr>
          <a:lstStyle/>
          <a:p>
            <a:pPr marL="0" marR="0" lvl="0" indent="0" defTabSz="914400" eaLnBrk="1" fontAlgn="auto" latinLnBrk="0" hangingPunct="1">
              <a:lnSpc>
                <a:spcPts val="1900"/>
              </a:lnSpc>
              <a:spcBef>
                <a:spcPts val="0"/>
              </a:spcBef>
              <a:spcAft>
                <a:spcPts val="0"/>
              </a:spcAft>
              <a:buClrTx/>
              <a:buSzTx/>
              <a:buNone/>
              <a:tabLst>
                <a:tab pos="330200" algn="l"/>
              </a:tabLst>
              <a:defRPr/>
            </a:pPr>
            <a:r>
              <a:rPr lang="en-US" sz="1612" b="1" dirty="0" smtClean="0">
                <a:solidFill>
                  <a:srgbClr val="000000"/>
                </a:solidFill>
                <a:latin typeface="Arial"/>
              </a:rPr>
              <a:t>Brand: derived from the old Norse word </a:t>
            </a:r>
            <a:br>
              <a:rPr lang="en-US" sz="1612" b="1" dirty="0" smtClean="0">
                <a:solidFill>
                  <a:srgbClr val="000000"/>
                </a:solidFill>
                <a:latin typeface="Arial"/>
              </a:rPr>
            </a:br>
            <a:r>
              <a:rPr lang="en-US" sz="1612" b="1" dirty="0" smtClean="0">
                <a:solidFill>
                  <a:srgbClr val="000000"/>
                </a:solidFill>
                <a:latin typeface="Arial"/>
              </a:rPr>
              <a:t>	</a:t>
            </a:r>
            <a:r>
              <a:rPr lang="en-US" sz="1612" b="1" dirty="0" smtClean="0">
                <a:solidFill>
                  <a:srgbClr val="000000"/>
                </a:solidFill>
                <a:latin typeface="Arial"/>
                <a:cs typeface="Arial"/>
              </a:rPr>
              <a:t>“brander” which means “to burn.” </a:t>
            </a:r>
          </a:p>
          <a:p>
            <a:pPr marL="0" marR="0" lvl="0" indent="0" defTabSz="914400" eaLnBrk="1" fontAlgn="auto" latinLnBrk="0" hangingPunct="1">
              <a:lnSpc>
                <a:spcPts val="1900"/>
              </a:lnSpc>
              <a:spcBef>
                <a:spcPts val="0"/>
              </a:spcBef>
              <a:spcAft>
                <a:spcPts val="0"/>
              </a:spcAft>
              <a:buClrTx/>
              <a:buSzTx/>
              <a:buNone/>
              <a:tabLst>
                <a:tab pos="330200" algn="l"/>
              </a:tabLst>
              <a:defRPr/>
            </a:pPr>
            <a:endParaRPr lang="en-US" sz="1612" b="1" dirty="0">
              <a:solidFill>
                <a:srgbClr val="000000"/>
              </a:solidFill>
              <a:latin typeface="Arial"/>
            </a:endParaRPr>
          </a:p>
        </p:txBody>
      </p:sp>
      <p:sp>
        <p:nvSpPr>
          <p:cNvPr id="8" name="TextBox 7"/>
          <p:cNvSpPr txBox="1"/>
          <p:nvPr/>
        </p:nvSpPr>
        <p:spPr>
          <a:xfrm>
            <a:off x="2743200" y="2451100"/>
            <a:ext cx="3337260" cy="461665"/>
          </a:xfrm>
          <a:prstGeom prst="rect">
            <a:avLst/>
          </a:prstGeom>
          <a:noFill/>
        </p:spPr>
        <p:txBody>
          <a:bodyPr vert="horz" wrap="none" lIns="0" tIns="0" rIns="0" bIns="0" rtlCol="0">
            <a:spAutoFit/>
          </a:bodyPr>
          <a:lstStyle/>
          <a:p>
            <a:pPr marL="0" marR="0" lvl="0" indent="0" defTabSz="914400" eaLnBrk="1" fontAlgn="auto" latinLnBrk="0" hangingPunct="1">
              <a:lnSpc>
                <a:spcPts val="1800"/>
              </a:lnSpc>
              <a:spcBef>
                <a:spcPts val="0"/>
              </a:spcBef>
              <a:spcAft>
                <a:spcPts val="0"/>
              </a:spcAft>
              <a:buClrTx/>
              <a:buSzTx/>
              <a:buNone/>
              <a:tabLst>
                <a:tab pos="2209800" algn="l"/>
              </a:tabLst>
              <a:defRPr/>
            </a:pPr>
            <a:r>
              <a:rPr lang="en-US" sz="1612" b="1" smtClean="0">
                <a:solidFill>
                  <a:srgbClr val="FF6400"/>
                </a:solidFill>
                <a:latin typeface="Arial"/>
              </a:rPr>
              <a:t>Brand mark 	Trademark </a:t>
            </a:r>
          </a:p>
          <a:p>
            <a:pPr marL="0" marR="0" lvl="0" indent="0" defTabSz="914400" eaLnBrk="1" fontAlgn="auto" latinLnBrk="0" hangingPunct="1">
              <a:lnSpc>
                <a:spcPts val="1800"/>
              </a:lnSpc>
              <a:spcBef>
                <a:spcPts val="0"/>
              </a:spcBef>
              <a:spcAft>
                <a:spcPts val="0"/>
              </a:spcAft>
              <a:buClrTx/>
              <a:buSzTx/>
              <a:buNone/>
              <a:tabLst>
                <a:tab pos="2209800" algn="l"/>
              </a:tabLst>
              <a:defRPr/>
            </a:pPr>
            <a:endParaRPr lang="en-US" sz="1612" b="1">
              <a:solidFill>
                <a:srgbClr val="FF6400"/>
              </a:solidFill>
              <a:latin typeface="Arial"/>
            </a:endParaRPr>
          </a:p>
        </p:txBody>
      </p:sp>
      <p:sp>
        <p:nvSpPr>
          <p:cNvPr id="9" name="TextBox 8"/>
          <p:cNvSpPr txBox="1"/>
          <p:nvPr/>
        </p:nvSpPr>
        <p:spPr>
          <a:xfrm>
            <a:off x="2641600" y="3276600"/>
            <a:ext cx="3582712" cy="743602"/>
          </a:xfrm>
          <a:prstGeom prst="rect">
            <a:avLst/>
          </a:prstGeom>
          <a:noFill/>
        </p:spPr>
        <p:txBody>
          <a:bodyPr vert="horz" wrap="none" lIns="0" tIns="0" rIns="0" bIns="0" rtlCol="0">
            <a:spAutoFit/>
          </a:bodyPr>
          <a:lstStyle/>
          <a:p>
            <a:pPr marL="0" marR="0" lvl="0" indent="0" defTabSz="914400" eaLnBrk="1" fontAlgn="auto" latinLnBrk="0" hangingPunct="1">
              <a:lnSpc>
                <a:spcPts val="2000"/>
              </a:lnSpc>
              <a:spcBef>
                <a:spcPts val="0"/>
              </a:spcBef>
              <a:spcAft>
                <a:spcPts val="0"/>
              </a:spcAft>
              <a:buClrTx/>
              <a:buSzTx/>
              <a:buNone/>
              <a:tabLst>
                <a:tab pos="152400" algn="l"/>
                <a:tab pos="2171700" algn="l"/>
                <a:tab pos="2400300" algn="l"/>
              </a:tabLst>
              <a:defRPr/>
            </a:pPr>
            <a:r>
              <a:rPr lang="en-US" sz="1312" b="1" smtClean="0">
                <a:solidFill>
                  <a:srgbClr val="000000"/>
                </a:solidFill>
                <a:latin typeface="Arial"/>
              </a:rPr>
              <a:t>Symbol, design, 	Part of the brand </a:t>
            </a:r>
            <a:br>
              <a:rPr lang="en-US" sz="1312" b="1" smtClean="0">
                <a:solidFill>
                  <a:srgbClr val="000000"/>
                </a:solidFill>
                <a:latin typeface="Arial"/>
              </a:rPr>
            </a:br>
            <a:r>
              <a:rPr lang="en-US" sz="1312" b="1" smtClean="0">
                <a:solidFill>
                  <a:srgbClr val="000000"/>
                </a:solidFill>
                <a:latin typeface="Arial"/>
              </a:rPr>
              <a:t>	color, letters 	given legal </a:t>
            </a:r>
          </a:p>
          <a:p>
            <a:pPr marL="0" marR="0" lvl="0" indent="0" defTabSz="914400" eaLnBrk="1" fontAlgn="auto" latinLnBrk="0" hangingPunct="1">
              <a:lnSpc>
                <a:spcPts val="2000"/>
              </a:lnSpc>
              <a:spcBef>
                <a:spcPts val="0"/>
              </a:spcBef>
              <a:spcAft>
                <a:spcPts val="0"/>
              </a:spcAft>
              <a:buClrTx/>
              <a:buSzTx/>
              <a:buNone/>
              <a:tabLst>
                <a:tab pos="152400" algn="l"/>
                <a:tab pos="2171700" algn="l"/>
                <a:tab pos="2400300" algn="l"/>
              </a:tabLst>
              <a:defRPr/>
            </a:pPr>
            <a:endParaRPr lang="en-US" sz="1312" b="1">
              <a:solidFill>
                <a:srgbClr val="000000"/>
              </a:solidFill>
              <a:latin typeface="Arial"/>
            </a:endParaRPr>
          </a:p>
        </p:txBody>
      </p:sp>
      <p:sp>
        <p:nvSpPr>
          <p:cNvPr id="10" name="TextBox 9"/>
          <p:cNvSpPr txBox="1"/>
          <p:nvPr/>
        </p:nvSpPr>
        <p:spPr>
          <a:xfrm>
            <a:off x="7239000" y="2451100"/>
            <a:ext cx="1035540" cy="464871"/>
          </a:xfrm>
          <a:prstGeom prst="rect">
            <a:avLst/>
          </a:prstGeom>
          <a:noFill/>
        </p:spPr>
        <p:txBody>
          <a:bodyPr vert="horz" wrap="none" lIns="0" tIns="0" rIns="0" bIns="0" rtlCol="0">
            <a:spAutoFit/>
          </a:bodyPr>
          <a:lstStyle/>
          <a:p>
            <a:pPr>
              <a:lnSpc>
                <a:spcPts val="1800"/>
              </a:lnSpc>
            </a:pPr>
            <a:r>
              <a:rPr lang="en-US" sz="1612" b="1" smtClean="0">
                <a:solidFill>
                  <a:srgbClr val="FF6400"/>
                </a:solidFill>
                <a:latin typeface="Arial"/>
              </a:rPr>
              <a:t>Copyright </a:t>
            </a:r>
          </a:p>
          <a:p>
            <a:pPr>
              <a:lnSpc>
                <a:spcPts val="1800"/>
              </a:lnSpc>
            </a:pPr>
            <a:endParaRPr lang="en-US"/>
          </a:p>
        </p:txBody>
      </p:sp>
      <p:sp>
        <p:nvSpPr>
          <p:cNvPr id="11" name="TextBox 10"/>
          <p:cNvSpPr txBox="1"/>
          <p:nvPr/>
        </p:nvSpPr>
        <p:spPr>
          <a:xfrm>
            <a:off x="7162800" y="3149600"/>
            <a:ext cx="1109278" cy="743602"/>
          </a:xfrm>
          <a:prstGeom prst="rect">
            <a:avLst/>
          </a:prstGeom>
          <a:noFill/>
        </p:spPr>
        <p:txBody>
          <a:bodyPr vert="horz" wrap="none" lIns="0" tIns="0" rIns="0" bIns="0" rtlCol="0">
            <a:spAutoFit/>
          </a:bodyPr>
          <a:lstStyle/>
          <a:p>
            <a:pPr marL="0" marR="0" lvl="0" indent="0" defTabSz="914400" eaLnBrk="1" fontAlgn="auto" latinLnBrk="0" hangingPunct="1">
              <a:lnSpc>
                <a:spcPts val="2000"/>
              </a:lnSpc>
              <a:spcBef>
                <a:spcPts val="0"/>
              </a:spcBef>
              <a:spcAft>
                <a:spcPts val="0"/>
              </a:spcAft>
              <a:buClrTx/>
              <a:buSzTx/>
              <a:buNone/>
              <a:tabLst>
                <a:tab pos="101600" algn="l"/>
              </a:tabLst>
              <a:defRPr/>
            </a:pPr>
            <a:r>
              <a:rPr lang="en-US" sz="1312" b="1" smtClean="0">
                <a:solidFill>
                  <a:srgbClr val="000000"/>
                </a:solidFill>
                <a:latin typeface="Arial"/>
              </a:rPr>
              <a:t>Legal right to </a:t>
            </a:r>
            <a:br>
              <a:rPr lang="en-US" sz="1312" b="1" smtClean="0">
                <a:solidFill>
                  <a:srgbClr val="000000"/>
                </a:solidFill>
                <a:latin typeface="Arial"/>
              </a:rPr>
            </a:br>
            <a:r>
              <a:rPr lang="en-US" sz="1312" b="1" smtClean="0">
                <a:solidFill>
                  <a:srgbClr val="000000"/>
                </a:solidFill>
                <a:latin typeface="Arial"/>
              </a:rPr>
              <a:t>	reproduce, </a:t>
            </a:r>
          </a:p>
          <a:p>
            <a:pPr marL="0" marR="0" lvl="0" indent="0" defTabSz="914400" eaLnBrk="1" fontAlgn="auto" latinLnBrk="0" hangingPunct="1">
              <a:lnSpc>
                <a:spcPts val="2000"/>
              </a:lnSpc>
              <a:spcBef>
                <a:spcPts val="0"/>
              </a:spcBef>
              <a:spcAft>
                <a:spcPts val="0"/>
              </a:spcAft>
              <a:buClrTx/>
              <a:buSzTx/>
              <a:buNone/>
              <a:tabLst>
                <a:tab pos="101600" algn="l"/>
              </a:tabLst>
              <a:defRPr/>
            </a:pPr>
            <a:endParaRPr lang="en-US" sz="1312" b="1">
              <a:solidFill>
                <a:srgbClr val="000000"/>
              </a:solidFill>
              <a:latin typeface="Arial"/>
            </a:endParaRPr>
          </a:p>
        </p:txBody>
      </p:sp>
      <p:sp>
        <p:nvSpPr>
          <p:cNvPr id="12" name="TextBox 11"/>
          <p:cNvSpPr txBox="1"/>
          <p:nvPr/>
        </p:nvSpPr>
        <p:spPr>
          <a:xfrm>
            <a:off x="292100" y="3797300"/>
            <a:ext cx="1802353" cy="743602"/>
          </a:xfrm>
          <a:prstGeom prst="rect">
            <a:avLst/>
          </a:prstGeom>
          <a:noFill/>
        </p:spPr>
        <p:txBody>
          <a:bodyPr vert="horz" wrap="none" lIns="0" tIns="0" rIns="0" bIns="0" rtlCol="0">
            <a:spAutoFit/>
          </a:bodyPr>
          <a:lstStyle/>
          <a:p>
            <a:pPr marL="0" marR="0" lvl="0" indent="0" defTabSz="914400" eaLnBrk="1" fontAlgn="auto" latinLnBrk="0" hangingPunct="1">
              <a:lnSpc>
                <a:spcPts val="2000"/>
              </a:lnSpc>
              <a:spcBef>
                <a:spcPts val="0"/>
              </a:spcBef>
              <a:spcAft>
                <a:spcPts val="0"/>
              </a:spcAft>
              <a:buClrTx/>
              <a:buSzTx/>
              <a:buNone/>
              <a:tabLst>
                <a:tab pos="406400" algn="l"/>
              </a:tabLst>
              <a:defRPr/>
            </a:pPr>
            <a:r>
              <a:rPr lang="en-US" sz="1312" b="1" smtClean="0">
                <a:solidFill>
                  <a:srgbClr val="000000"/>
                </a:solidFill>
                <a:latin typeface="Arial"/>
              </a:rPr>
              <a:t>Tide, Avon, Chevrolet, </a:t>
            </a:r>
            <a:br>
              <a:rPr lang="en-US" sz="1312" b="1" smtClean="0">
                <a:solidFill>
                  <a:srgbClr val="000000"/>
                </a:solidFill>
                <a:latin typeface="Arial"/>
              </a:rPr>
            </a:br>
            <a:r>
              <a:rPr lang="en-US" sz="1312" b="1" smtClean="0">
                <a:solidFill>
                  <a:srgbClr val="000000"/>
                </a:solidFill>
                <a:latin typeface="Arial"/>
              </a:rPr>
              <a:t>	Disneyland, </a:t>
            </a:r>
          </a:p>
          <a:p>
            <a:pPr marL="0" marR="0" lvl="0" indent="0" defTabSz="914400" eaLnBrk="1" fontAlgn="auto" latinLnBrk="0" hangingPunct="1">
              <a:lnSpc>
                <a:spcPts val="2000"/>
              </a:lnSpc>
              <a:spcBef>
                <a:spcPts val="0"/>
              </a:spcBef>
              <a:spcAft>
                <a:spcPts val="0"/>
              </a:spcAft>
              <a:buClrTx/>
              <a:buSzTx/>
              <a:buNone/>
              <a:tabLst>
                <a:tab pos="406400" algn="l"/>
              </a:tabLst>
              <a:defRPr/>
            </a:pPr>
            <a:endParaRPr lang="en-US" sz="1312" b="1">
              <a:solidFill>
                <a:srgbClr val="000000"/>
              </a:solidFill>
              <a:latin typeface="Arial"/>
            </a:endParaRPr>
          </a:p>
        </p:txBody>
      </p:sp>
      <p:sp>
        <p:nvSpPr>
          <p:cNvPr id="13" name="TextBox 12"/>
          <p:cNvSpPr txBox="1"/>
          <p:nvPr/>
        </p:nvSpPr>
        <p:spPr>
          <a:xfrm>
            <a:off x="927100" y="4368800"/>
            <a:ext cx="532197" cy="397545"/>
          </a:xfrm>
          <a:prstGeom prst="rect">
            <a:avLst/>
          </a:prstGeom>
          <a:noFill/>
        </p:spPr>
        <p:txBody>
          <a:bodyPr vert="horz" wrap="none" lIns="0" tIns="0" rIns="0" bIns="0" rtlCol="0">
            <a:spAutoFit/>
          </a:bodyPr>
          <a:lstStyle/>
          <a:p>
            <a:pPr>
              <a:lnSpc>
                <a:spcPts val="1500"/>
              </a:lnSpc>
            </a:pPr>
            <a:r>
              <a:rPr lang="en-US" sz="1312" b="1" smtClean="0">
                <a:solidFill>
                  <a:srgbClr val="000000"/>
                </a:solidFill>
                <a:latin typeface="Arial"/>
              </a:rPr>
              <a:t>AMEX </a:t>
            </a:r>
          </a:p>
          <a:p>
            <a:pPr>
              <a:lnSpc>
                <a:spcPts val="1500"/>
              </a:lnSpc>
            </a:pPr>
            <a:endParaRPr lang="en-US"/>
          </a:p>
        </p:txBody>
      </p:sp>
      <p:sp>
        <p:nvSpPr>
          <p:cNvPr id="14" name="TextBox 13"/>
          <p:cNvSpPr txBox="1"/>
          <p:nvPr/>
        </p:nvSpPr>
        <p:spPr>
          <a:xfrm>
            <a:off x="2501900" y="3848100"/>
            <a:ext cx="3560270" cy="384721"/>
          </a:xfrm>
          <a:prstGeom prst="rect">
            <a:avLst/>
          </a:prstGeom>
          <a:noFill/>
        </p:spPr>
        <p:txBody>
          <a:bodyPr vert="horz" wrap="none" lIns="0" tIns="0" rIns="0" bIns="0" rtlCol="0">
            <a:spAutoFit/>
          </a:bodyPr>
          <a:lstStyle/>
          <a:p>
            <a:pPr marL="0" marR="0" lvl="0" indent="0" defTabSz="914400" eaLnBrk="1" fontAlgn="auto" latinLnBrk="0" hangingPunct="1">
              <a:lnSpc>
                <a:spcPts val="1500"/>
              </a:lnSpc>
              <a:spcBef>
                <a:spcPts val="0"/>
              </a:spcBef>
              <a:spcAft>
                <a:spcPts val="0"/>
              </a:spcAft>
              <a:buClrTx/>
              <a:buSzTx/>
              <a:buNone/>
              <a:tabLst>
                <a:tab pos="2463800" algn="l"/>
              </a:tabLst>
              <a:defRPr/>
            </a:pPr>
            <a:r>
              <a:rPr lang="en-US" sz="1312" b="1" smtClean="0">
                <a:solidFill>
                  <a:srgbClr val="000000"/>
                </a:solidFill>
                <a:latin typeface="Arial"/>
              </a:rPr>
              <a:t>Pillsbury doughboy, 	protection to </a:t>
            </a:r>
          </a:p>
          <a:p>
            <a:pPr marL="0" marR="0" lvl="0" indent="0" defTabSz="914400" eaLnBrk="1" fontAlgn="auto" latinLnBrk="0" hangingPunct="1">
              <a:lnSpc>
                <a:spcPts val="1500"/>
              </a:lnSpc>
              <a:spcBef>
                <a:spcPts val="0"/>
              </a:spcBef>
              <a:spcAft>
                <a:spcPts val="0"/>
              </a:spcAft>
              <a:buClrTx/>
              <a:buSzTx/>
              <a:buNone/>
              <a:tabLst>
                <a:tab pos="2463800" algn="l"/>
              </a:tabLst>
              <a:defRPr/>
            </a:pPr>
            <a:endParaRPr lang="en-US" sz="1312" b="1">
              <a:solidFill>
                <a:srgbClr val="000000"/>
              </a:solidFill>
              <a:latin typeface="Arial"/>
            </a:endParaRPr>
          </a:p>
        </p:txBody>
      </p:sp>
      <p:sp>
        <p:nvSpPr>
          <p:cNvPr id="15" name="TextBox 14"/>
          <p:cNvSpPr txBox="1"/>
          <p:nvPr/>
        </p:nvSpPr>
        <p:spPr>
          <a:xfrm>
            <a:off x="2667000" y="4051300"/>
            <a:ext cx="3470502" cy="743602"/>
          </a:xfrm>
          <a:prstGeom prst="rect">
            <a:avLst/>
          </a:prstGeom>
          <a:noFill/>
        </p:spPr>
        <p:txBody>
          <a:bodyPr vert="horz" wrap="none" lIns="0" tIns="0" rIns="0" bIns="0" rtlCol="0">
            <a:spAutoFit/>
          </a:bodyPr>
          <a:lstStyle/>
          <a:p>
            <a:pPr marL="0" marR="0" lvl="0" indent="207304" defTabSz="914400" eaLnBrk="1" fontAlgn="auto" latinLnBrk="0" hangingPunct="1">
              <a:lnSpc>
                <a:spcPts val="2000"/>
              </a:lnSpc>
              <a:spcBef>
                <a:spcPts val="0"/>
              </a:spcBef>
              <a:spcAft>
                <a:spcPts val="0"/>
              </a:spcAft>
              <a:buClrTx/>
              <a:buSzTx/>
              <a:buNone/>
              <a:tabLst>
                <a:tab pos="2273300" algn="l"/>
                <a:tab pos="2336800" algn="l"/>
              </a:tabLst>
              <a:defRPr/>
            </a:pPr>
            <a:r>
              <a:rPr lang="en-US" sz="1312" b="1" smtClean="0">
                <a:solidFill>
                  <a:srgbClr val="000000"/>
                </a:solidFill>
                <a:latin typeface="Arial"/>
              </a:rPr>
              <a:t>MGM Lion, 	brand name </a:t>
            </a:r>
            <a:r>
              <a:rPr lang="en-US" sz="1312" b="1" smtClean="0">
                <a:solidFill>
                  <a:srgbClr val="0000A3"/>
                </a:solidFill>
                <a:latin typeface="Arial"/>
              </a:rPr>
              <a:t/>
            </a:r>
            <a:br>
              <a:rPr lang="en-US" sz="1312" b="1" smtClean="0">
                <a:solidFill>
                  <a:srgbClr val="0000A3"/>
                </a:solidFill>
                <a:latin typeface="Arial"/>
              </a:rPr>
            </a:br>
            <a:r>
              <a:rPr lang="en-US" sz="1312" b="1" smtClean="0">
                <a:solidFill>
                  <a:srgbClr val="0000A3"/>
                </a:solidFill>
                <a:latin typeface="Arial"/>
              </a:rPr>
              <a:t>K</a:t>
            </a:r>
            <a:r>
              <a:rPr lang="en-US" sz="1312" b="1" smtClean="0">
                <a:solidFill>
                  <a:srgbClr val="000000"/>
                </a:solidFill>
                <a:latin typeface="Arial"/>
              </a:rPr>
              <a:t> on Kodak box 	or brand mark </a:t>
            </a:r>
          </a:p>
          <a:p>
            <a:pPr marL="0" marR="0" lvl="0" indent="207304" defTabSz="914400" eaLnBrk="1" fontAlgn="auto" latinLnBrk="0" hangingPunct="1">
              <a:lnSpc>
                <a:spcPts val="2000"/>
              </a:lnSpc>
              <a:spcBef>
                <a:spcPts val="0"/>
              </a:spcBef>
              <a:spcAft>
                <a:spcPts val="0"/>
              </a:spcAft>
              <a:buClrTx/>
              <a:buSzTx/>
              <a:buNone/>
              <a:tabLst>
                <a:tab pos="2273300" algn="l"/>
                <a:tab pos="2336800" algn="l"/>
              </a:tabLst>
              <a:defRPr/>
            </a:pPr>
            <a:endParaRPr lang="en-US" sz="1312" b="1">
              <a:solidFill>
                <a:srgbClr val="000000"/>
              </a:solidFill>
              <a:latin typeface="Arial"/>
            </a:endParaRPr>
          </a:p>
        </p:txBody>
      </p:sp>
      <p:sp>
        <p:nvSpPr>
          <p:cNvPr id="16" name="TextBox 15"/>
          <p:cNvSpPr txBox="1"/>
          <p:nvPr/>
        </p:nvSpPr>
        <p:spPr>
          <a:xfrm>
            <a:off x="6896100" y="3721100"/>
            <a:ext cx="1668727" cy="577081"/>
          </a:xfrm>
          <a:prstGeom prst="rect">
            <a:avLst/>
          </a:prstGeom>
          <a:noFill/>
        </p:spPr>
        <p:txBody>
          <a:bodyPr vert="horz" wrap="none" lIns="0" tIns="0" rIns="0" bIns="0" rtlCol="0">
            <a:spAutoFit/>
          </a:bodyPr>
          <a:lstStyle/>
          <a:p>
            <a:pPr indent="25150">
              <a:lnSpc>
                <a:spcPts val="1500"/>
              </a:lnSpc>
            </a:pPr>
            <a:r>
              <a:rPr lang="en-US" sz="1312" b="1" smtClean="0">
                <a:solidFill>
                  <a:srgbClr val="000000"/>
                </a:solidFill>
                <a:latin typeface="Arial"/>
              </a:rPr>
              <a:t>publish and sell the </a:t>
            </a:r>
            <a:br>
              <a:rPr lang="en-US" sz="1312" b="1" smtClean="0">
                <a:solidFill>
                  <a:srgbClr val="000000"/>
                </a:solidFill>
                <a:latin typeface="Arial"/>
              </a:rPr>
            </a:br>
            <a:r>
              <a:rPr lang="en-US" sz="1312" b="1" smtClean="0">
                <a:solidFill>
                  <a:srgbClr val="000000"/>
                </a:solidFill>
                <a:latin typeface="Arial"/>
              </a:rPr>
              <a:t>matter and form of a </a:t>
            </a:r>
          </a:p>
          <a:p>
            <a:pPr indent="25150">
              <a:lnSpc>
                <a:spcPts val="1500"/>
              </a:lnSpc>
            </a:pPr>
            <a:endParaRPr lang="en-US" sz="1312" b="1">
              <a:solidFill>
                <a:srgbClr val="000000"/>
              </a:solidFill>
              <a:latin typeface="Arial"/>
            </a:endParaRPr>
          </a:p>
        </p:txBody>
      </p:sp>
      <p:sp>
        <p:nvSpPr>
          <p:cNvPr id="17" name="TextBox 16"/>
          <p:cNvSpPr txBox="1"/>
          <p:nvPr/>
        </p:nvSpPr>
        <p:spPr>
          <a:xfrm>
            <a:off x="6985000" y="4178300"/>
            <a:ext cx="1490793" cy="743602"/>
          </a:xfrm>
          <a:prstGeom prst="rect">
            <a:avLst/>
          </a:prstGeom>
          <a:noFill/>
        </p:spPr>
        <p:txBody>
          <a:bodyPr vert="horz" wrap="none" lIns="0" tIns="0" rIns="0" bIns="0" rtlCol="0">
            <a:spAutoFit/>
          </a:bodyPr>
          <a:lstStyle/>
          <a:p>
            <a:pPr marL="0" marR="0" lvl="0" indent="0" defTabSz="914400" eaLnBrk="1" fontAlgn="auto" latinLnBrk="0" hangingPunct="1">
              <a:lnSpc>
                <a:spcPts val="2000"/>
              </a:lnSpc>
              <a:spcBef>
                <a:spcPts val="0"/>
              </a:spcBef>
              <a:spcAft>
                <a:spcPts val="0"/>
              </a:spcAft>
              <a:buClrTx/>
              <a:buSzTx/>
              <a:buNone/>
              <a:tabLst>
                <a:tab pos="241300" algn="l"/>
              </a:tabLst>
              <a:defRPr/>
            </a:pPr>
            <a:r>
              <a:rPr lang="en-US" sz="1312" b="1" smtClean="0">
                <a:solidFill>
                  <a:srgbClr val="000000"/>
                </a:solidFill>
                <a:latin typeface="Arial"/>
              </a:rPr>
              <a:t>literary musical or </a:t>
            </a:r>
            <a:br>
              <a:rPr lang="en-US" sz="1312" b="1" smtClean="0">
                <a:solidFill>
                  <a:srgbClr val="000000"/>
                </a:solidFill>
                <a:latin typeface="Arial"/>
              </a:rPr>
            </a:br>
            <a:r>
              <a:rPr lang="en-US" sz="1312" b="1" smtClean="0">
                <a:solidFill>
                  <a:srgbClr val="000000"/>
                </a:solidFill>
                <a:latin typeface="Arial"/>
              </a:rPr>
              <a:t>	artistic work </a:t>
            </a:r>
          </a:p>
          <a:p>
            <a:pPr marL="0" marR="0" lvl="0" indent="0" defTabSz="914400" eaLnBrk="1" fontAlgn="auto" latinLnBrk="0" hangingPunct="1">
              <a:lnSpc>
                <a:spcPts val="2000"/>
              </a:lnSpc>
              <a:spcBef>
                <a:spcPts val="0"/>
              </a:spcBef>
              <a:spcAft>
                <a:spcPts val="0"/>
              </a:spcAft>
              <a:buClrTx/>
              <a:buSzTx/>
              <a:buNone/>
              <a:tabLst>
                <a:tab pos="241300" algn="l"/>
              </a:tabLst>
              <a:defRPr/>
            </a:pPr>
            <a:endParaRPr lang="en-US" sz="1312" b="1">
              <a:solidFill>
                <a:srgbClr val="000000"/>
              </a:solidFill>
              <a:latin typeface="Arial"/>
            </a:endParaRPr>
          </a:p>
        </p:txBody>
      </p:sp>
      <p:sp>
        <p:nvSpPr>
          <p:cNvPr id="18" name="TextBox 17"/>
          <p:cNvSpPr txBox="1"/>
          <p:nvPr/>
        </p:nvSpPr>
        <p:spPr>
          <a:xfrm>
            <a:off x="533400" y="5181600"/>
            <a:ext cx="6580328" cy="464871"/>
          </a:xfrm>
          <a:prstGeom prst="rect">
            <a:avLst/>
          </a:prstGeom>
          <a:noFill/>
        </p:spPr>
        <p:txBody>
          <a:bodyPr vert="horz" wrap="none" lIns="0" tIns="0" rIns="0" bIns="0" rtlCol="0">
            <a:spAutoFit/>
          </a:bodyPr>
          <a:lstStyle/>
          <a:p>
            <a:pPr>
              <a:lnSpc>
                <a:spcPts val="1800"/>
              </a:lnSpc>
            </a:pPr>
            <a:r>
              <a:rPr lang="en-US" sz="1612" b="1" smtClean="0">
                <a:solidFill>
                  <a:srgbClr val="006400"/>
                </a:solidFill>
                <a:latin typeface="Arial"/>
              </a:rPr>
              <a:t>The process of branding encompasses all elements of the brand... </a:t>
            </a:r>
          </a:p>
          <a:p>
            <a:pPr>
              <a:lnSpc>
                <a:spcPts val="1800"/>
              </a:lnSpc>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ACC.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469900"/>
            <a:ext cx="3997889"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Branding concepts  - Identity and Image </a:t>
            </a:r>
          </a:p>
          <a:p>
            <a:pPr>
              <a:lnSpc>
                <a:spcPts val="1800"/>
              </a:lnSpc>
            </a:pPr>
            <a:endParaRPr lang="en-US"/>
          </a:p>
        </p:txBody>
      </p:sp>
      <p:sp>
        <p:nvSpPr>
          <p:cNvPr id="4" name="TextBox 3"/>
          <p:cNvSpPr txBox="1"/>
          <p:nvPr/>
        </p:nvSpPr>
        <p:spPr>
          <a:xfrm>
            <a:off x="1905000" y="1714500"/>
            <a:ext cx="795089" cy="464871"/>
          </a:xfrm>
          <a:prstGeom prst="rect">
            <a:avLst/>
          </a:prstGeom>
          <a:noFill/>
        </p:spPr>
        <p:txBody>
          <a:bodyPr vert="horz" wrap="none" lIns="0" tIns="0" rIns="0" bIns="0" rtlCol="0">
            <a:spAutoFit/>
          </a:bodyPr>
          <a:lstStyle/>
          <a:p>
            <a:pPr>
              <a:lnSpc>
                <a:spcPts val="1800"/>
              </a:lnSpc>
            </a:pPr>
            <a:r>
              <a:rPr lang="en-US" sz="1612" b="1" smtClean="0">
                <a:solidFill>
                  <a:srgbClr val="FF3300"/>
                </a:solidFill>
                <a:latin typeface="Arial"/>
              </a:rPr>
              <a:t>Identity </a:t>
            </a:r>
          </a:p>
          <a:p>
            <a:pPr>
              <a:lnSpc>
                <a:spcPts val="1800"/>
              </a:lnSpc>
            </a:pPr>
            <a:endParaRPr lang="en-US"/>
          </a:p>
        </p:txBody>
      </p:sp>
      <p:sp>
        <p:nvSpPr>
          <p:cNvPr id="5" name="TextBox 4"/>
          <p:cNvSpPr txBox="1"/>
          <p:nvPr/>
        </p:nvSpPr>
        <p:spPr>
          <a:xfrm>
            <a:off x="317500" y="2781300"/>
            <a:ext cx="3273332" cy="461665"/>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 Identity is on the sender</a:t>
            </a:r>
            <a:r>
              <a:rPr lang="en-US" sz="1612" b="1" smtClean="0">
                <a:solidFill>
                  <a:srgbClr val="000000"/>
                </a:solidFill>
                <a:latin typeface="Arial"/>
                <a:cs typeface="Arial"/>
              </a:rPr>
              <a:t>’s side. </a:t>
            </a:r>
          </a:p>
          <a:p>
            <a:pPr>
              <a:lnSpc>
                <a:spcPts val="1800"/>
              </a:lnSpc>
            </a:pPr>
            <a:endParaRPr lang="en-US" sz="1612" b="1">
              <a:solidFill>
                <a:srgbClr val="000000"/>
              </a:solidFill>
              <a:latin typeface="Arial"/>
            </a:endParaRPr>
          </a:p>
        </p:txBody>
      </p:sp>
      <p:sp>
        <p:nvSpPr>
          <p:cNvPr id="6" name="TextBox 5"/>
          <p:cNvSpPr txBox="1"/>
          <p:nvPr/>
        </p:nvSpPr>
        <p:spPr>
          <a:xfrm>
            <a:off x="317500" y="3505200"/>
            <a:ext cx="3860031" cy="974626"/>
          </a:xfrm>
          <a:prstGeom prst="rect">
            <a:avLst/>
          </a:prstGeom>
          <a:noFill/>
        </p:spPr>
        <p:txBody>
          <a:bodyPr vert="horz" wrap="none" lIns="0" tIns="0" rIns="0" bIns="0" rtlCol="0">
            <a:spAutoFit/>
          </a:bodyPr>
          <a:lstStyle/>
          <a:p>
            <a:pPr>
              <a:lnSpc>
                <a:spcPts val="1900"/>
              </a:lnSpc>
            </a:pPr>
            <a:r>
              <a:rPr lang="en-US" sz="1612" b="1" smtClean="0">
                <a:solidFill>
                  <a:srgbClr val="000000"/>
                </a:solidFill>
                <a:latin typeface="Arial"/>
              </a:rPr>
              <a:t>- The sender</a:t>
            </a:r>
            <a:r>
              <a:rPr lang="en-US" sz="1612" b="1" smtClean="0">
                <a:solidFill>
                  <a:srgbClr val="000000"/>
                </a:solidFill>
                <a:latin typeface="Arial"/>
                <a:cs typeface="Arial"/>
              </a:rPr>
              <a:t>’s duty is to specify the </a:t>
            </a:r>
            <a:br>
              <a:rPr lang="en-US" sz="1612" b="1" smtClean="0">
                <a:solidFill>
                  <a:srgbClr val="000000"/>
                </a:solidFill>
                <a:latin typeface="Arial"/>
                <a:cs typeface="Arial"/>
              </a:rPr>
            </a:br>
            <a:r>
              <a:rPr lang="en-US" sz="1612" b="1" smtClean="0">
                <a:solidFill>
                  <a:srgbClr val="000000"/>
                </a:solidFill>
                <a:latin typeface="Arial"/>
                <a:cs typeface="Arial"/>
              </a:rPr>
              <a:t>meaning, intention and vocation of the </a:t>
            </a:r>
            <a:br>
              <a:rPr lang="en-US" sz="1612" b="1" smtClean="0">
                <a:solidFill>
                  <a:srgbClr val="000000"/>
                </a:solidFill>
                <a:latin typeface="Arial"/>
                <a:cs typeface="Arial"/>
              </a:rPr>
            </a:br>
            <a:r>
              <a:rPr lang="en-US" sz="1612" b="1" smtClean="0">
                <a:solidFill>
                  <a:srgbClr val="000000"/>
                </a:solidFill>
                <a:latin typeface="Arial"/>
                <a:cs typeface="Arial"/>
              </a:rPr>
              <a:t>brand. </a:t>
            </a:r>
          </a:p>
          <a:p>
            <a:pPr>
              <a:lnSpc>
                <a:spcPts val="1900"/>
              </a:lnSpc>
            </a:pPr>
            <a:endParaRPr lang="en-US" sz="1612" b="1">
              <a:solidFill>
                <a:srgbClr val="000000"/>
              </a:solidFill>
              <a:latin typeface="Arial"/>
            </a:endParaRPr>
          </a:p>
        </p:txBody>
      </p:sp>
      <p:sp>
        <p:nvSpPr>
          <p:cNvPr id="7" name="TextBox 6"/>
          <p:cNvSpPr txBox="1"/>
          <p:nvPr/>
        </p:nvSpPr>
        <p:spPr>
          <a:xfrm>
            <a:off x="317500" y="4724400"/>
            <a:ext cx="3755836" cy="730969"/>
          </a:xfrm>
          <a:prstGeom prst="rect">
            <a:avLst/>
          </a:prstGeom>
          <a:noFill/>
        </p:spPr>
        <p:txBody>
          <a:bodyPr vert="horz" wrap="none" lIns="0" tIns="0" rIns="0" bIns="0" rtlCol="0">
            <a:spAutoFit/>
          </a:bodyPr>
          <a:lstStyle/>
          <a:p>
            <a:pPr>
              <a:lnSpc>
                <a:spcPts val="1900"/>
              </a:lnSpc>
            </a:pPr>
            <a:r>
              <a:rPr lang="en-US" sz="1612" b="1" dirty="0" smtClean="0">
                <a:solidFill>
                  <a:srgbClr val="000000"/>
                </a:solidFill>
                <a:latin typeface="Arial"/>
              </a:rPr>
              <a:t>- In brand management terms identity </a:t>
            </a:r>
            <a:br>
              <a:rPr lang="en-US" sz="1612" b="1" dirty="0" smtClean="0">
                <a:solidFill>
                  <a:srgbClr val="000000"/>
                </a:solidFill>
                <a:latin typeface="Arial"/>
              </a:rPr>
            </a:br>
            <a:r>
              <a:rPr lang="en-US" sz="1612" b="1" dirty="0" smtClean="0">
                <a:solidFill>
                  <a:srgbClr val="FF0000"/>
                </a:solidFill>
                <a:latin typeface="Arial"/>
              </a:rPr>
              <a:t>precedes</a:t>
            </a:r>
            <a:r>
              <a:rPr lang="en-US" sz="1612" b="1" dirty="0" smtClean="0">
                <a:solidFill>
                  <a:srgbClr val="000000"/>
                </a:solidFill>
                <a:latin typeface="Arial"/>
              </a:rPr>
              <a:t> image. </a:t>
            </a:r>
          </a:p>
          <a:p>
            <a:pPr>
              <a:lnSpc>
                <a:spcPts val="1900"/>
              </a:lnSpc>
            </a:pPr>
            <a:endParaRPr lang="en-US" sz="1612" b="1" dirty="0">
              <a:solidFill>
                <a:srgbClr val="000000"/>
              </a:solidFill>
              <a:latin typeface="Arial"/>
            </a:endParaRPr>
          </a:p>
        </p:txBody>
      </p:sp>
      <p:sp>
        <p:nvSpPr>
          <p:cNvPr id="8" name="TextBox 7"/>
          <p:cNvSpPr txBox="1"/>
          <p:nvPr/>
        </p:nvSpPr>
        <p:spPr>
          <a:xfrm>
            <a:off x="6692900" y="1714500"/>
            <a:ext cx="657231" cy="464871"/>
          </a:xfrm>
          <a:prstGeom prst="rect">
            <a:avLst/>
          </a:prstGeom>
          <a:noFill/>
        </p:spPr>
        <p:txBody>
          <a:bodyPr vert="horz" wrap="none" lIns="0" tIns="0" rIns="0" bIns="0" rtlCol="0">
            <a:spAutoFit/>
          </a:bodyPr>
          <a:lstStyle/>
          <a:p>
            <a:pPr>
              <a:lnSpc>
                <a:spcPts val="1800"/>
              </a:lnSpc>
            </a:pPr>
            <a:r>
              <a:rPr lang="en-US" sz="1612" b="1" smtClean="0">
                <a:solidFill>
                  <a:srgbClr val="FF3300"/>
                </a:solidFill>
                <a:latin typeface="Arial"/>
              </a:rPr>
              <a:t>Image </a:t>
            </a:r>
          </a:p>
          <a:p>
            <a:pPr>
              <a:lnSpc>
                <a:spcPts val="1800"/>
              </a:lnSpc>
            </a:pPr>
            <a:endParaRPr lang="en-US"/>
          </a:p>
        </p:txBody>
      </p:sp>
      <p:sp>
        <p:nvSpPr>
          <p:cNvPr id="9" name="TextBox 8"/>
          <p:cNvSpPr txBox="1"/>
          <p:nvPr/>
        </p:nvSpPr>
        <p:spPr>
          <a:xfrm>
            <a:off x="5181600" y="2667000"/>
            <a:ext cx="3250890" cy="461665"/>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 Image is on the receiver</a:t>
            </a:r>
            <a:r>
              <a:rPr lang="en-US" sz="1612" b="1" smtClean="0">
                <a:solidFill>
                  <a:srgbClr val="000000"/>
                </a:solidFill>
                <a:latin typeface="Arial"/>
                <a:cs typeface="Arial"/>
              </a:rPr>
              <a:t>’s side. </a:t>
            </a:r>
          </a:p>
          <a:p>
            <a:pPr>
              <a:lnSpc>
                <a:spcPts val="1800"/>
              </a:lnSpc>
            </a:pPr>
            <a:endParaRPr lang="en-US" sz="1612" b="1">
              <a:solidFill>
                <a:srgbClr val="000000"/>
              </a:solidFill>
              <a:latin typeface="Arial"/>
            </a:endParaRPr>
          </a:p>
        </p:txBody>
      </p:sp>
      <p:sp>
        <p:nvSpPr>
          <p:cNvPr id="10" name="TextBox 9"/>
          <p:cNvSpPr txBox="1"/>
          <p:nvPr/>
        </p:nvSpPr>
        <p:spPr>
          <a:xfrm>
            <a:off x="5181600" y="3390900"/>
            <a:ext cx="3513782" cy="974626"/>
          </a:xfrm>
          <a:prstGeom prst="rect">
            <a:avLst/>
          </a:prstGeom>
          <a:noFill/>
        </p:spPr>
        <p:txBody>
          <a:bodyPr vert="horz" wrap="none" lIns="0" tIns="0" rIns="0" bIns="0" rtlCol="0">
            <a:spAutoFit/>
          </a:bodyPr>
          <a:lstStyle/>
          <a:p>
            <a:pPr>
              <a:lnSpc>
                <a:spcPts val="1900"/>
              </a:lnSpc>
            </a:pPr>
            <a:r>
              <a:rPr lang="en-US" sz="1612" b="1" smtClean="0">
                <a:solidFill>
                  <a:srgbClr val="000000"/>
                </a:solidFill>
                <a:latin typeface="Arial"/>
              </a:rPr>
              <a:t>- The image refers to the manner in </a:t>
            </a:r>
            <a:br>
              <a:rPr lang="en-US" sz="1612" b="1" smtClean="0">
                <a:solidFill>
                  <a:srgbClr val="000000"/>
                </a:solidFill>
                <a:latin typeface="Arial"/>
              </a:rPr>
            </a:br>
            <a:r>
              <a:rPr lang="en-US" sz="1612" b="1" smtClean="0">
                <a:solidFill>
                  <a:srgbClr val="000000"/>
                </a:solidFill>
                <a:latin typeface="Arial"/>
              </a:rPr>
              <a:t>which the public decodes all the </a:t>
            </a:r>
            <a:br>
              <a:rPr lang="en-US" sz="1612" b="1" smtClean="0">
                <a:solidFill>
                  <a:srgbClr val="000000"/>
                </a:solidFill>
                <a:latin typeface="Arial"/>
              </a:rPr>
            </a:br>
            <a:r>
              <a:rPr lang="en-US" sz="1612" b="1" smtClean="0">
                <a:solidFill>
                  <a:srgbClr val="000000"/>
                </a:solidFill>
                <a:latin typeface="Arial"/>
              </a:rPr>
              <a:t>signals emitted by the brand </a:t>
            </a:r>
          </a:p>
          <a:p>
            <a:pPr>
              <a:lnSpc>
                <a:spcPts val="1900"/>
              </a:lnSpc>
            </a:pPr>
            <a:endParaRPr lang="en-US" sz="1612" b="1">
              <a:solidFill>
                <a:srgbClr val="000000"/>
              </a:solidFill>
              <a:latin typeface="Arial"/>
            </a:endParaRPr>
          </a:p>
        </p:txBody>
      </p:sp>
      <p:sp>
        <p:nvSpPr>
          <p:cNvPr id="11" name="TextBox 10"/>
          <p:cNvSpPr txBox="1"/>
          <p:nvPr/>
        </p:nvSpPr>
        <p:spPr>
          <a:xfrm>
            <a:off x="5181600" y="4127500"/>
            <a:ext cx="3456074" cy="730969"/>
          </a:xfrm>
          <a:prstGeom prst="rect">
            <a:avLst/>
          </a:prstGeom>
          <a:noFill/>
        </p:spPr>
        <p:txBody>
          <a:bodyPr vert="horz" wrap="none" lIns="0" tIns="0" rIns="0" bIns="0" rtlCol="0">
            <a:spAutoFit/>
          </a:bodyPr>
          <a:lstStyle/>
          <a:p>
            <a:pPr>
              <a:lnSpc>
                <a:spcPts val="1900"/>
              </a:lnSpc>
            </a:pPr>
            <a:r>
              <a:rPr lang="en-US" sz="1612" b="1" smtClean="0">
                <a:solidFill>
                  <a:srgbClr val="000000"/>
                </a:solidFill>
                <a:latin typeface="Arial"/>
              </a:rPr>
              <a:t>through its products, services and </a:t>
            </a:r>
            <a:br>
              <a:rPr lang="en-US" sz="1612" b="1" smtClean="0">
                <a:solidFill>
                  <a:srgbClr val="000000"/>
                </a:solidFill>
                <a:latin typeface="Arial"/>
              </a:rPr>
            </a:br>
            <a:r>
              <a:rPr lang="en-US" sz="1612" b="1" smtClean="0">
                <a:solidFill>
                  <a:srgbClr val="000000"/>
                </a:solidFill>
                <a:latin typeface="Arial"/>
              </a:rPr>
              <a:t>communication program </a:t>
            </a:r>
          </a:p>
          <a:p>
            <a:pPr>
              <a:lnSpc>
                <a:spcPts val="1900"/>
              </a:lnSpc>
            </a:pPr>
            <a:endParaRPr lang="en-US" sz="1612" b="1">
              <a:solidFill>
                <a:srgbClr val="000000"/>
              </a:solidFill>
              <a:latin typeface="Arial"/>
            </a:endParaRPr>
          </a:p>
        </p:txBody>
      </p:sp>
      <p:sp>
        <p:nvSpPr>
          <p:cNvPr id="12" name="TextBox 11"/>
          <p:cNvSpPr txBox="1"/>
          <p:nvPr/>
        </p:nvSpPr>
        <p:spPr>
          <a:xfrm>
            <a:off x="5181600" y="5118100"/>
            <a:ext cx="2616101"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 It is a reception concept. </a:t>
            </a:r>
          </a:p>
          <a:p>
            <a:pPr>
              <a:lnSpc>
                <a:spcPts val="1800"/>
              </a:lnSpc>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F5F.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431800"/>
            <a:ext cx="2946319"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BRANDS - Identity and Image </a:t>
            </a:r>
          </a:p>
          <a:p>
            <a:pPr>
              <a:lnSpc>
                <a:spcPts val="1800"/>
              </a:lnSpc>
            </a:pPr>
            <a:endParaRPr lang="en-US"/>
          </a:p>
        </p:txBody>
      </p:sp>
      <p:sp>
        <p:nvSpPr>
          <p:cNvPr id="4" name="TextBox 3"/>
          <p:cNvSpPr txBox="1"/>
          <p:nvPr/>
        </p:nvSpPr>
        <p:spPr>
          <a:xfrm>
            <a:off x="863600" y="1536700"/>
            <a:ext cx="1086836" cy="577081"/>
          </a:xfrm>
          <a:prstGeom prst="rect">
            <a:avLst/>
          </a:prstGeom>
          <a:noFill/>
        </p:spPr>
        <p:txBody>
          <a:bodyPr vert="horz" wrap="none" lIns="0" tIns="0" rIns="0" bIns="0" rtlCol="0">
            <a:spAutoFit/>
          </a:bodyPr>
          <a:lstStyle/>
          <a:p>
            <a:pPr>
              <a:lnSpc>
                <a:spcPts val="2300"/>
              </a:lnSpc>
            </a:pPr>
            <a:r>
              <a:rPr lang="en-US" sz="2008" b="1" smtClean="0">
                <a:solidFill>
                  <a:srgbClr val="FF3300"/>
                </a:solidFill>
                <a:latin typeface="Arial"/>
              </a:rPr>
              <a:t>Sending </a:t>
            </a:r>
          </a:p>
          <a:p>
            <a:pPr>
              <a:lnSpc>
                <a:spcPts val="2300"/>
              </a:lnSpc>
            </a:pPr>
            <a:endParaRPr lang="en-US"/>
          </a:p>
        </p:txBody>
      </p:sp>
      <p:sp>
        <p:nvSpPr>
          <p:cNvPr id="5" name="TextBox 4"/>
          <p:cNvSpPr txBox="1"/>
          <p:nvPr/>
        </p:nvSpPr>
        <p:spPr>
          <a:xfrm>
            <a:off x="901700" y="3073400"/>
            <a:ext cx="1450718"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Brand Identity </a:t>
            </a:r>
          </a:p>
          <a:p>
            <a:pPr>
              <a:lnSpc>
                <a:spcPts val="1800"/>
              </a:lnSpc>
            </a:pPr>
            <a:endParaRPr lang="en-US"/>
          </a:p>
        </p:txBody>
      </p:sp>
      <p:sp>
        <p:nvSpPr>
          <p:cNvPr id="6" name="TextBox 5"/>
          <p:cNvSpPr txBox="1"/>
          <p:nvPr/>
        </p:nvSpPr>
        <p:spPr>
          <a:xfrm>
            <a:off x="4419600" y="1536700"/>
            <a:ext cx="801501" cy="577081"/>
          </a:xfrm>
          <a:prstGeom prst="rect">
            <a:avLst/>
          </a:prstGeom>
          <a:noFill/>
        </p:spPr>
        <p:txBody>
          <a:bodyPr vert="horz" wrap="none" lIns="0" tIns="0" rIns="0" bIns="0" rtlCol="0">
            <a:spAutoFit/>
          </a:bodyPr>
          <a:lstStyle/>
          <a:p>
            <a:pPr>
              <a:lnSpc>
                <a:spcPts val="2300"/>
              </a:lnSpc>
            </a:pPr>
            <a:r>
              <a:rPr lang="en-US" sz="2008" b="1" smtClean="0">
                <a:solidFill>
                  <a:srgbClr val="FF3300"/>
                </a:solidFill>
                <a:latin typeface="Arial"/>
              </a:rPr>
              <a:t>Media </a:t>
            </a:r>
          </a:p>
          <a:p>
            <a:pPr>
              <a:lnSpc>
                <a:spcPts val="2300"/>
              </a:lnSpc>
            </a:pPr>
            <a:endParaRPr lang="en-US"/>
          </a:p>
        </p:txBody>
      </p:sp>
      <p:sp>
        <p:nvSpPr>
          <p:cNvPr id="7" name="TextBox 6"/>
          <p:cNvSpPr txBox="1"/>
          <p:nvPr/>
        </p:nvSpPr>
        <p:spPr>
          <a:xfrm>
            <a:off x="4330700" y="2946400"/>
            <a:ext cx="795089"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Signals </a:t>
            </a:r>
          </a:p>
          <a:p>
            <a:pPr>
              <a:lnSpc>
                <a:spcPts val="1800"/>
              </a:lnSpc>
            </a:pPr>
            <a:endParaRPr lang="en-US"/>
          </a:p>
        </p:txBody>
      </p:sp>
      <p:sp>
        <p:nvSpPr>
          <p:cNvPr id="8" name="TextBox 7"/>
          <p:cNvSpPr txBox="1"/>
          <p:nvPr/>
        </p:nvSpPr>
        <p:spPr>
          <a:xfrm>
            <a:off x="4140200" y="3200400"/>
            <a:ext cx="1232517"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Transmitted </a:t>
            </a:r>
          </a:p>
          <a:p>
            <a:pPr>
              <a:lnSpc>
                <a:spcPts val="1800"/>
              </a:lnSpc>
            </a:pPr>
            <a:endParaRPr lang="en-US"/>
          </a:p>
        </p:txBody>
      </p:sp>
      <p:sp>
        <p:nvSpPr>
          <p:cNvPr id="9" name="TextBox 8"/>
          <p:cNvSpPr txBox="1"/>
          <p:nvPr/>
        </p:nvSpPr>
        <p:spPr>
          <a:xfrm>
            <a:off x="5257800" y="4203700"/>
            <a:ext cx="1572546" cy="923330"/>
          </a:xfrm>
          <a:prstGeom prst="rect">
            <a:avLst/>
          </a:prstGeom>
          <a:noFill/>
        </p:spPr>
        <p:txBody>
          <a:bodyPr vert="horz" wrap="none" lIns="0" tIns="0" rIns="0" bIns="0" rtlCol="0">
            <a:spAutoFit/>
          </a:bodyPr>
          <a:lstStyle/>
          <a:p>
            <a:pPr marL="0" marR="0" lvl="0" indent="0" defTabSz="914400" eaLnBrk="1" fontAlgn="auto" latinLnBrk="0" hangingPunct="1">
              <a:lnSpc>
                <a:spcPts val="2400"/>
              </a:lnSpc>
              <a:spcBef>
                <a:spcPts val="0"/>
              </a:spcBef>
              <a:spcAft>
                <a:spcPts val="0"/>
              </a:spcAft>
              <a:buClrTx/>
              <a:buSzTx/>
              <a:buNone/>
              <a:tabLst>
                <a:tab pos="546100" algn="l"/>
              </a:tabLst>
              <a:defRPr/>
            </a:pPr>
            <a:r>
              <a:rPr lang="en-US" sz="2008" b="1" smtClean="0">
                <a:solidFill>
                  <a:srgbClr val="FF3300"/>
                </a:solidFill>
                <a:latin typeface="Arial"/>
              </a:rPr>
              <a:t>Competition </a:t>
            </a:r>
            <a:br>
              <a:rPr lang="en-US" sz="2008" b="1" smtClean="0">
                <a:solidFill>
                  <a:srgbClr val="FF3300"/>
                </a:solidFill>
                <a:latin typeface="Arial"/>
              </a:rPr>
            </a:br>
            <a:r>
              <a:rPr lang="en-US" sz="2008" b="1" smtClean="0">
                <a:solidFill>
                  <a:srgbClr val="FF3300"/>
                </a:solidFill>
                <a:latin typeface="Arial"/>
              </a:rPr>
              <a:t>	and </a:t>
            </a:r>
          </a:p>
          <a:p>
            <a:pPr marL="0" marR="0" lvl="0" indent="0" defTabSz="914400" eaLnBrk="1" fontAlgn="auto" latinLnBrk="0" hangingPunct="1">
              <a:lnSpc>
                <a:spcPts val="2400"/>
              </a:lnSpc>
              <a:spcBef>
                <a:spcPts val="0"/>
              </a:spcBef>
              <a:spcAft>
                <a:spcPts val="0"/>
              </a:spcAft>
              <a:buClrTx/>
              <a:buSzTx/>
              <a:buNone/>
              <a:tabLst>
                <a:tab pos="546100" algn="l"/>
              </a:tabLst>
              <a:defRPr/>
            </a:pPr>
            <a:endParaRPr lang="en-US" sz="2008" b="1">
              <a:solidFill>
                <a:srgbClr val="FF3300"/>
              </a:solidFill>
              <a:latin typeface="Arial"/>
            </a:endParaRPr>
          </a:p>
        </p:txBody>
      </p:sp>
      <p:sp>
        <p:nvSpPr>
          <p:cNvPr id="10" name="TextBox 9"/>
          <p:cNvSpPr txBox="1"/>
          <p:nvPr/>
        </p:nvSpPr>
        <p:spPr>
          <a:xfrm>
            <a:off x="5715000" y="4813300"/>
            <a:ext cx="772647" cy="577081"/>
          </a:xfrm>
          <a:prstGeom prst="rect">
            <a:avLst/>
          </a:prstGeom>
          <a:noFill/>
        </p:spPr>
        <p:txBody>
          <a:bodyPr vert="horz" wrap="none" lIns="0" tIns="0" rIns="0" bIns="0" rtlCol="0">
            <a:spAutoFit/>
          </a:bodyPr>
          <a:lstStyle/>
          <a:p>
            <a:pPr>
              <a:lnSpc>
                <a:spcPts val="2300"/>
              </a:lnSpc>
            </a:pPr>
            <a:r>
              <a:rPr lang="en-US" sz="2008" b="1" smtClean="0">
                <a:solidFill>
                  <a:srgbClr val="FF3300"/>
                </a:solidFill>
                <a:latin typeface="Arial"/>
              </a:rPr>
              <a:t>Noise </a:t>
            </a:r>
          </a:p>
          <a:p>
            <a:pPr>
              <a:lnSpc>
                <a:spcPts val="2300"/>
              </a:lnSpc>
            </a:pPr>
            <a:endParaRPr lang="en-US"/>
          </a:p>
        </p:txBody>
      </p:sp>
      <p:sp>
        <p:nvSpPr>
          <p:cNvPr id="11" name="TextBox 10"/>
          <p:cNvSpPr txBox="1"/>
          <p:nvPr/>
        </p:nvSpPr>
        <p:spPr>
          <a:xfrm>
            <a:off x="7200900" y="1536700"/>
            <a:ext cx="1287212" cy="577081"/>
          </a:xfrm>
          <a:prstGeom prst="rect">
            <a:avLst/>
          </a:prstGeom>
          <a:noFill/>
        </p:spPr>
        <p:txBody>
          <a:bodyPr vert="horz" wrap="none" lIns="0" tIns="0" rIns="0" bIns="0" rtlCol="0">
            <a:spAutoFit/>
          </a:bodyPr>
          <a:lstStyle/>
          <a:p>
            <a:pPr>
              <a:lnSpc>
                <a:spcPts val="2300"/>
              </a:lnSpc>
            </a:pPr>
            <a:r>
              <a:rPr lang="en-US" sz="2008" b="1" smtClean="0">
                <a:solidFill>
                  <a:srgbClr val="FF3300"/>
                </a:solidFill>
                <a:latin typeface="Arial"/>
              </a:rPr>
              <a:t>Receiving </a:t>
            </a:r>
          </a:p>
          <a:p>
            <a:pPr>
              <a:lnSpc>
                <a:spcPts val="2300"/>
              </a:lnSpc>
            </a:pPr>
            <a:endParaRPr lang="en-US"/>
          </a:p>
        </p:txBody>
      </p:sp>
      <p:sp>
        <p:nvSpPr>
          <p:cNvPr id="12" name="TextBox 11"/>
          <p:cNvSpPr txBox="1"/>
          <p:nvPr/>
        </p:nvSpPr>
        <p:spPr>
          <a:xfrm>
            <a:off x="7150100" y="3073400"/>
            <a:ext cx="1312860"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Brand Image </a:t>
            </a:r>
          </a:p>
          <a:p>
            <a:pPr>
              <a:lnSpc>
                <a:spcPts val="1800"/>
              </a:lnSpc>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C95D.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469900"/>
            <a:ext cx="2301912"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Brand power in degree </a:t>
            </a:r>
          </a:p>
          <a:p>
            <a:pPr>
              <a:lnSpc>
                <a:spcPts val="1800"/>
              </a:lnSpc>
            </a:pPr>
            <a:endParaRPr lang="en-US"/>
          </a:p>
        </p:txBody>
      </p:sp>
      <p:sp>
        <p:nvSpPr>
          <p:cNvPr id="4" name="TextBox 3"/>
          <p:cNvSpPr txBox="1"/>
          <p:nvPr/>
        </p:nvSpPr>
        <p:spPr>
          <a:xfrm>
            <a:off x="990600" y="1600200"/>
            <a:ext cx="2731517" cy="852862"/>
          </a:xfrm>
          <a:prstGeom prst="rect">
            <a:avLst/>
          </a:prstGeom>
          <a:noFill/>
        </p:spPr>
        <p:txBody>
          <a:bodyPr vert="horz" wrap="none" lIns="0" tIns="0" rIns="0" bIns="0" rtlCol="0">
            <a:spAutoFit/>
          </a:bodyPr>
          <a:lstStyle/>
          <a:p>
            <a:pPr marL="0" marR="0" lvl="0" defTabSz="914400" eaLnBrk="1" fontAlgn="auto" latinLnBrk="0" hangingPunct="1">
              <a:lnSpc>
                <a:spcPts val="1700"/>
              </a:lnSpc>
              <a:spcBef>
                <a:spcPts val="0"/>
              </a:spcBef>
              <a:spcAft>
                <a:spcPts val="0"/>
              </a:spcAft>
              <a:buClrTx/>
              <a:buSzTx/>
              <a:buNone/>
              <a:tabLst>
                <a:tab pos="165100" algn="l"/>
                <a:tab pos="177800" algn="l"/>
              </a:tabLst>
              <a:defRPr/>
            </a:pPr>
            <a:r>
              <a:rPr lang="en-US" sz="1210" b="1" smtClean="0">
                <a:solidFill>
                  <a:srgbClr val="FF6400"/>
                </a:solidFill>
                <a:latin typeface="Arial"/>
              </a:rPr>
              <a:t>Brand insistence </a:t>
            </a:r>
            <a:r>
              <a:rPr lang="en-US" sz="1210" b="1" smtClean="0">
                <a:solidFill>
                  <a:srgbClr val="000000"/>
                </a:solidFill>
                <a:latin typeface="Arial"/>
              </a:rPr>
              <a:t> </a:t>
            </a:r>
            <a:r>
              <a:rPr lang="en-US" sz="1210" smtClean="0">
                <a:solidFill>
                  <a:srgbClr val="000000"/>
                </a:solidFill>
                <a:latin typeface="Wingdings"/>
              </a:rPr>
              <a:t>Ö</a:t>
            </a:r>
            <a:r>
              <a:rPr lang="en-US" sz="1210" b="1" smtClean="0">
                <a:solidFill>
                  <a:srgbClr val="000000"/>
                </a:solidFill>
                <a:latin typeface="Arial"/>
              </a:rPr>
              <a:t>  stage of brand </a:t>
            </a:r>
            <a:br>
              <a:rPr lang="en-US" sz="1210" b="1" smtClean="0">
                <a:solidFill>
                  <a:srgbClr val="000000"/>
                </a:solidFill>
                <a:latin typeface="Arial"/>
              </a:rPr>
            </a:br>
            <a:r>
              <a:rPr lang="en-US" sz="1210" b="1" smtClean="0">
                <a:solidFill>
                  <a:srgbClr val="000000"/>
                </a:solidFill>
                <a:latin typeface="Arial"/>
              </a:rPr>
              <a:t>	where the customer refuses to </a:t>
            </a:r>
            <a:br>
              <a:rPr lang="en-US" sz="1210" b="1" smtClean="0">
                <a:solidFill>
                  <a:srgbClr val="000000"/>
                </a:solidFill>
                <a:latin typeface="Arial"/>
              </a:rPr>
            </a:br>
            <a:r>
              <a:rPr lang="en-US" sz="1210" b="1" smtClean="0">
                <a:solidFill>
                  <a:srgbClr val="000000"/>
                </a:solidFill>
                <a:latin typeface="Arial"/>
              </a:rPr>
              <a:t>	accept  any other brand except </a:t>
            </a:r>
          </a:p>
          <a:p>
            <a:pPr marL="0" marR="0" lvl="0" indent="0" defTabSz="914400" eaLnBrk="1" fontAlgn="auto" latinLnBrk="0" hangingPunct="1">
              <a:lnSpc>
                <a:spcPts val="1700"/>
              </a:lnSpc>
              <a:spcBef>
                <a:spcPts val="0"/>
              </a:spcBef>
              <a:spcAft>
                <a:spcPts val="0"/>
              </a:spcAft>
              <a:buClrTx/>
              <a:buSzTx/>
              <a:buNone/>
              <a:tabLst>
                <a:tab pos="165100" algn="l"/>
                <a:tab pos="177800" algn="l"/>
              </a:tabLst>
              <a:defRPr/>
            </a:pPr>
            <a:endParaRPr lang="en-US" sz="1210" b="1">
              <a:solidFill>
                <a:srgbClr val="000000"/>
              </a:solidFill>
              <a:latin typeface="Arial"/>
            </a:endParaRPr>
          </a:p>
        </p:txBody>
      </p:sp>
      <p:sp>
        <p:nvSpPr>
          <p:cNvPr id="5" name="TextBox 4"/>
          <p:cNvSpPr txBox="1"/>
          <p:nvPr/>
        </p:nvSpPr>
        <p:spPr>
          <a:xfrm>
            <a:off x="1600200" y="2298700"/>
            <a:ext cx="1476366" cy="375103"/>
          </a:xfrm>
          <a:prstGeom prst="rect">
            <a:avLst/>
          </a:prstGeom>
          <a:noFill/>
        </p:spPr>
        <p:txBody>
          <a:bodyPr vert="horz" wrap="none" lIns="0" tIns="0" rIns="0" bIns="0" rtlCol="0">
            <a:spAutoFit/>
          </a:bodyPr>
          <a:lstStyle/>
          <a:p>
            <a:pPr>
              <a:lnSpc>
                <a:spcPts val="1400"/>
              </a:lnSpc>
            </a:pPr>
            <a:r>
              <a:rPr lang="en-US" sz="1210" b="1" smtClean="0">
                <a:solidFill>
                  <a:srgbClr val="000000"/>
                </a:solidFill>
                <a:latin typeface="Arial"/>
              </a:rPr>
              <a:t>the preferred brand </a:t>
            </a:r>
          </a:p>
          <a:p>
            <a:pPr>
              <a:lnSpc>
                <a:spcPts val="1400"/>
              </a:lnSpc>
            </a:pPr>
            <a:endParaRPr lang="en-US"/>
          </a:p>
        </p:txBody>
      </p:sp>
      <p:sp>
        <p:nvSpPr>
          <p:cNvPr id="6" name="TextBox 5"/>
          <p:cNvSpPr txBox="1"/>
          <p:nvPr/>
        </p:nvSpPr>
        <p:spPr>
          <a:xfrm>
            <a:off x="927100" y="2857500"/>
            <a:ext cx="2680221" cy="634854"/>
          </a:xfrm>
          <a:prstGeom prst="rect">
            <a:avLst/>
          </a:prstGeom>
          <a:noFill/>
        </p:spPr>
        <p:txBody>
          <a:bodyPr vert="horz" wrap="none" lIns="0" tIns="0" rIns="0" bIns="0" rtlCol="0">
            <a:spAutoFit/>
          </a:bodyPr>
          <a:lstStyle/>
          <a:p>
            <a:pPr>
              <a:lnSpc>
                <a:spcPts val="1700"/>
              </a:lnSpc>
            </a:pPr>
            <a:r>
              <a:rPr lang="en-US" sz="1210" b="1" smtClean="0">
                <a:solidFill>
                  <a:srgbClr val="FF6400"/>
                </a:solidFill>
                <a:latin typeface="Arial"/>
              </a:rPr>
              <a:t>Brand preference</a:t>
            </a:r>
            <a:r>
              <a:rPr lang="en-US" sz="1210" b="1" smtClean="0">
                <a:solidFill>
                  <a:srgbClr val="000000"/>
                </a:solidFill>
                <a:latin typeface="Arial"/>
              </a:rPr>
              <a:t> </a:t>
            </a:r>
            <a:r>
              <a:rPr lang="en-US" sz="1210" smtClean="0">
                <a:solidFill>
                  <a:srgbClr val="000000"/>
                </a:solidFill>
                <a:latin typeface="Wingdings"/>
              </a:rPr>
              <a:t>Ö</a:t>
            </a:r>
            <a:r>
              <a:rPr lang="en-US" sz="1210" b="1" smtClean="0">
                <a:solidFill>
                  <a:srgbClr val="000000"/>
                </a:solidFill>
                <a:latin typeface="Arial"/>
              </a:rPr>
              <a:t> stage of brand </a:t>
            </a:r>
            <a:br>
              <a:rPr lang="en-US" sz="1210" b="1" smtClean="0">
                <a:solidFill>
                  <a:srgbClr val="000000"/>
                </a:solidFill>
                <a:latin typeface="Arial"/>
              </a:rPr>
            </a:br>
            <a:r>
              <a:rPr lang="en-US" sz="1210" b="1" smtClean="0">
                <a:solidFill>
                  <a:srgbClr val="000000"/>
                </a:solidFill>
                <a:latin typeface="Arial"/>
              </a:rPr>
              <a:t>acceptance at which the consumer </a:t>
            </a:r>
          </a:p>
          <a:p>
            <a:pPr>
              <a:lnSpc>
                <a:spcPts val="1700"/>
              </a:lnSpc>
            </a:pPr>
            <a:endParaRPr lang="en-US" sz="1210" b="1">
              <a:solidFill>
                <a:srgbClr val="000000"/>
              </a:solidFill>
              <a:latin typeface="Arial"/>
            </a:endParaRPr>
          </a:p>
        </p:txBody>
      </p:sp>
      <p:sp>
        <p:nvSpPr>
          <p:cNvPr id="7" name="TextBox 6"/>
          <p:cNvSpPr txBox="1"/>
          <p:nvPr/>
        </p:nvSpPr>
        <p:spPr>
          <a:xfrm>
            <a:off x="635000" y="3327400"/>
            <a:ext cx="3270126" cy="375103"/>
          </a:xfrm>
          <a:prstGeom prst="rect">
            <a:avLst/>
          </a:prstGeom>
          <a:noFill/>
        </p:spPr>
        <p:txBody>
          <a:bodyPr vert="horz" wrap="none" lIns="0" tIns="0" rIns="0" bIns="0" rtlCol="0">
            <a:spAutoFit/>
          </a:bodyPr>
          <a:lstStyle/>
          <a:p>
            <a:pPr>
              <a:lnSpc>
                <a:spcPts val="1400"/>
              </a:lnSpc>
            </a:pPr>
            <a:r>
              <a:rPr lang="en-US" sz="1210" b="1" smtClean="0">
                <a:solidFill>
                  <a:srgbClr val="000000"/>
                </a:solidFill>
                <a:latin typeface="Arial"/>
              </a:rPr>
              <a:t>selects one brand over competing offerings </a:t>
            </a:r>
          </a:p>
          <a:p>
            <a:pPr>
              <a:lnSpc>
                <a:spcPts val="1400"/>
              </a:lnSpc>
            </a:pPr>
            <a:endParaRPr lang="en-US"/>
          </a:p>
        </p:txBody>
      </p:sp>
      <p:sp>
        <p:nvSpPr>
          <p:cNvPr id="8" name="TextBox 7"/>
          <p:cNvSpPr txBox="1"/>
          <p:nvPr/>
        </p:nvSpPr>
        <p:spPr>
          <a:xfrm>
            <a:off x="889000" y="3517900"/>
            <a:ext cx="2710678" cy="634854"/>
          </a:xfrm>
          <a:prstGeom prst="rect">
            <a:avLst/>
          </a:prstGeom>
          <a:noFill/>
        </p:spPr>
        <p:txBody>
          <a:bodyPr vert="horz" wrap="none" lIns="0" tIns="0" rIns="0" bIns="0" rtlCol="0">
            <a:spAutoFit/>
          </a:bodyPr>
          <a:lstStyle/>
          <a:p>
            <a:pPr marL="0" marR="0" lvl="0" indent="0" defTabSz="914400" eaLnBrk="1" fontAlgn="auto" latinLnBrk="0" hangingPunct="1">
              <a:lnSpc>
                <a:spcPts val="1700"/>
              </a:lnSpc>
              <a:spcBef>
                <a:spcPts val="0"/>
              </a:spcBef>
              <a:spcAft>
                <a:spcPts val="0"/>
              </a:spcAft>
              <a:buClrTx/>
              <a:buSzTx/>
              <a:buNone/>
              <a:tabLst>
                <a:tab pos="952500" algn="l"/>
              </a:tabLst>
              <a:defRPr/>
            </a:pPr>
            <a:r>
              <a:rPr lang="en-US" sz="1210" b="1" smtClean="0">
                <a:solidFill>
                  <a:srgbClr val="000000"/>
                </a:solidFill>
                <a:latin typeface="Arial"/>
              </a:rPr>
              <a:t>based on previous experiences with </a:t>
            </a:r>
            <a:br>
              <a:rPr lang="en-US" sz="1210" b="1" smtClean="0">
                <a:solidFill>
                  <a:srgbClr val="000000"/>
                </a:solidFill>
                <a:latin typeface="Arial"/>
              </a:rPr>
            </a:br>
            <a:r>
              <a:rPr lang="en-US" sz="1210" b="1" smtClean="0">
                <a:solidFill>
                  <a:srgbClr val="000000"/>
                </a:solidFill>
                <a:latin typeface="Arial"/>
              </a:rPr>
              <a:t>	that brand </a:t>
            </a:r>
          </a:p>
          <a:p>
            <a:pPr marL="0" marR="0" lvl="0" indent="0" defTabSz="914400" eaLnBrk="1" fontAlgn="auto" latinLnBrk="0" hangingPunct="1">
              <a:lnSpc>
                <a:spcPts val="1700"/>
              </a:lnSpc>
              <a:spcBef>
                <a:spcPts val="0"/>
              </a:spcBef>
              <a:spcAft>
                <a:spcPts val="0"/>
              </a:spcAft>
              <a:buClrTx/>
              <a:buSzTx/>
              <a:buNone/>
              <a:tabLst>
                <a:tab pos="952500" algn="l"/>
              </a:tabLst>
              <a:defRPr/>
            </a:pPr>
            <a:endParaRPr lang="en-US" sz="1210" b="1">
              <a:solidFill>
                <a:srgbClr val="000000"/>
              </a:solidFill>
              <a:latin typeface="Arial"/>
            </a:endParaRPr>
          </a:p>
        </p:txBody>
      </p:sp>
      <p:sp>
        <p:nvSpPr>
          <p:cNvPr id="9" name="TextBox 8"/>
          <p:cNvSpPr txBox="1"/>
          <p:nvPr/>
        </p:nvSpPr>
        <p:spPr>
          <a:xfrm>
            <a:off x="368300" y="4368800"/>
            <a:ext cx="3751668" cy="852862"/>
          </a:xfrm>
          <a:prstGeom prst="rect">
            <a:avLst/>
          </a:prstGeom>
          <a:noFill/>
        </p:spPr>
        <p:txBody>
          <a:bodyPr vert="horz" wrap="none" lIns="0" tIns="0" rIns="0" bIns="0" rtlCol="0">
            <a:spAutoFit/>
          </a:bodyPr>
          <a:lstStyle/>
          <a:p>
            <a:pPr marL="0" marR="0" lvl="0" indent="44775" defTabSz="914400" eaLnBrk="1" fontAlgn="auto" latinLnBrk="0" hangingPunct="1">
              <a:lnSpc>
                <a:spcPts val="1700"/>
              </a:lnSpc>
              <a:spcBef>
                <a:spcPts val="0"/>
              </a:spcBef>
              <a:spcAft>
                <a:spcPts val="0"/>
              </a:spcAft>
              <a:buClrTx/>
              <a:buSzTx/>
              <a:buNone/>
              <a:tabLst>
                <a:tab pos="622300" algn="l"/>
              </a:tabLst>
              <a:defRPr/>
            </a:pPr>
            <a:r>
              <a:rPr lang="en-US" sz="1210" b="1" smtClean="0">
                <a:solidFill>
                  <a:srgbClr val="FF6400"/>
                </a:solidFill>
                <a:latin typeface="Arial"/>
              </a:rPr>
              <a:t>Brand recognition</a:t>
            </a:r>
            <a:r>
              <a:rPr lang="en-US" sz="1210" b="1" smtClean="0">
                <a:solidFill>
                  <a:srgbClr val="000000"/>
                </a:solidFill>
                <a:latin typeface="Arial"/>
              </a:rPr>
              <a:t>  </a:t>
            </a:r>
            <a:r>
              <a:rPr lang="en-US" sz="1210" smtClean="0">
                <a:solidFill>
                  <a:srgbClr val="000000"/>
                </a:solidFill>
                <a:latin typeface="Wingdings"/>
              </a:rPr>
              <a:t>Ö</a:t>
            </a:r>
            <a:r>
              <a:rPr lang="en-US" sz="1210" b="1" smtClean="0">
                <a:solidFill>
                  <a:srgbClr val="000000"/>
                </a:solidFill>
                <a:latin typeface="Arial"/>
              </a:rPr>
              <a:t>  stage of brand acceptance </a:t>
            </a:r>
            <a:br>
              <a:rPr lang="en-US" sz="1210" b="1" smtClean="0">
                <a:solidFill>
                  <a:srgbClr val="000000"/>
                </a:solidFill>
                <a:latin typeface="Arial"/>
              </a:rPr>
            </a:br>
            <a:r>
              <a:rPr lang="en-US" sz="1210" b="1" smtClean="0">
                <a:solidFill>
                  <a:srgbClr val="000000"/>
                </a:solidFill>
                <a:latin typeface="Arial"/>
              </a:rPr>
              <a:t>at which the consumer knows of a brand but does </a:t>
            </a:r>
            <a:br>
              <a:rPr lang="en-US" sz="1210" b="1" smtClean="0">
                <a:solidFill>
                  <a:srgbClr val="000000"/>
                </a:solidFill>
                <a:latin typeface="Arial"/>
              </a:rPr>
            </a:br>
            <a:r>
              <a:rPr lang="en-US" sz="1210" b="1" smtClean="0">
                <a:solidFill>
                  <a:srgbClr val="000000"/>
                </a:solidFill>
                <a:latin typeface="Arial"/>
              </a:rPr>
              <a:t>	not prefer it to competing brands </a:t>
            </a:r>
          </a:p>
          <a:p>
            <a:pPr marL="0" marR="0" lvl="0" indent="44775" defTabSz="914400" eaLnBrk="1" fontAlgn="auto" latinLnBrk="0" hangingPunct="1">
              <a:lnSpc>
                <a:spcPts val="1700"/>
              </a:lnSpc>
              <a:spcBef>
                <a:spcPts val="0"/>
              </a:spcBef>
              <a:spcAft>
                <a:spcPts val="0"/>
              </a:spcAft>
              <a:buClrTx/>
              <a:buSzTx/>
              <a:buNone/>
              <a:tabLst>
                <a:tab pos="622300" algn="l"/>
              </a:tabLst>
              <a:defRPr/>
            </a:pPr>
            <a:endParaRPr lang="en-US" sz="1210" b="1">
              <a:solidFill>
                <a:srgbClr val="000000"/>
              </a:solidFill>
              <a:latin typeface="Arial"/>
            </a:endParaRPr>
          </a:p>
        </p:txBody>
      </p:sp>
      <p:sp>
        <p:nvSpPr>
          <p:cNvPr id="10" name="TextBox 9"/>
          <p:cNvSpPr txBox="1"/>
          <p:nvPr/>
        </p:nvSpPr>
        <p:spPr>
          <a:xfrm>
            <a:off x="5245100" y="2882900"/>
            <a:ext cx="682879" cy="538609"/>
          </a:xfrm>
          <a:prstGeom prst="rect">
            <a:avLst/>
          </a:prstGeom>
          <a:noFill/>
        </p:spPr>
        <p:txBody>
          <a:bodyPr vert="horz" wrap="none" lIns="0" tIns="0" rIns="0" bIns="0" rtlCol="0">
            <a:spAutoFit/>
          </a:bodyPr>
          <a:lstStyle/>
          <a:p>
            <a:pPr indent="67818">
              <a:lnSpc>
                <a:spcPts val="1400"/>
              </a:lnSpc>
            </a:pPr>
            <a:r>
              <a:rPr lang="en-US" sz="1210" b="1" smtClean="0">
                <a:solidFill>
                  <a:srgbClr val="FF6400"/>
                </a:solidFill>
                <a:latin typeface="Arial"/>
              </a:rPr>
              <a:t>Market </a:t>
            </a:r>
            <a:br>
              <a:rPr lang="en-US" sz="1210" b="1" smtClean="0">
                <a:solidFill>
                  <a:srgbClr val="FF6400"/>
                </a:solidFill>
                <a:latin typeface="Arial"/>
              </a:rPr>
            </a:br>
            <a:r>
              <a:rPr lang="en-US" sz="1210" b="1" smtClean="0">
                <a:solidFill>
                  <a:srgbClr val="FF6400"/>
                </a:solidFill>
                <a:latin typeface="Arial"/>
              </a:rPr>
              <a:t>universe </a:t>
            </a:r>
          </a:p>
          <a:p>
            <a:pPr indent="67818">
              <a:lnSpc>
                <a:spcPts val="1400"/>
              </a:lnSpc>
            </a:pPr>
            <a:endParaRPr lang="en-US" sz="1210" b="1">
              <a:solidFill>
                <a:srgbClr val="FF6400"/>
              </a:solidFill>
              <a:latin typeface="Arial"/>
            </a:endParaRPr>
          </a:p>
        </p:txBody>
      </p:sp>
      <p:sp>
        <p:nvSpPr>
          <p:cNvPr id="11" name="TextBox 10"/>
          <p:cNvSpPr txBox="1"/>
          <p:nvPr/>
        </p:nvSpPr>
        <p:spPr>
          <a:xfrm>
            <a:off x="4953000" y="3251200"/>
            <a:ext cx="1274388" cy="461665"/>
          </a:xfrm>
          <a:prstGeom prst="rect">
            <a:avLst/>
          </a:prstGeom>
          <a:noFill/>
        </p:spPr>
        <p:txBody>
          <a:bodyPr vert="horz" wrap="none" lIns="0" tIns="0" rIns="0" bIns="0" rtlCol="0">
            <a:spAutoFit/>
          </a:bodyPr>
          <a:lstStyle/>
          <a:p>
            <a:pPr marL="0" marR="0" lvl="0" indent="0" defTabSz="914400" eaLnBrk="1" fontAlgn="auto" latinLnBrk="0" hangingPunct="1">
              <a:lnSpc>
                <a:spcPts val="1200"/>
              </a:lnSpc>
              <a:spcBef>
                <a:spcPts val="0"/>
              </a:spcBef>
              <a:spcAft>
                <a:spcPts val="0"/>
              </a:spcAft>
              <a:buClrTx/>
              <a:buSzTx/>
              <a:buNone/>
              <a:tabLst>
                <a:tab pos="203200" algn="l"/>
              </a:tabLst>
              <a:defRPr/>
            </a:pPr>
            <a:r>
              <a:rPr lang="en-US" sz="1012" b="1" smtClean="0">
                <a:solidFill>
                  <a:srgbClr val="000000"/>
                </a:solidFill>
                <a:latin typeface="Arial"/>
              </a:rPr>
              <a:t>(All potential buyers </a:t>
            </a:r>
            <a:br>
              <a:rPr lang="en-US" sz="1012" b="1" smtClean="0">
                <a:solidFill>
                  <a:srgbClr val="000000"/>
                </a:solidFill>
                <a:latin typeface="Arial"/>
              </a:rPr>
            </a:br>
            <a:r>
              <a:rPr lang="en-US" sz="1012" b="1" smtClean="0">
                <a:solidFill>
                  <a:srgbClr val="000000"/>
                </a:solidFill>
                <a:latin typeface="Arial"/>
              </a:rPr>
              <a:t>	of the product </a:t>
            </a:r>
          </a:p>
          <a:p>
            <a:pPr marL="0" marR="0" lvl="0" indent="0" defTabSz="914400" eaLnBrk="1" fontAlgn="auto" latinLnBrk="0" hangingPunct="1">
              <a:lnSpc>
                <a:spcPts val="1200"/>
              </a:lnSpc>
              <a:spcBef>
                <a:spcPts val="0"/>
              </a:spcBef>
              <a:spcAft>
                <a:spcPts val="0"/>
              </a:spcAft>
              <a:buClrTx/>
              <a:buSzTx/>
              <a:buNone/>
              <a:tabLst>
                <a:tab pos="203200" algn="l"/>
              </a:tabLst>
              <a:defRPr/>
            </a:pPr>
            <a:endParaRPr lang="en-US" sz="1012" b="1">
              <a:solidFill>
                <a:srgbClr val="000000"/>
              </a:solidFill>
              <a:latin typeface="Arial"/>
            </a:endParaRPr>
          </a:p>
        </p:txBody>
      </p:sp>
      <p:sp>
        <p:nvSpPr>
          <p:cNvPr id="12" name="TextBox 11"/>
          <p:cNvSpPr txBox="1"/>
          <p:nvPr/>
        </p:nvSpPr>
        <p:spPr>
          <a:xfrm>
            <a:off x="4953000" y="4038600"/>
            <a:ext cx="1261564" cy="330219"/>
          </a:xfrm>
          <a:prstGeom prst="rect">
            <a:avLst/>
          </a:prstGeom>
          <a:noFill/>
        </p:spPr>
        <p:txBody>
          <a:bodyPr vert="horz" wrap="none" lIns="0" tIns="0" rIns="0" bIns="0" rtlCol="0">
            <a:spAutoFit/>
          </a:bodyPr>
          <a:lstStyle/>
          <a:p>
            <a:pPr>
              <a:lnSpc>
                <a:spcPts val="1200"/>
              </a:lnSpc>
            </a:pPr>
            <a:r>
              <a:rPr lang="en-US" sz="1108" b="1" smtClean="0">
                <a:solidFill>
                  <a:srgbClr val="FF6400"/>
                </a:solidFill>
                <a:latin typeface="Arial"/>
              </a:rPr>
              <a:t>Brand recognition </a:t>
            </a:r>
          </a:p>
          <a:p>
            <a:pPr>
              <a:lnSpc>
                <a:spcPts val="1200"/>
              </a:lnSpc>
            </a:pPr>
            <a:endParaRPr lang="en-US"/>
          </a:p>
        </p:txBody>
      </p:sp>
      <p:sp>
        <p:nvSpPr>
          <p:cNvPr id="13" name="TextBox 12"/>
          <p:cNvSpPr txBox="1"/>
          <p:nvPr/>
        </p:nvSpPr>
        <p:spPr>
          <a:xfrm>
            <a:off x="6781800" y="3302000"/>
            <a:ext cx="553037" cy="538609"/>
          </a:xfrm>
          <a:prstGeom prst="rect">
            <a:avLst/>
          </a:prstGeom>
          <a:noFill/>
        </p:spPr>
        <p:txBody>
          <a:bodyPr vert="horz" wrap="none" lIns="0" tIns="0" rIns="0" bIns="0" rtlCol="0">
            <a:spAutoFit/>
          </a:bodyPr>
          <a:lstStyle/>
          <a:p>
            <a:pPr>
              <a:lnSpc>
                <a:spcPts val="1400"/>
              </a:lnSpc>
            </a:pPr>
            <a:r>
              <a:rPr lang="en-US" sz="1210" b="1" smtClean="0">
                <a:solidFill>
                  <a:srgbClr val="FF6400"/>
                </a:solidFill>
                <a:latin typeface="Arial"/>
              </a:rPr>
              <a:t>Target </a:t>
            </a:r>
            <a:br>
              <a:rPr lang="en-US" sz="1210" b="1" smtClean="0">
                <a:solidFill>
                  <a:srgbClr val="FF6400"/>
                </a:solidFill>
                <a:latin typeface="Arial"/>
              </a:rPr>
            </a:br>
            <a:r>
              <a:rPr lang="en-US" sz="1210" b="1" smtClean="0">
                <a:solidFill>
                  <a:srgbClr val="FF6400"/>
                </a:solidFill>
                <a:latin typeface="Arial"/>
              </a:rPr>
              <a:t>buyers </a:t>
            </a:r>
          </a:p>
          <a:p>
            <a:pPr>
              <a:lnSpc>
                <a:spcPts val="1400"/>
              </a:lnSpc>
            </a:pPr>
            <a:endParaRPr lang="en-US" sz="1210" b="1">
              <a:solidFill>
                <a:srgbClr val="FF6400"/>
              </a:solidFill>
              <a:latin typeface="Arial"/>
            </a:endParaRPr>
          </a:p>
        </p:txBody>
      </p:sp>
      <p:sp>
        <p:nvSpPr>
          <p:cNvPr id="14" name="TextBox 13"/>
          <p:cNvSpPr txBox="1"/>
          <p:nvPr/>
        </p:nvSpPr>
        <p:spPr>
          <a:xfrm>
            <a:off x="6578600" y="3670300"/>
            <a:ext cx="965008" cy="461665"/>
          </a:xfrm>
          <a:prstGeom prst="rect">
            <a:avLst/>
          </a:prstGeom>
          <a:noFill/>
        </p:spPr>
        <p:txBody>
          <a:bodyPr vert="horz" wrap="none" lIns="0" tIns="0" rIns="0" bIns="0" rtlCol="0">
            <a:spAutoFit/>
          </a:bodyPr>
          <a:lstStyle/>
          <a:p>
            <a:pPr indent="57149">
              <a:lnSpc>
                <a:spcPts val="1200"/>
              </a:lnSpc>
            </a:pPr>
            <a:r>
              <a:rPr lang="en-US" sz="1012" b="1" smtClean="0">
                <a:solidFill>
                  <a:srgbClr val="000000"/>
                </a:solidFill>
                <a:latin typeface="Arial"/>
              </a:rPr>
              <a:t>(Buyers who </a:t>
            </a:r>
            <a:br>
              <a:rPr lang="en-US" sz="1012" b="1" smtClean="0">
                <a:solidFill>
                  <a:srgbClr val="000000"/>
                </a:solidFill>
                <a:latin typeface="Arial"/>
              </a:rPr>
            </a:br>
            <a:r>
              <a:rPr lang="en-US" sz="1012" b="1" smtClean="0">
                <a:solidFill>
                  <a:srgbClr val="000000"/>
                </a:solidFill>
                <a:latin typeface="Arial"/>
              </a:rPr>
              <a:t>start preferring </a:t>
            </a:r>
          </a:p>
          <a:p>
            <a:pPr indent="57149">
              <a:lnSpc>
                <a:spcPts val="1200"/>
              </a:lnSpc>
            </a:pPr>
            <a:endParaRPr lang="en-US" sz="1012" b="1">
              <a:solidFill>
                <a:srgbClr val="000000"/>
              </a:solidFill>
              <a:latin typeface="Arial"/>
            </a:endParaRPr>
          </a:p>
        </p:txBody>
      </p:sp>
      <p:sp>
        <p:nvSpPr>
          <p:cNvPr id="15" name="TextBox 14"/>
          <p:cNvSpPr txBox="1"/>
          <p:nvPr/>
        </p:nvSpPr>
        <p:spPr>
          <a:xfrm>
            <a:off x="6781800" y="3975100"/>
            <a:ext cx="545021" cy="307777"/>
          </a:xfrm>
          <a:prstGeom prst="rect">
            <a:avLst/>
          </a:prstGeom>
          <a:noFill/>
        </p:spPr>
        <p:txBody>
          <a:bodyPr vert="horz" wrap="none" lIns="0" tIns="0" rIns="0" bIns="0" rtlCol="0">
            <a:spAutoFit/>
          </a:bodyPr>
          <a:lstStyle/>
          <a:p>
            <a:pPr>
              <a:lnSpc>
                <a:spcPts val="1100"/>
              </a:lnSpc>
            </a:pPr>
            <a:r>
              <a:rPr lang="en-US" sz="1012" b="1" smtClean="0">
                <a:solidFill>
                  <a:srgbClr val="000000"/>
                </a:solidFill>
                <a:latin typeface="Arial"/>
              </a:rPr>
              <a:t>a brand) </a:t>
            </a:r>
          </a:p>
          <a:p>
            <a:pPr>
              <a:lnSpc>
                <a:spcPts val="1100"/>
              </a:lnSpc>
            </a:pPr>
            <a:endParaRPr lang="en-US"/>
          </a:p>
        </p:txBody>
      </p:sp>
      <p:sp>
        <p:nvSpPr>
          <p:cNvPr id="16" name="TextBox 15"/>
          <p:cNvSpPr txBox="1"/>
          <p:nvPr/>
        </p:nvSpPr>
        <p:spPr>
          <a:xfrm>
            <a:off x="6400800" y="4343400"/>
            <a:ext cx="1211870" cy="330219"/>
          </a:xfrm>
          <a:prstGeom prst="rect">
            <a:avLst/>
          </a:prstGeom>
          <a:noFill/>
        </p:spPr>
        <p:txBody>
          <a:bodyPr vert="horz" wrap="none" lIns="0" tIns="0" rIns="0" bIns="0" rtlCol="0">
            <a:spAutoFit/>
          </a:bodyPr>
          <a:lstStyle/>
          <a:p>
            <a:pPr>
              <a:lnSpc>
                <a:spcPts val="1200"/>
              </a:lnSpc>
            </a:pPr>
            <a:r>
              <a:rPr lang="en-US" sz="1108" b="1" smtClean="0">
                <a:solidFill>
                  <a:srgbClr val="FF6400"/>
                </a:solidFill>
                <a:latin typeface="Arial"/>
              </a:rPr>
              <a:t>Brand preference </a:t>
            </a:r>
          </a:p>
          <a:p>
            <a:pPr>
              <a:lnSpc>
                <a:spcPts val="1200"/>
              </a:lnSpc>
            </a:pPr>
            <a:endParaRPr lang="en-US"/>
          </a:p>
        </p:txBody>
      </p:sp>
      <p:sp>
        <p:nvSpPr>
          <p:cNvPr id="17" name="TextBox 16"/>
          <p:cNvSpPr txBox="1"/>
          <p:nvPr/>
        </p:nvSpPr>
        <p:spPr>
          <a:xfrm>
            <a:off x="8051800" y="3835400"/>
            <a:ext cx="492122" cy="375103"/>
          </a:xfrm>
          <a:prstGeom prst="rect">
            <a:avLst/>
          </a:prstGeom>
          <a:noFill/>
        </p:spPr>
        <p:txBody>
          <a:bodyPr vert="horz" wrap="none" lIns="0" tIns="0" rIns="0" bIns="0" rtlCol="0">
            <a:spAutoFit/>
          </a:bodyPr>
          <a:lstStyle/>
          <a:p>
            <a:pPr>
              <a:lnSpc>
                <a:spcPts val="1400"/>
              </a:lnSpc>
            </a:pPr>
            <a:r>
              <a:rPr lang="en-US" sz="1210" b="1" dirty="0" smtClean="0">
                <a:solidFill>
                  <a:srgbClr val="FF6400"/>
                </a:solidFill>
                <a:latin typeface="Arial"/>
              </a:rPr>
              <a:t>Brand </a:t>
            </a:r>
          </a:p>
          <a:p>
            <a:pPr>
              <a:lnSpc>
                <a:spcPts val="1400"/>
              </a:lnSpc>
            </a:pPr>
            <a:endParaRPr lang="en-US" dirty="0"/>
          </a:p>
        </p:txBody>
      </p:sp>
      <p:sp>
        <p:nvSpPr>
          <p:cNvPr id="18" name="TextBox 17"/>
          <p:cNvSpPr txBox="1"/>
          <p:nvPr/>
        </p:nvSpPr>
        <p:spPr>
          <a:xfrm>
            <a:off x="7886700" y="4025900"/>
            <a:ext cx="862416" cy="375103"/>
          </a:xfrm>
          <a:prstGeom prst="rect">
            <a:avLst/>
          </a:prstGeom>
          <a:noFill/>
        </p:spPr>
        <p:txBody>
          <a:bodyPr vert="horz" wrap="none" lIns="0" tIns="0" rIns="0" bIns="0" rtlCol="0">
            <a:spAutoFit/>
          </a:bodyPr>
          <a:lstStyle/>
          <a:p>
            <a:pPr>
              <a:lnSpc>
                <a:spcPts val="1400"/>
              </a:lnSpc>
            </a:pPr>
            <a:r>
              <a:rPr lang="en-US" sz="1210" b="1" dirty="0" smtClean="0">
                <a:solidFill>
                  <a:srgbClr val="FF6400"/>
                </a:solidFill>
                <a:latin typeface="Arial"/>
              </a:rPr>
              <a:t>champions </a:t>
            </a:r>
          </a:p>
          <a:p>
            <a:pPr>
              <a:lnSpc>
                <a:spcPts val="1400"/>
              </a:lnSpc>
            </a:pPr>
            <a:endParaRPr lang="en-US" dirty="0"/>
          </a:p>
        </p:txBody>
      </p:sp>
      <p:sp>
        <p:nvSpPr>
          <p:cNvPr id="19" name="TextBox 18"/>
          <p:cNvSpPr txBox="1"/>
          <p:nvPr/>
        </p:nvSpPr>
        <p:spPr>
          <a:xfrm>
            <a:off x="7594600" y="4597400"/>
            <a:ext cx="1183016" cy="330219"/>
          </a:xfrm>
          <a:prstGeom prst="rect">
            <a:avLst/>
          </a:prstGeom>
          <a:noFill/>
        </p:spPr>
        <p:txBody>
          <a:bodyPr vert="horz" wrap="none" lIns="0" tIns="0" rIns="0" bIns="0" rtlCol="0">
            <a:spAutoFit/>
          </a:bodyPr>
          <a:lstStyle/>
          <a:p>
            <a:pPr>
              <a:lnSpc>
                <a:spcPts val="1200"/>
              </a:lnSpc>
            </a:pPr>
            <a:r>
              <a:rPr lang="en-US" sz="1108" b="1" smtClean="0">
                <a:solidFill>
                  <a:srgbClr val="FF6400"/>
                </a:solidFill>
                <a:latin typeface="Arial"/>
              </a:rPr>
              <a:t>Brand insistence </a:t>
            </a:r>
          </a:p>
          <a:p>
            <a:pPr>
              <a:lnSpc>
                <a:spcPts val="1200"/>
              </a:lnSpc>
            </a:pPr>
            <a:endParaRPr lang="en-US"/>
          </a:p>
        </p:txBody>
      </p:sp>
      <p:sp>
        <p:nvSpPr>
          <p:cNvPr id="20" name="TextBox 19"/>
          <p:cNvSpPr txBox="1"/>
          <p:nvPr/>
        </p:nvSpPr>
        <p:spPr>
          <a:xfrm>
            <a:off x="6019800" y="5207000"/>
            <a:ext cx="1638269" cy="419987"/>
          </a:xfrm>
          <a:prstGeom prst="rect">
            <a:avLst/>
          </a:prstGeom>
          <a:noFill/>
        </p:spPr>
        <p:txBody>
          <a:bodyPr vert="horz" wrap="none" lIns="0" tIns="0" rIns="0" bIns="0" rtlCol="0">
            <a:spAutoFit/>
          </a:bodyPr>
          <a:lstStyle/>
          <a:p>
            <a:pPr>
              <a:lnSpc>
                <a:spcPts val="1600"/>
              </a:lnSpc>
            </a:pPr>
            <a:r>
              <a:rPr lang="en-US" sz="1408" b="1" smtClean="0">
                <a:solidFill>
                  <a:srgbClr val="0000A3"/>
                </a:solidFill>
                <a:latin typeface="Arial"/>
              </a:rPr>
              <a:t>Decreasing size of </a:t>
            </a:r>
          </a:p>
          <a:p>
            <a:pPr>
              <a:lnSpc>
                <a:spcPts val="1600"/>
              </a:lnSpc>
            </a:pPr>
            <a:endParaRPr lang="en-US"/>
          </a:p>
        </p:txBody>
      </p:sp>
      <p:sp>
        <p:nvSpPr>
          <p:cNvPr id="21" name="TextBox 20"/>
          <p:cNvSpPr txBox="1"/>
          <p:nvPr/>
        </p:nvSpPr>
        <p:spPr>
          <a:xfrm>
            <a:off x="6350000" y="5422900"/>
            <a:ext cx="966611" cy="419987"/>
          </a:xfrm>
          <a:prstGeom prst="rect">
            <a:avLst/>
          </a:prstGeom>
          <a:noFill/>
        </p:spPr>
        <p:txBody>
          <a:bodyPr vert="horz" wrap="none" lIns="0" tIns="0" rIns="0" bIns="0" rtlCol="0">
            <a:spAutoFit/>
          </a:bodyPr>
          <a:lstStyle/>
          <a:p>
            <a:pPr>
              <a:lnSpc>
                <a:spcPts val="1600"/>
              </a:lnSpc>
            </a:pPr>
            <a:r>
              <a:rPr lang="en-US" sz="1408" b="1" smtClean="0">
                <a:solidFill>
                  <a:srgbClr val="0000A3"/>
                </a:solidFill>
                <a:latin typeface="Arial"/>
              </a:rPr>
              <a:t>the market </a:t>
            </a:r>
          </a:p>
          <a:p>
            <a:pPr>
              <a:lnSpc>
                <a:spcPts val="1600"/>
              </a:lnSpc>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8889.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584200"/>
            <a:ext cx="3016852"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Creating Loyalty for the brand </a:t>
            </a:r>
          </a:p>
          <a:p>
            <a:pPr>
              <a:lnSpc>
                <a:spcPts val="1800"/>
              </a:lnSpc>
            </a:pPr>
            <a:endParaRPr lang="en-US"/>
          </a:p>
        </p:txBody>
      </p:sp>
      <p:sp>
        <p:nvSpPr>
          <p:cNvPr id="4" name="TextBox 3"/>
          <p:cNvSpPr txBox="1"/>
          <p:nvPr/>
        </p:nvSpPr>
        <p:spPr>
          <a:xfrm>
            <a:off x="1676400" y="1473200"/>
            <a:ext cx="1428276" cy="419987"/>
          </a:xfrm>
          <a:prstGeom prst="rect">
            <a:avLst/>
          </a:prstGeom>
          <a:noFill/>
        </p:spPr>
        <p:txBody>
          <a:bodyPr vert="horz" wrap="none" lIns="0" tIns="0" rIns="0" bIns="0" rtlCol="0">
            <a:spAutoFit/>
          </a:bodyPr>
          <a:lstStyle/>
          <a:p>
            <a:pPr>
              <a:lnSpc>
                <a:spcPts val="1600"/>
              </a:lnSpc>
            </a:pPr>
            <a:r>
              <a:rPr lang="en-US" sz="1408" b="1" smtClean="0">
                <a:solidFill>
                  <a:srgbClr val="000000"/>
                </a:solidFill>
                <a:latin typeface="Arial"/>
              </a:rPr>
              <a:t>Non-consumers </a:t>
            </a:r>
          </a:p>
          <a:p>
            <a:pPr>
              <a:lnSpc>
                <a:spcPts val="1600"/>
              </a:lnSpc>
            </a:pPr>
            <a:endParaRPr lang="en-US"/>
          </a:p>
        </p:txBody>
      </p:sp>
      <p:sp>
        <p:nvSpPr>
          <p:cNvPr id="5" name="TextBox 4"/>
          <p:cNvSpPr txBox="1"/>
          <p:nvPr/>
        </p:nvSpPr>
        <p:spPr>
          <a:xfrm>
            <a:off x="1600200" y="1955800"/>
            <a:ext cx="1378583" cy="419987"/>
          </a:xfrm>
          <a:prstGeom prst="rect">
            <a:avLst/>
          </a:prstGeom>
          <a:noFill/>
        </p:spPr>
        <p:txBody>
          <a:bodyPr vert="horz" wrap="none" lIns="0" tIns="0" rIns="0" bIns="0" rtlCol="0">
            <a:spAutoFit/>
          </a:bodyPr>
          <a:lstStyle/>
          <a:p>
            <a:pPr>
              <a:lnSpc>
                <a:spcPts val="1600"/>
              </a:lnSpc>
            </a:pPr>
            <a:r>
              <a:rPr lang="en-US" sz="1408" b="1" dirty="0" smtClean="0">
                <a:solidFill>
                  <a:srgbClr val="FFFFFF"/>
                </a:solidFill>
                <a:latin typeface="Arial"/>
              </a:rPr>
              <a:t>Price switchers </a:t>
            </a:r>
          </a:p>
          <a:p>
            <a:pPr>
              <a:lnSpc>
                <a:spcPts val="1600"/>
              </a:lnSpc>
            </a:pPr>
            <a:endParaRPr lang="en-US" dirty="0"/>
          </a:p>
        </p:txBody>
      </p:sp>
      <p:sp>
        <p:nvSpPr>
          <p:cNvPr id="6" name="TextBox 5"/>
          <p:cNvSpPr txBox="1"/>
          <p:nvPr/>
        </p:nvSpPr>
        <p:spPr>
          <a:xfrm>
            <a:off x="1409700" y="2476500"/>
            <a:ext cx="1825821" cy="397545"/>
          </a:xfrm>
          <a:prstGeom prst="rect">
            <a:avLst/>
          </a:prstGeom>
          <a:noFill/>
        </p:spPr>
        <p:txBody>
          <a:bodyPr vert="horz" wrap="none" lIns="0" tIns="0" rIns="0" bIns="0" rtlCol="0">
            <a:spAutoFit/>
          </a:bodyPr>
          <a:lstStyle/>
          <a:p>
            <a:pPr>
              <a:lnSpc>
                <a:spcPts val="1500"/>
              </a:lnSpc>
            </a:pPr>
            <a:r>
              <a:rPr lang="en-US" sz="1312" b="1" dirty="0" smtClean="0">
                <a:solidFill>
                  <a:srgbClr val="000000"/>
                </a:solidFill>
                <a:latin typeface="Arial"/>
              </a:rPr>
              <a:t>Fence sitters/ neutrals </a:t>
            </a:r>
          </a:p>
          <a:p>
            <a:pPr>
              <a:lnSpc>
                <a:spcPts val="1500"/>
              </a:lnSpc>
            </a:pPr>
            <a:endParaRPr lang="en-US" dirty="0"/>
          </a:p>
        </p:txBody>
      </p:sp>
      <p:sp>
        <p:nvSpPr>
          <p:cNvPr id="7" name="TextBox 6"/>
          <p:cNvSpPr txBox="1"/>
          <p:nvPr/>
        </p:nvSpPr>
        <p:spPr>
          <a:xfrm>
            <a:off x="1714500" y="2882900"/>
            <a:ext cx="1237518" cy="397545"/>
          </a:xfrm>
          <a:prstGeom prst="rect">
            <a:avLst/>
          </a:prstGeom>
          <a:noFill/>
        </p:spPr>
        <p:txBody>
          <a:bodyPr vert="horz" wrap="none" lIns="0" tIns="0" rIns="0" bIns="0" rtlCol="0">
            <a:spAutoFit/>
          </a:bodyPr>
          <a:lstStyle/>
          <a:p>
            <a:pPr>
              <a:lnSpc>
                <a:spcPts val="1500"/>
              </a:lnSpc>
            </a:pPr>
            <a:r>
              <a:rPr lang="en-US" sz="1312" b="1" dirty="0" smtClean="0">
                <a:solidFill>
                  <a:srgbClr val="FFFF00"/>
                </a:solidFill>
                <a:latin typeface="Arial"/>
              </a:rPr>
              <a:t>Passively loyal </a:t>
            </a:r>
          </a:p>
          <a:p>
            <a:pPr>
              <a:lnSpc>
                <a:spcPts val="1500"/>
              </a:lnSpc>
            </a:pPr>
            <a:endParaRPr lang="en-US" dirty="0"/>
          </a:p>
        </p:txBody>
      </p:sp>
      <p:sp>
        <p:nvSpPr>
          <p:cNvPr id="8" name="TextBox 7"/>
          <p:cNvSpPr txBox="1"/>
          <p:nvPr/>
        </p:nvSpPr>
        <p:spPr>
          <a:xfrm>
            <a:off x="1905000" y="3568700"/>
            <a:ext cx="923330" cy="397545"/>
          </a:xfrm>
          <a:prstGeom prst="rect">
            <a:avLst/>
          </a:prstGeom>
          <a:noFill/>
        </p:spPr>
        <p:txBody>
          <a:bodyPr vert="horz" wrap="none" lIns="0" tIns="0" rIns="0" bIns="0" rtlCol="0">
            <a:spAutoFit/>
          </a:bodyPr>
          <a:lstStyle/>
          <a:p>
            <a:pPr>
              <a:lnSpc>
                <a:spcPts val="1500"/>
              </a:lnSpc>
            </a:pPr>
            <a:r>
              <a:rPr lang="en-US" sz="1312" b="1" smtClean="0">
                <a:solidFill>
                  <a:srgbClr val="000000"/>
                </a:solidFill>
                <a:latin typeface="Arial"/>
              </a:rPr>
              <a:t>Committed </a:t>
            </a:r>
          </a:p>
          <a:p>
            <a:pPr>
              <a:lnSpc>
                <a:spcPts val="1500"/>
              </a:lnSpc>
            </a:pPr>
            <a:endParaRPr lang="en-US"/>
          </a:p>
        </p:txBody>
      </p:sp>
      <p:sp>
        <p:nvSpPr>
          <p:cNvPr id="9" name="TextBox 8"/>
          <p:cNvSpPr txBox="1"/>
          <p:nvPr/>
        </p:nvSpPr>
        <p:spPr>
          <a:xfrm>
            <a:off x="6235700" y="571500"/>
            <a:ext cx="1912190" cy="730969"/>
          </a:xfrm>
          <a:prstGeom prst="rect">
            <a:avLst/>
          </a:prstGeom>
          <a:noFill/>
        </p:spPr>
        <p:txBody>
          <a:bodyPr vert="horz" wrap="none" lIns="0" tIns="0" rIns="0" bIns="0" rtlCol="0">
            <a:spAutoFit/>
          </a:bodyPr>
          <a:lstStyle/>
          <a:p>
            <a:pPr marL="0" marR="0" lvl="0" indent="0" defTabSz="914400" eaLnBrk="1" fontAlgn="auto" latinLnBrk="0" hangingPunct="1">
              <a:lnSpc>
                <a:spcPts val="1900"/>
              </a:lnSpc>
              <a:spcBef>
                <a:spcPts val="0"/>
              </a:spcBef>
              <a:spcAft>
                <a:spcPts val="0"/>
              </a:spcAft>
              <a:buClrTx/>
              <a:buSzTx/>
              <a:buNone/>
              <a:tabLst>
                <a:tab pos="317500" algn="l"/>
              </a:tabLst>
              <a:defRPr/>
            </a:pPr>
            <a:r>
              <a:rPr lang="en-US" sz="1612" b="1" smtClean="0">
                <a:solidFill>
                  <a:srgbClr val="000000"/>
                </a:solidFill>
                <a:latin typeface="Arial"/>
              </a:rPr>
              <a:t>Varying degrees of </a:t>
            </a:r>
            <a:br>
              <a:rPr lang="en-US" sz="1612" b="1" smtClean="0">
                <a:solidFill>
                  <a:srgbClr val="000000"/>
                </a:solidFill>
                <a:latin typeface="Arial"/>
              </a:rPr>
            </a:br>
            <a:r>
              <a:rPr lang="en-US" sz="1612" b="1" smtClean="0">
                <a:solidFill>
                  <a:srgbClr val="000000"/>
                </a:solidFill>
                <a:latin typeface="Arial"/>
              </a:rPr>
              <a:t>	brand loyalty </a:t>
            </a:r>
          </a:p>
          <a:p>
            <a:pPr marL="0" marR="0" lvl="0" indent="0" defTabSz="914400" eaLnBrk="1" fontAlgn="auto" latinLnBrk="0" hangingPunct="1">
              <a:lnSpc>
                <a:spcPts val="1900"/>
              </a:lnSpc>
              <a:spcBef>
                <a:spcPts val="0"/>
              </a:spcBef>
              <a:spcAft>
                <a:spcPts val="0"/>
              </a:spcAft>
              <a:buClrTx/>
              <a:buSzTx/>
              <a:buNone/>
              <a:tabLst>
                <a:tab pos="317500" algn="l"/>
              </a:tabLst>
              <a:defRPr/>
            </a:pPr>
            <a:endParaRPr lang="en-US" sz="1612" b="1">
              <a:solidFill>
                <a:srgbClr val="000000"/>
              </a:solidFill>
              <a:latin typeface="Arial"/>
            </a:endParaRPr>
          </a:p>
        </p:txBody>
      </p:sp>
      <p:sp>
        <p:nvSpPr>
          <p:cNvPr id="10" name="TextBox 9"/>
          <p:cNvSpPr txBox="1"/>
          <p:nvPr/>
        </p:nvSpPr>
        <p:spPr>
          <a:xfrm>
            <a:off x="5943600" y="2590800"/>
            <a:ext cx="1659109" cy="419987"/>
          </a:xfrm>
          <a:prstGeom prst="rect">
            <a:avLst/>
          </a:prstGeom>
          <a:noFill/>
        </p:spPr>
        <p:txBody>
          <a:bodyPr vert="horz" wrap="none" lIns="0" tIns="0" rIns="0" bIns="0" rtlCol="0">
            <a:spAutoFit/>
          </a:bodyPr>
          <a:lstStyle/>
          <a:p>
            <a:pPr>
              <a:lnSpc>
                <a:spcPts val="1600"/>
              </a:lnSpc>
            </a:pPr>
            <a:r>
              <a:rPr lang="en-US" sz="1408" b="1" smtClean="0">
                <a:solidFill>
                  <a:srgbClr val="000000"/>
                </a:solidFill>
                <a:latin typeface="Arial"/>
              </a:rPr>
              <a:t>Enhancing Loyalty </a:t>
            </a:r>
          </a:p>
          <a:p>
            <a:pPr>
              <a:lnSpc>
                <a:spcPts val="1600"/>
              </a:lnSpc>
            </a:pPr>
            <a:endParaRPr lang="en-US"/>
          </a:p>
        </p:txBody>
      </p:sp>
      <p:sp>
        <p:nvSpPr>
          <p:cNvPr id="11" name="TextBox 10"/>
          <p:cNvSpPr txBox="1"/>
          <p:nvPr/>
        </p:nvSpPr>
        <p:spPr>
          <a:xfrm>
            <a:off x="5486400" y="2997200"/>
            <a:ext cx="2343590" cy="1339534"/>
          </a:xfrm>
          <a:prstGeom prst="rect">
            <a:avLst/>
          </a:prstGeom>
          <a:noFill/>
        </p:spPr>
        <p:txBody>
          <a:bodyPr vert="horz" wrap="none" lIns="0" tIns="0" rIns="0" bIns="0" rtlCol="0">
            <a:spAutoFit/>
          </a:bodyPr>
          <a:lstStyle/>
          <a:p>
            <a:pPr>
              <a:lnSpc>
                <a:spcPts val="2700"/>
              </a:lnSpc>
            </a:pPr>
            <a:r>
              <a:rPr lang="en-US" sz="1408" b="1" smtClean="0">
                <a:solidFill>
                  <a:srgbClr val="000000"/>
                </a:solidFill>
                <a:latin typeface="Arial"/>
              </a:rPr>
              <a:t>Frequent-Buyer Programs, </a:t>
            </a:r>
            <a:br>
              <a:rPr lang="en-US" sz="1408" b="1" smtClean="0">
                <a:solidFill>
                  <a:srgbClr val="000000"/>
                </a:solidFill>
                <a:latin typeface="Arial"/>
              </a:rPr>
            </a:br>
            <a:r>
              <a:rPr lang="en-US" sz="1408" b="1" smtClean="0">
                <a:solidFill>
                  <a:srgbClr val="000000"/>
                </a:solidFill>
                <a:latin typeface="Arial"/>
              </a:rPr>
              <a:t>Customer Club, Database </a:t>
            </a:r>
            <a:br>
              <a:rPr lang="en-US" sz="1408" b="1" smtClean="0">
                <a:solidFill>
                  <a:srgbClr val="000000"/>
                </a:solidFill>
                <a:latin typeface="Arial"/>
              </a:rPr>
            </a:br>
            <a:r>
              <a:rPr lang="en-US" sz="1408" b="1" smtClean="0">
                <a:solidFill>
                  <a:srgbClr val="000000"/>
                </a:solidFill>
                <a:latin typeface="Arial"/>
              </a:rPr>
              <a:t>marketing etc </a:t>
            </a:r>
          </a:p>
          <a:p>
            <a:pPr>
              <a:lnSpc>
                <a:spcPts val="2700"/>
              </a:lnSpc>
            </a:pPr>
            <a:endParaRPr lang="en-US" sz="1408" b="1">
              <a:solidFill>
                <a:srgbClr val="00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8CAF.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355600"/>
            <a:ext cx="4504438"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The Hierarchy of effects model of advertising </a:t>
            </a:r>
          </a:p>
          <a:p>
            <a:pPr>
              <a:lnSpc>
                <a:spcPts val="1800"/>
              </a:lnSpc>
            </a:pPr>
            <a:endParaRPr lang="en-US"/>
          </a:p>
        </p:txBody>
      </p:sp>
      <p:sp>
        <p:nvSpPr>
          <p:cNvPr id="4" name="TextBox 3"/>
          <p:cNvSpPr txBox="1"/>
          <p:nvPr/>
        </p:nvSpPr>
        <p:spPr>
          <a:xfrm>
            <a:off x="3949700" y="1308100"/>
            <a:ext cx="1109278" cy="397545"/>
          </a:xfrm>
          <a:prstGeom prst="rect">
            <a:avLst/>
          </a:prstGeom>
          <a:noFill/>
        </p:spPr>
        <p:txBody>
          <a:bodyPr vert="horz" wrap="none" lIns="0" tIns="0" rIns="0" bIns="0" rtlCol="0">
            <a:spAutoFit/>
          </a:bodyPr>
          <a:lstStyle/>
          <a:p>
            <a:pPr>
              <a:lnSpc>
                <a:spcPts val="1500"/>
              </a:lnSpc>
            </a:pPr>
            <a:r>
              <a:rPr lang="en-US" sz="1312" b="1" smtClean="0">
                <a:solidFill>
                  <a:srgbClr val="000000"/>
                </a:solidFill>
                <a:latin typeface="Arial"/>
              </a:rPr>
              <a:t>Brand loyalty </a:t>
            </a:r>
          </a:p>
          <a:p>
            <a:pPr>
              <a:lnSpc>
                <a:spcPts val="1500"/>
              </a:lnSpc>
            </a:pPr>
            <a:endParaRPr lang="en-US"/>
          </a:p>
        </p:txBody>
      </p:sp>
      <p:sp>
        <p:nvSpPr>
          <p:cNvPr id="5" name="TextBox 4"/>
          <p:cNvSpPr txBox="1"/>
          <p:nvPr/>
        </p:nvSpPr>
        <p:spPr>
          <a:xfrm>
            <a:off x="2578100" y="1689100"/>
            <a:ext cx="456856" cy="201915"/>
          </a:xfrm>
          <a:prstGeom prst="rect">
            <a:avLst/>
          </a:prstGeom>
          <a:noFill/>
        </p:spPr>
        <p:txBody>
          <a:bodyPr vert="horz" wrap="none" lIns="0" tIns="0" rIns="0" bIns="0" rtlCol="0">
            <a:spAutoFit/>
          </a:bodyPr>
          <a:lstStyle/>
          <a:p>
            <a:r>
              <a:rPr lang="en-US" sz="1312" b="1" smtClean="0">
                <a:solidFill>
                  <a:srgbClr val="000000"/>
                </a:solidFill>
                <a:latin typeface="Arial"/>
              </a:rPr>
              <a:t>Belief</a:t>
            </a:r>
            <a:endParaRPr lang="en-US" sz="1312" b="1">
              <a:solidFill>
                <a:srgbClr val="000000"/>
              </a:solidFill>
              <a:latin typeface="Arial"/>
            </a:endParaRPr>
          </a:p>
        </p:txBody>
      </p:sp>
      <p:sp>
        <p:nvSpPr>
          <p:cNvPr id="6" name="TextBox 5"/>
          <p:cNvSpPr txBox="1"/>
          <p:nvPr/>
        </p:nvSpPr>
        <p:spPr>
          <a:xfrm>
            <a:off x="6070600" y="1689100"/>
            <a:ext cx="634789" cy="201915"/>
          </a:xfrm>
          <a:prstGeom prst="rect">
            <a:avLst/>
          </a:prstGeom>
          <a:noFill/>
        </p:spPr>
        <p:txBody>
          <a:bodyPr vert="horz" wrap="none" lIns="0" tIns="0" rIns="0" bIns="0" rtlCol="0">
            <a:spAutoFit/>
          </a:bodyPr>
          <a:lstStyle/>
          <a:p>
            <a:r>
              <a:rPr lang="en-US" sz="1312" b="1" smtClean="0">
                <a:solidFill>
                  <a:srgbClr val="000000"/>
                </a:solidFill>
                <a:latin typeface="Arial"/>
              </a:rPr>
              <a:t>Attitude</a:t>
            </a:r>
            <a:endParaRPr lang="en-US" sz="1312" b="1">
              <a:solidFill>
                <a:srgbClr val="000000"/>
              </a:solidFill>
              <a:latin typeface="Arial"/>
            </a:endParaRPr>
          </a:p>
        </p:txBody>
      </p:sp>
      <p:sp>
        <p:nvSpPr>
          <p:cNvPr id="7" name="TextBox 6"/>
          <p:cNvSpPr txBox="1"/>
          <p:nvPr/>
        </p:nvSpPr>
        <p:spPr>
          <a:xfrm>
            <a:off x="2247900" y="1892300"/>
            <a:ext cx="1118896" cy="201915"/>
          </a:xfrm>
          <a:prstGeom prst="rect">
            <a:avLst/>
          </a:prstGeom>
          <a:noFill/>
        </p:spPr>
        <p:txBody>
          <a:bodyPr vert="horz" wrap="none" lIns="0" tIns="0" rIns="0" bIns="0" rtlCol="0">
            <a:spAutoFit/>
          </a:bodyPr>
          <a:lstStyle/>
          <a:p>
            <a:r>
              <a:rPr lang="en-US" sz="1312" b="1" smtClean="0">
                <a:solidFill>
                  <a:srgbClr val="000000"/>
                </a:solidFill>
                <a:latin typeface="Arial"/>
              </a:rPr>
              <a:t>reinforcement</a:t>
            </a:r>
            <a:endParaRPr lang="en-US" sz="1312" b="1">
              <a:solidFill>
                <a:srgbClr val="000000"/>
              </a:solidFill>
              <a:latin typeface="Arial"/>
            </a:endParaRPr>
          </a:p>
        </p:txBody>
      </p:sp>
      <p:sp>
        <p:nvSpPr>
          <p:cNvPr id="8" name="TextBox 7"/>
          <p:cNvSpPr txBox="1"/>
          <p:nvPr/>
        </p:nvSpPr>
        <p:spPr>
          <a:xfrm>
            <a:off x="5829300" y="1892300"/>
            <a:ext cx="1118896" cy="201915"/>
          </a:xfrm>
          <a:prstGeom prst="rect">
            <a:avLst/>
          </a:prstGeom>
          <a:noFill/>
        </p:spPr>
        <p:txBody>
          <a:bodyPr vert="horz" wrap="none" lIns="0" tIns="0" rIns="0" bIns="0" rtlCol="0">
            <a:spAutoFit/>
          </a:bodyPr>
          <a:lstStyle/>
          <a:p>
            <a:r>
              <a:rPr lang="en-US" sz="1312" b="1" smtClean="0">
                <a:solidFill>
                  <a:srgbClr val="000000"/>
                </a:solidFill>
                <a:latin typeface="Arial"/>
              </a:rPr>
              <a:t>reinforcement</a:t>
            </a:r>
            <a:endParaRPr lang="en-US" sz="1312" b="1">
              <a:solidFill>
                <a:srgbClr val="000000"/>
              </a:solidFill>
              <a:latin typeface="Arial"/>
            </a:endParaRPr>
          </a:p>
        </p:txBody>
      </p:sp>
      <p:sp>
        <p:nvSpPr>
          <p:cNvPr id="9" name="TextBox 8"/>
          <p:cNvSpPr txBox="1"/>
          <p:nvPr/>
        </p:nvSpPr>
        <p:spPr>
          <a:xfrm>
            <a:off x="2603500" y="2578100"/>
            <a:ext cx="549831" cy="201915"/>
          </a:xfrm>
          <a:prstGeom prst="rect">
            <a:avLst/>
          </a:prstGeom>
          <a:noFill/>
        </p:spPr>
        <p:txBody>
          <a:bodyPr vert="horz" wrap="none" lIns="0" tIns="0" rIns="0" bIns="0" rtlCol="0">
            <a:spAutoFit/>
          </a:bodyPr>
          <a:lstStyle/>
          <a:p>
            <a:r>
              <a:rPr lang="en-US" sz="1312" b="1" smtClean="0">
                <a:solidFill>
                  <a:srgbClr val="000000"/>
                </a:solidFill>
                <a:latin typeface="Arial"/>
              </a:rPr>
              <a:t>Beliefs</a:t>
            </a:r>
            <a:endParaRPr lang="en-US" sz="1312" b="1">
              <a:solidFill>
                <a:srgbClr val="000000"/>
              </a:solidFill>
              <a:latin typeface="Arial"/>
            </a:endParaRPr>
          </a:p>
        </p:txBody>
      </p:sp>
      <p:sp>
        <p:nvSpPr>
          <p:cNvPr id="10" name="TextBox 9"/>
          <p:cNvSpPr txBox="1"/>
          <p:nvPr/>
        </p:nvSpPr>
        <p:spPr>
          <a:xfrm>
            <a:off x="6019800" y="2578100"/>
            <a:ext cx="727763" cy="201915"/>
          </a:xfrm>
          <a:prstGeom prst="rect">
            <a:avLst/>
          </a:prstGeom>
          <a:noFill/>
        </p:spPr>
        <p:txBody>
          <a:bodyPr vert="horz" wrap="none" lIns="0" tIns="0" rIns="0" bIns="0" rtlCol="0">
            <a:spAutoFit/>
          </a:bodyPr>
          <a:lstStyle/>
          <a:p>
            <a:r>
              <a:rPr lang="en-US" sz="1312" b="1" smtClean="0">
                <a:solidFill>
                  <a:srgbClr val="000000"/>
                </a:solidFill>
                <a:latin typeface="Arial"/>
              </a:rPr>
              <a:t>Attitudes</a:t>
            </a:r>
            <a:endParaRPr lang="en-US" sz="1312" b="1">
              <a:solidFill>
                <a:srgbClr val="000000"/>
              </a:solidFill>
              <a:latin typeface="Arial"/>
            </a:endParaRPr>
          </a:p>
        </p:txBody>
      </p:sp>
      <p:sp>
        <p:nvSpPr>
          <p:cNvPr id="11" name="TextBox 10"/>
          <p:cNvSpPr txBox="1"/>
          <p:nvPr/>
        </p:nvSpPr>
        <p:spPr>
          <a:xfrm>
            <a:off x="4254500" y="3149600"/>
            <a:ext cx="484428" cy="397545"/>
          </a:xfrm>
          <a:prstGeom prst="rect">
            <a:avLst/>
          </a:prstGeom>
          <a:noFill/>
        </p:spPr>
        <p:txBody>
          <a:bodyPr vert="horz" wrap="none" lIns="0" tIns="0" rIns="0" bIns="0" rtlCol="0">
            <a:spAutoFit/>
          </a:bodyPr>
          <a:lstStyle/>
          <a:p>
            <a:pPr>
              <a:lnSpc>
                <a:spcPts val="1500"/>
              </a:lnSpc>
            </a:pPr>
            <a:r>
              <a:rPr lang="en-US" sz="1312" b="1" smtClean="0">
                <a:solidFill>
                  <a:srgbClr val="000000"/>
                </a:solidFill>
                <a:latin typeface="Arial"/>
              </a:rPr>
              <a:t>Trials </a:t>
            </a:r>
          </a:p>
          <a:p>
            <a:pPr>
              <a:lnSpc>
                <a:spcPts val="1500"/>
              </a:lnSpc>
            </a:pPr>
            <a:endParaRPr lang="en-US"/>
          </a:p>
        </p:txBody>
      </p:sp>
      <p:sp>
        <p:nvSpPr>
          <p:cNvPr id="12" name="TextBox 11"/>
          <p:cNvSpPr txBox="1"/>
          <p:nvPr/>
        </p:nvSpPr>
        <p:spPr>
          <a:xfrm>
            <a:off x="3962400" y="4038600"/>
            <a:ext cx="1090042" cy="397545"/>
          </a:xfrm>
          <a:prstGeom prst="rect">
            <a:avLst/>
          </a:prstGeom>
          <a:noFill/>
        </p:spPr>
        <p:txBody>
          <a:bodyPr vert="horz" wrap="none" lIns="0" tIns="0" rIns="0" bIns="0" rtlCol="0">
            <a:spAutoFit/>
          </a:bodyPr>
          <a:lstStyle/>
          <a:p>
            <a:pPr>
              <a:lnSpc>
                <a:spcPts val="1500"/>
              </a:lnSpc>
            </a:pPr>
            <a:r>
              <a:rPr lang="en-US" sz="1312" b="1" smtClean="0">
                <a:solidFill>
                  <a:srgbClr val="000000"/>
                </a:solidFill>
                <a:latin typeface="Arial"/>
              </a:rPr>
              <a:t>Expectations </a:t>
            </a:r>
          </a:p>
          <a:p>
            <a:pPr>
              <a:lnSpc>
                <a:spcPts val="1500"/>
              </a:lnSpc>
            </a:pPr>
            <a:endParaRPr lang="en-US"/>
          </a:p>
        </p:txBody>
      </p:sp>
      <p:sp>
        <p:nvSpPr>
          <p:cNvPr id="13" name="TextBox 12"/>
          <p:cNvSpPr txBox="1"/>
          <p:nvPr/>
        </p:nvSpPr>
        <p:spPr>
          <a:xfrm>
            <a:off x="4038600" y="5067300"/>
            <a:ext cx="929935" cy="397545"/>
          </a:xfrm>
          <a:prstGeom prst="rect">
            <a:avLst/>
          </a:prstGeom>
          <a:noFill/>
        </p:spPr>
        <p:txBody>
          <a:bodyPr vert="horz" wrap="none" lIns="0" tIns="0" rIns="0" bIns="0" rtlCol="0">
            <a:spAutoFit/>
          </a:bodyPr>
          <a:lstStyle/>
          <a:p>
            <a:pPr>
              <a:lnSpc>
                <a:spcPts val="1500"/>
              </a:lnSpc>
            </a:pPr>
            <a:r>
              <a:rPr lang="en-US" sz="1312" b="1" smtClean="0">
                <a:solidFill>
                  <a:srgbClr val="000000"/>
                </a:solidFill>
                <a:latin typeface="Arial"/>
              </a:rPr>
              <a:t>Awareness </a:t>
            </a:r>
          </a:p>
          <a:p>
            <a:pPr>
              <a:lnSpc>
                <a:spcPts val="1500"/>
              </a:lnSpc>
            </a:pPr>
            <a:endParaRPr lang="en-US"/>
          </a:p>
        </p:txBody>
      </p:sp>
      <p:sp>
        <p:nvSpPr>
          <p:cNvPr id="14" name="TextBox 13"/>
          <p:cNvSpPr txBox="1"/>
          <p:nvPr/>
        </p:nvSpPr>
        <p:spPr>
          <a:xfrm>
            <a:off x="3949700" y="5816600"/>
            <a:ext cx="1128514" cy="397545"/>
          </a:xfrm>
          <a:prstGeom prst="rect">
            <a:avLst/>
          </a:prstGeom>
          <a:noFill/>
        </p:spPr>
        <p:txBody>
          <a:bodyPr vert="horz" wrap="none" lIns="0" tIns="0" rIns="0" bIns="0" rtlCol="0">
            <a:spAutoFit/>
          </a:bodyPr>
          <a:lstStyle/>
          <a:p>
            <a:pPr>
              <a:lnSpc>
                <a:spcPts val="1500"/>
              </a:lnSpc>
            </a:pPr>
            <a:r>
              <a:rPr lang="en-US" sz="1312" b="1" smtClean="0">
                <a:solidFill>
                  <a:srgbClr val="000000"/>
                </a:solidFill>
                <a:latin typeface="Arial"/>
              </a:rPr>
              <a:t>Unawareness </a:t>
            </a:r>
          </a:p>
          <a:p>
            <a:pPr>
              <a:lnSpc>
                <a:spcPts val="1500"/>
              </a:lnSpc>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4660.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546100"/>
            <a:ext cx="3593933" cy="464871"/>
          </a:xfrm>
          <a:prstGeom prst="rect">
            <a:avLst/>
          </a:prstGeom>
          <a:noFill/>
        </p:spPr>
        <p:txBody>
          <a:bodyPr vert="horz" wrap="none" lIns="0" tIns="0" rIns="0" bIns="0" rtlCol="0">
            <a:spAutoFit/>
          </a:bodyPr>
          <a:lstStyle/>
          <a:p>
            <a:pPr>
              <a:lnSpc>
                <a:spcPts val="1800"/>
              </a:lnSpc>
            </a:pPr>
            <a:r>
              <a:rPr lang="en-US" sz="1612" b="1" dirty="0" smtClean="0">
                <a:solidFill>
                  <a:srgbClr val="FFFFFF"/>
                </a:solidFill>
                <a:latin typeface="Arial"/>
              </a:rPr>
              <a:t>Brand equity affects buyer behavior </a:t>
            </a:r>
          </a:p>
          <a:p>
            <a:pPr>
              <a:lnSpc>
                <a:spcPts val="1800"/>
              </a:lnSpc>
            </a:pPr>
            <a:endParaRPr lang="en-US" dirty="0"/>
          </a:p>
        </p:txBody>
      </p:sp>
      <p:sp>
        <p:nvSpPr>
          <p:cNvPr id="4" name="TextBox 3"/>
          <p:cNvSpPr txBox="1"/>
          <p:nvPr/>
        </p:nvSpPr>
        <p:spPr>
          <a:xfrm>
            <a:off x="3289300" y="1651000"/>
            <a:ext cx="3247684" cy="730969"/>
          </a:xfrm>
          <a:prstGeom prst="rect">
            <a:avLst/>
          </a:prstGeom>
          <a:noFill/>
        </p:spPr>
        <p:txBody>
          <a:bodyPr vert="horz" wrap="none" lIns="0" tIns="0" rIns="0" bIns="0" rtlCol="0">
            <a:spAutoFit/>
          </a:bodyPr>
          <a:lstStyle/>
          <a:p>
            <a:pPr marL="0" marR="0" lvl="0" defTabSz="914400" eaLnBrk="1" fontAlgn="auto" latinLnBrk="0" hangingPunct="1">
              <a:lnSpc>
                <a:spcPts val="1900"/>
              </a:lnSpc>
              <a:spcBef>
                <a:spcPts val="0"/>
              </a:spcBef>
              <a:spcAft>
                <a:spcPts val="0"/>
              </a:spcAft>
              <a:buClrTx/>
              <a:buSzTx/>
              <a:buNone/>
              <a:tabLst>
                <a:tab pos="1231900" algn="l"/>
              </a:tabLst>
              <a:defRPr/>
            </a:pPr>
            <a:r>
              <a:rPr lang="en-US" sz="1612" b="1" smtClean="0">
                <a:solidFill>
                  <a:srgbClr val="000000"/>
                </a:solidFill>
                <a:latin typeface="Arial"/>
              </a:rPr>
              <a:t>Recommends the brand to other </a:t>
            </a:r>
            <a:br>
              <a:rPr lang="en-US" sz="1612" b="1" smtClean="0">
                <a:solidFill>
                  <a:srgbClr val="000000"/>
                </a:solidFill>
                <a:latin typeface="Arial"/>
              </a:rPr>
            </a:br>
            <a:r>
              <a:rPr lang="en-US" sz="1612" b="1" smtClean="0">
                <a:solidFill>
                  <a:srgbClr val="000000"/>
                </a:solidFill>
                <a:latin typeface="Arial"/>
              </a:rPr>
              <a:t>	buyers </a:t>
            </a:r>
          </a:p>
          <a:p>
            <a:pPr marL="0" marR="0" lvl="0" indent="0" defTabSz="914400" eaLnBrk="1" fontAlgn="auto" latinLnBrk="0" hangingPunct="1">
              <a:lnSpc>
                <a:spcPts val="1900"/>
              </a:lnSpc>
              <a:spcBef>
                <a:spcPts val="0"/>
              </a:spcBef>
              <a:spcAft>
                <a:spcPts val="0"/>
              </a:spcAft>
              <a:buClrTx/>
              <a:buSzTx/>
              <a:buNone/>
              <a:tabLst>
                <a:tab pos="1231900" algn="l"/>
              </a:tabLst>
              <a:defRPr/>
            </a:pPr>
            <a:endParaRPr lang="en-US" sz="1612" b="1">
              <a:solidFill>
                <a:srgbClr val="000000"/>
              </a:solidFill>
              <a:latin typeface="Arial"/>
            </a:endParaRPr>
          </a:p>
        </p:txBody>
      </p:sp>
      <p:sp>
        <p:nvSpPr>
          <p:cNvPr id="5" name="TextBox 4"/>
          <p:cNvSpPr txBox="1"/>
          <p:nvPr/>
        </p:nvSpPr>
        <p:spPr>
          <a:xfrm>
            <a:off x="3517900" y="2159000"/>
            <a:ext cx="240450" cy="216662"/>
          </a:xfrm>
          <a:prstGeom prst="rect">
            <a:avLst/>
          </a:prstGeom>
          <a:noFill/>
        </p:spPr>
        <p:txBody>
          <a:bodyPr vert="horz" wrap="none" lIns="0" tIns="0" rIns="0" bIns="0" rtlCol="0">
            <a:spAutoFit/>
          </a:bodyPr>
          <a:lstStyle/>
          <a:p>
            <a:r>
              <a:rPr lang="en-US" sz="1408" b="1" smtClean="0">
                <a:solidFill>
                  <a:srgbClr val="000000"/>
                </a:solidFill>
                <a:latin typeface="Arial"/>
              </a:rPr>
              <a:t>No</a:t>
            </a:r>
            <a:endParaRPr lang="en-US" sz="1408" b="1">
              <a:solidFill>
                <a:srgbClr val="000000"/>
              </a:solidFill>
              <a:latin typeface="Arial"/>
            </a:endParaRPr>
          </a:p>
        </p:txBody>
      </p:sp>
      <p:sp>
        <p:nvSpPr>
          <p:cNvPr id="6" name="TextBox 5"/>
          <p:cNvSpPr txBox="1"/>
          <p:nvPr/>
        </p:nvSpPr>
        <p:spPr>
          <a:xfrm>
            <a:off x="5537200" y="2159000"/>
            <a:ext cx="312265" cy="216662"/>
          </a:xfrm>
          <a:prstGeom prst="rect">
            <a:avLst/>
          </a:prstGeom>
          <a:noFill/>
        </p:spPr>
        <p:txBody>
          <a:bodyPr vert="horz" wrap="none" lIns="0" tIns="0" rIns="0" bIns="0" rtlCol="0">
            <a:spAutoFit/>
          </a:bodyPr>
          <a:lstStyle/>
          <a:p>
            <a:r>
              <a:rPr lang="en-US" sz="1408" b="1" smtClean="0">
                <a:solidFill>
                  <a:srgbClr val="000000"/>
                </a:solidFill>
                <a:latin typeface="Arial"/>
              </a:rPr>
              <a:t>Yes</a:t>
            </a:r>
            <a:endParaRPr lang="en-US" sz="1408" b="1">
              <a:solidFill>
                <a:srgbClr val="000000"/>
              </a:solidFill>
              <a:latin typeface="Arial"/>
            </a:endParaRPr>
          </a:p>
        </p:txBody>
      </p:sp>
      <p:sp>
        <p:nvSpPr>
          <p:cNvPr id="7" name="TextBox 6"/>
          <p:cNvSpPr txBox="1"/>
          <p:nvPr/>
        </p:nvSpPr>
        <p:spPr>
          <a:xfrm>
            <a:off x="2019300" y="2933700"/>
            <a:ext cx="698909" cy="538609"/>
          </a:xfrm>
          <a:prstGeom prst="rect">
            <a:avLst/>
          </a:prstGeom>
          <a:noFill/>
        </p:spPr>
        <p:txBody>
          <a:bodyPr vert="horz" wrap="none" lIns="0" tIns="0" rIns="0" bIns="0" rtlCol="0">
            <a:spAutoFit/>
          </a:bodyPr>
          <a:lstStyle/>
          <a:p>
            <a:pPr marL="0" marR="0" lvl="0" indent="0" defTabSz="914400" eaLnBrk="1" fontAlgn="auto" latinLnBrk="0" hangingPunct="1">
              <a:lnSpc>
                <a:spcPts val="1400"/>
              </a:lnSpc>
              <a:spcBef>
                <a:spcPts val="0"/>
              </a:spcBef>
              <a:spcAft>
                <a:spcPts val="0"/>
              </a:spcAft>
              <a:buClrTx/>
              <a:buSzTx/>
              <a:buNone/>
              <a:tabLst>
                <a:tab pos="114300" algn="l"/>
              </a:tabLst>
              <a:defRPr/>
            </a:pPr>
            <a:r>
              <a:rPr lang="en-US" sz="1210" b="1" smtClean="0">
                <a:solidFill>
                  <a:srgbClr val="000000"/>
                </a:solidFill>
                <a:latin typeface="Arial"/>
              </a:rPr>
              <a:t>Buys the </a:t>
            </a:r>
            <a:br>
              <a:rPr lang="en-US" sz="1210" b="1" smtClean="0">
                <a:solidFill>
                  <a:srgbClr val="000000"/>
                </a:solidFill>
                <a:latin typeface="Arial"/>
              </a:rPr>
            </a:br>
            <a:r>
              <a:rPr lang="en-US" sz="1210" b="1" smtClean="0">
                <a:solidFill>
                  <a:srgbClr val="000000"/>
                </a:solidFill>
                <a:latin typeface="Arial"/>
              </a:rPr>
              <a:t>	brand </a:t>
            </a:r>
          </a:p>
          <a:p>
            <a:pPr marL="0" marR="0" lvl="0" indent="0" defTabSz="914400" eaLnBrk="1" fontAlgn="auto" latinLnBrk="0" hangingPunct="1">
              <a:lnSpc>
                <a:spcPts val="1400"/>
              </a:lnSpc>
              <a:spcBef>
                <a:spcPts val="0"/>
              </a:spcBef>
              <a:spcAft>
                <a:spcPts val="0"/>
              </a:spcAft>
              <a:buClrTx/>
              <a:buSzTx/>
              <a:buNone/>
              <a:tabLst>
                <a:tab pos="114300" algn="l"/>
              </a:tabLst>
              <a:defRPr/>
            </a:pPr>
            <a:endParaRPr lang="en-US" sz="1210" b="1">
              <a:solidFill>
                <a:srgbClr val="000000"/>
              </a:solidFill>
              <a:latin typeface="Arial"/>
            </a:endParaRPr>
          </a:p>
        </p:txBody>
      </p:sp>
      <p:sp>
        <p:nvSpPr>
          <p:cNvPr id="8" name="TextBox 7"/>
          <p:cNvSpPr txBox="1"/>
          <p:nvPr/>
        </p:nvSpPr>
        <p:spPr>
          <a:xfrm>
            <a:off x="1193800" y="3454400"/>
            <a:ext cx="675570" cy="730969"/>
          </a:xfrm>
          <a:prstGeom prst="rect">
            <a:avLst/>
          </a:prstGeom>
          <a:noFill/>
        </p:spPr>
        <p:txBody>
          <a:bodyPr vert="horz" wrap="none" lIns="0" tIns="0" rIns="0" bIns="0" rtlCol="0">
            <a:spAutoFit/>
          </a:bodyPr>
          <a:lstStyle/>
          <a:p>
            <a:pPr>
              <a:lnSpc>
                <a:spcPts val="1900"/>
              </a:lnSpc>
            </a:pPr>
            <a:r>
              <a:rPr lang="en-US" sz="1612" b="1" smtClean="0">
                <a:solidFill>
                  <a:srgbClr val="000000"/>
                </a:solidFill>
                <a:latin typeface="Arial"/>
              </a:rPr>
              <a:t>Target </a:t>
            </a:r>
            <a:br>
              <a:rPr lang="en-US" sz="1612" b="1" smtClean="0">
                <a:solidFill>
                  <a:srgbClr val="000000"/>
                </a:solidFill>
                <a:latin typeface="Arial"/>
              </a:rPr>
            </a:br>
            <a:r>
              <a:rPr lang="en-US" sz="1612" b="1" smtClean="0">
                <a:solidFill>
                  <a:srgbClr val="000000"/>
                </a:solidFill>
                <a:latin typeface="Arial"/>
              </a:rPr>
              <a:t>buyer </a:t>
            </a:r>
          </a:p>
          <a:p>
            <a:pPr>
              <a:lnSpc>
                <a:spcPts val="1900"/>
              </a:lnSpc>
            </a:pPr>
            <a:endParaRPr lang="en-US" sz="1612" b="1">
              <a:solidFill>
                <a:srgbClr val="000000"/>
              </a:solidFill>
              <a:latin typeface="Arial"/>
            </a:endParaRPr>
          </a:p>
        </p:txBody>
      </p:sp>
      <p:sp>
        <p:nvSpPr>
          <p:cNvPr id="9" name="TextBox 8"/>
          <p:cNvSpPr txBox="1"/>
          <p:nvPr/>
        </p:nvSpPr>
        <p:spPr>
          <a:xfrm>
            <a:off x="1854200" y="4064000"/>
            <a:ext cx="1025922" cy="538609"/>
          </a:xfrm>
          <a:prstGeom prst="rect">
            <a:avLst/>
          </a:prstGeom>
          <a:noFill/>
        </p:spPr>
        <p:txBody>
          <a:bodyPr vert="horz" wrap="none" lIns="0" tIns="0" rIns="0" bIns="0" rtlCol="0">
            <a:spAutoFit/>
          </a:bodyPr>
          <a:lstStyle/>
          <a:p>
            <a:pPr marL="0" marR="0" lvl="0" indent="0" defTabSz="914400" eaLnBrk="1" fontAlgn="auto" latinLnBrk="0" hangingPunct="1">
              <a:lnSpc>
                <a:spcPts val="1400"/>
              </a:lnSpc>
              <a:spcBef>
                <a:spcPts val="0"/>
              </a:spcBef>
              <a:spcAft>
                <a:spcPts val="0"/>
              </a:spcAft>
              <a:buClrTx/>
              <a:buSzTx/>
              <a:buNone/>
              <a:tabLst>
                <a:tab pos="139700" algn="l"/>
              </a:tabLst>
              <a:defRPr/>
            </a:pPr>
            <a:r>
              <a:rPr lang="en-US" sz="1210" b="1" smtClean="0">
                <a:solidFill>
                  <a:srgbClr val="000000"/>
                </a:solidFill>
                <a:latin typeface="Arial"/>
              </a:rPr>
              <a:t>Does not buy </a:t>
            </a:r>
            <a:br>
              <a:rPr lang="en-US" sz="1210" b="1" smtClean="0">
                <a:solidFill>
                  <a:srgbClr val="000000"/>
                </a:solidFill>
                <a:latin typeface="Arial"/>
              </a:rPr>
            </a:br>
            <a:r>
              <a:rPr lang="en-US" sz="1210" b="1" smtClean="0">
                <a:solidFill>
                  <a:srgbClr val="000000"/>
                </a:solidFill>
                <a:latin typeface="Arial"/>
              </a:rPr>
              <a:t>	the brand </a:t>
            </a:r>
          </a:p>
          <a:p>
            <a:pPr marL="0" marR="0" lvl="0" indent="0" defTabSz="914400" eaLnBrk="1" fontAlgn="auto" latinLnBrk="0" hangingPunct="1">
              <a:lnSpc>
                <a:spcPts val="1400"/>
              </a:lnSpc>
              <a:spcBef>
                <a:spcPts val="0"/>
              </a:spcBef>
              <a:spcAft>
                <a:spcPts val="0"/>
              </a:spcAft>
              <a:buClrTx/>
              <a:buSzTx/>
              <a:buNone/>
              <a:tabLst>
                <a:tab pos="139700" algn="l"/>
              </a:tabLst>
              <a:defRPr/>
            </a:pPr>
            <a:endParaRPr lang="en-US" sz="1210" b="1">
              <a:solidFill>
                <a:srgbClr val="000000"/>
              </a:solidFill>
              <a:latin typeface="Arial"/>
            </a:endParaRPr>
          </a:p>
        </p:txBody>
      </p:sp>
      <p:sp>
        <p:nvSpPr>
          <p:cNvPr id="10" name="TextBox 9"/>
          <p:cNvSpPr txBox="1"/>
          <p:nvPr/>
        </p:nvSpPr>
        <p:spPr>
          <a:xfrm>
            <a:off x="3111500" y="2794000"/>
            <a:ext cx="1295400" cy="464871"/>
          </a:xfrm>
          <a:prstGeom prst="rect">
            <a:avLst/>
          </a:prstGeom>
          <a:noFill/>
        </p:spPr>
        <p:txBody>
          <a:bodyPr vert="horz" wrap="square" lIns="0" tIns="0" rIns="0" bIns="0" rtlCol="0">
            <a:spAutoFit/>
          </a:bodyPr>
          <a:lstStyle/>
          <a:p>
            <a:pPr>
              <a:lnSpc>
                <a:spcPts val="1800"/>
              </a:lnSpc>
            </a:pPr>
            <a:r>
              <a:rPr lang="en-US" sz="1612" b="1" dirty="0" smtClean="0">
                <a:solidFill>
                  <a:srgbClr val="000000"/>
                </a:solidFill>
                <a:latin typeface="Arial"/>
              </a:rPr>
              <a:t>Brand </a:t>
            </a:r>
          </a:p>
          <a:p>
            <a:pPr>
              <a:lnSpc>
                <a:spcPts val="1800"/>
              </a:lnSpc>
            </a:pPr>
            <a:endParaRPr lang="en-US" dirty="0"/>
          </a:p>
        </p:txBody>
      </p:sp>
      <p:sp>
        <p:nvSpPr>
          <p:cNvPr id="11" name="TextBox 10"/>
          <p:cNvSpPr txBox="1"/>
          <p:nvPr/>
        </p:nvSpPr>
        <p:spPr>
          <a:xfrm>
            <a:off x="3340100" y="3035300"/>
            <a:ext cx="1040340" cy="464871"/>
          </a:xfrm>
          <a:prstGeom prst="rect">
            <a:avLst/>
          </a:prstGeom>
          <a:noFill/>
        </p:spPr>
        <p:txBody>
          <a:bodyPr vert="horz" wrap="square" lIns="0" tIns="0" rIns="0" bIns="0" rtlCol="0">
            <a:spAutoFit/>
          </a:bodyPr>
          <a:lstStyle/>
          <a:p>
            <a:pPr>
              <a:lnSpc>
                <a:spcPts val="1800"/>
              </a:lnSpc>
            </a:pPr>
            <a:r>
              <a:rPr lang="en-US" sz="1612" b="1" dirty="0" smtClean="0">
                <a:solidFill>
                  <a:srgbClr val="000000"/>
                </a:solidFill>
                <a:latin typeface="Arial"/>
              </a:rPr>
              <a:t>deserter </a:t>
            </a:r>
          </a:p>
          <a:p>
            <a:pPr>
              <a:lnSpc>
                <a:spcPts val="1800"/>
              </a:lnSpc>
            </a:pPr>
            <a:endParaRPr lang="en-US" dirty="0"/>
          </a:p>
        </p:txBody>
      </p:sp>
      <p:sp>
        <p:nvSpPr>
          <p:cNvPr id="12" name="TextBox 11"/>
          <p:cNvSpPr txBox="1"/>
          <p:nvPr/>
        </p:nvSpPr>
        <p:spPr>
          <a:xfrm>
            <a:off x="3454400" y="4127500"/>
            <a:ext cx="966418" cy="464871"/>
          </a:xfrm>
          <a:prstGeom prst="rect">
            <a:avLst/>
          </a:prstGeom>
          <a:noFill/>
        </p:spPr>
        <p:txBody>
          <a:bodyPr vert="horz" wrap="none" lIns="0" tIns="0" rIns="0" bIns="0" rtlCol="0">
            <a:spAutoFit/>
          </a:bodyPr>
          <a:lstStyle/>
          <a:p>
            <a:pPr>
              <a:lnSpc>
                <a:spcPts val="1800"/>
              </a:lnSpc>
            </a:pPr>
            <a:r>
              <a:rPr lang="en-US" sz="1612" b="1" dirty="0" smtClean="0">
                <a:solidFill>
                  <a:srgbClr val="000000"/>
                </a:solidFill>
                <a:latin typeface="Arial"/>
              </a:rPr>
              <a:t>Non Trier </a:t>
            </a:r>
          </a:p>
          <a:p>
            <a:pPr>
              <a:lnSpc>
                <a:spcPts val="1800"/>
              </a:lnSpc>
            </a:pPr>
            <a:endParaRPr lang="en-US" dirty="0"/>
          </a:p>
        </p:txBody>
      </p:sp>
      <p:sp>
        <p:nvSpPr>
          <p:cNvPr id="13" name="TextBox 12"/>
          <p:cNvSpPr txBox="1"/>
          <p:nvPr/>
        </p:nvSpPr>
        <p:spPr>
          <a:xfrm>
            <a:off x="5486400" y="2794000"/>
            <a:ext cx="655629"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Brand </a:t>
            </a:r>
          </a:p>
          <a:p>
            <a:pPr>
              <a:lnSpc>
                <a:spcPts val="1800"/>
              </a:lnSpc>
            </a:pPr>
            <a:endParaRPr lang="en-US"/>
          </a:p>
        </p:txBody>
      </p:sp>
      <p:sp>
        <p:nvSpPr>
          <p:cNvPr id="14" name="TextBox 13"/>
          <p:cNvSpPr txBox="1"/>
          <p:nvPr/>
        </p:nvSpPr>
        <p:spPr>
          <a:xfrm>
            <a:off x="5334000" y="3035300"/>
            <a:ext cx="1037143" cy="464871"/>
          </a:xfrm>
          <a:prstGeom prst="rect">
            <a:avLst/>
          </a:prstGeom>
          <a:noFill/>
        </p:spPr>
        <p:txBody>
          <a:bodyPr vert="horz" wrap="none" lIns="0" tIns="0" rIns="0" bIns="0" rtlCol="0">
            <a:spAutoFit/>
          </a:bodyPr>
          <a:lstStyle/>
          <a:p>
            <a:pPr>
              <a:lnSpc>
                <a:spcPts val="1800"/>
              </a:lnSpc>
            </a:pPr>
            <a:r>
              <a:rPr lang="en-US" sz="1612" b="1" dirty="0" smtClean="0">
                <a:solidFill>
                  <a:srgbClr val="000000"/>
                </a:solidFill>
                <a:latin typeface="Arial"/>
              </a:rPr>
              <a:t>champion </a:t>
            </a:r>
          </a:p>
          <a:p>
            <a:pPr>
              <a:lnSpc>
                <a:spcPts val="1800"/>
              </a:lnSpc>
            </a:pPr>
            <a:endParaRPr lang="en-US" dirty="0"/>
          </a:p>
        </p:txBody>
      </p:sp>
      <p:sp>
        <p:nvSpPr>
          <p:cNvPr id="15" name="TextBox 14"/>
          <p:cNvSpPr txBox="1"/>
          <p:nvPr/>
        </p:nvSpPr>
        <p:spPr>
          <a:xfrm>
            <a:off x="5448300" y="4000500"/>
            <a:ext cx="922843" cy="730969"/>
          </a:xfrm>
          <a:prstGeom prst="rect">
            <a:avLst/>
          </a:prstGeom>
          <a:noFill/>
        </p:spPr>
        <p:txBody>
          <a:bodyPr vert="horz" wrap="square" lIns="0" tIns="0" rIns="0" bIns="0" rtlCol="0">
            <a:spAutoFit/>
          </a:bodyPr>
          <a:lstStyle/>
          <a:p>
            <a:pPr indent="33529">
              <a:lnSpc>
                <a:spcPts val="1900"/>
              </a:lnSpc>
            </a:pPr>
            <a:r>
              <a:rPr lang="en-US" sz="1612" b="1" dirty="0" smtClean="0">
                <a:solidFill>
                  <a:srgbClr val="000000"/>
                </a:solidFill>
                <a:latin typeface="Arial"/>
              </a:rPr>
              <a:t>Brand </a:t>
            </a:r>
            <a:br>
              <a:rPr lang="en-US" sz="1612" b="1" dirty="0" smtClean="0">
                <a:solidFill>
                  <a:srgbClr val="000000"/>
                </a:solidFill>
                <a:latin typeface="Arial"/>
              </a:rPr>
            </a:br>
            <a:r>
              <a:rPr lang="en-US" sz="1612" b="1" dirty="0" smtClean="0">
                <a:solidFill>
                  <a:srgbClr val="000000"/>
                </a:solidFill>
                <a:latin typeface="Arial"/>
              </a:rPr>
              <a:t>apostle </a:t>
            </a:r>
          </a:p>
          <a:p>
            <a:pPr indent="33529">
              <a:lnSpc>
                <a:spcPts val="1900"/>
              </a:lnSpc>
            </a:pPr>
            <a:endParaRPr lang="en-US" sz="1612" b="1" dirty="0">
              <a:solidFill>
                <a:srgbClr val="000000"/>
              </a:solidFill>
              <a:latin typeface="Arial"/>
            </a:endParaRPr>
          </a:p>
        </p:txBody>
      </p:sp>
      <p:sp>
        <p:nvSpPr>
          <p:cNvPr id="16" name="TextBox 15"/>
          <p:cNvSpPr txBox="1"/>
          <p:nvPr/>
        </p:nvSpPr>
        <p:spPr>
          <a:xfrm>
            <a:off x="1536700" y="5295900"/>
            <a:ext cx="6426439" cy="461665"/>
          </a:xfrm>
          <a:prstGeom prst="rect">
            <a:avLst/>
          </a:prstGeom>
          <a:noFill/>
        </p:spPr>
        <p:txBody>
          <a:bodyPr vert="horz" wrap="none" lIns="0" tIns="0" rIns="0" bIns="0" rtlCol="0">
            <a:spAutoFit/>
          </a:bodyPr>
          <a:lstStyle/>
          <a:p>
            <a:pPr>
              <a:lnSpc>
                <a:spcPts val="1800"/>
              </a:lnSpc>
            </a:pPr>
            <a:r>
              <a:rPr lang="en-US" sz="1612" b="1" dirty="0" smtClean="0">
                <a:solidFill>
                  <a:srgbClr val="FFFF9A"/>
                </a:solidFill>
                <a:latin typeface="Arial"/>
              </a:rPr>
              <a:t>Strongest branding effects are seen in the </a:t>
            </a:r>
            <a:r>
              <a:rPr lang="en-US" sz="1612" b="1" dirty="0" smtClean="0">
                <a:solidFill>
                  <a:srgbClr val="FFFF9A"/>
                </a:solidFill>
                <a:latin typeface="Arial"/>
                <a:cs typeface="Arial"/>
              </a:rPr>
              <a:t>“brand apostle” stage </a:t>
            </a:r>
          </a:p>
          <a:p>
            <a:pPr>
              <a:lnSpc>
                <a:spcPts val="1800"/>
              </a:lnSpc>
            </a:pPr>
            <a:endParaRPr lang="en-US" sz="1612" b="1" dirty="0">
              <a:solidFill>
                <a:srgbClr val="FFFF9A"/>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48B1.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469900"/>
            <a:ext cx="1346522"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Brand Equity </a:t>
            </a:r>
          </a:p>
          <a:p>
            <a:pPr>
              <a:lnSpc>
                <a:spcPts val="1800"/>
              </a:lnSpc>
            </a:pPr>
            <a:endParaRPr lang="en-US"/>
          </a:p>
        </p:txBody>
      </p:sp>
      <p:sp>
        <p:nvSpPr>
          <p:cNvPr id="4" name="TextBox 3"/>
          <p:cNvSpPr txBox="1"/>
          <p:nvPr/>
        </p:nvSpPr>
        <p:spPr>
          <a:xfrm>
            <a:off x="533400" y="1701800"/>
            <a:ext cx="8029442" cy="887487"/>
          </a:xfrm>
          <a:prstGeom prst="rect">
            <a:avLst/>
          </a:prstGeom>
          <a:noFill/>
        </p:spPr>
        <p:txBody>
          <a:bodyPr vert="horz" wrap="none" lIns="0" tIns="0" rIns="0" bIns="0" rtlCol="0">
            <a:spAutoFit/>
          </a:bodyPr>
          <a:lstStyle/>
          <a:p>
            <a:pPr>
              <a:lnSpc>
                <a:spcPts val="2400"/>
              </a:lnSpc>
            </a:pPr>
            <a:r>
              <a:rPr lang="en-US" sz="1408" b="1" dirty="0" smtClean="0">
                <a:solidFill>
                  <a:srgbClr val="000000"/>
                </a:solidFill>
                <a:latin typeface="Arial"/>
              </a:rPr>
              <a:t>Brand  Equity is a set of assets (&amp; liabilities) linked to the brand name &amp; symbol  that adds to </a:t>
            </a:r>
            <a:r>
              <a:rPr lang="en-US" sz="1408" b="1" dirty="0" smtClean="0">
                <a:solidFill>
                  <a:srgbClr val="FF6400"/>
                </a:solidFill>
                <a:latin typeface="Arial"/>
              </a:rPr>
              <a:t/>
            </a:r>
            <a:br>
              <a:rPr lang="en-US" sz="1408" b="1" dirty="0" smtClean="0">
                <a:solidFill>
                  <a:srgbClr val="FF6400"/>
                </a:solidFill>
                <a:latin typeface="Arial"/>
              </a:rPr>
            </a:br>
            <a:r>
              <a:rPr lang="en-US" sz="1408" b="1" dirty="0" smtClean="0">
                <a:solidFill>
                  <a:srgbClr val="FF6400"/>
                </a:solidFill>
                <a:latin typeface="Arial"/>
              </a:rPr>
              <a:t>(or subtracts from)</a:t>
            </a:r>
            <a:r>
              <a:rPr lang="en-US" sz="1408" b="1" dirty="0" smtClean="0">
                <a:solidFill>
                  <a:srgbClr val="000000"/>
                </a:solidFill>
                <a:latin typeface="Arial"/>
              </a:rPr>
              <a:t> the value provided by a product </a:t>
            </a:r>
          </a:p>
          <a:p>
            <a:pPr>
              <a:lnSpc>
                <a:spcPts val="2400"/>
              </a:lnSpc>
            </a:pPr>
            <a:endParaRPr lang="en-US" sz="1408" b="1" dirty="0">
              <a:solidFill>
                <a:srgbClr val="FF6400"/>
              </a:solidFill>
              <a:latin typeface="Arial"/>
            </a:endParaRPr>
          </a:p>
        </p:txBody>
      </p:sp>
      <p:sp>
        <p:nvSpPr>
          <p:cNvPr id="5" name="TextBox 4"/>
          <p:cNvSpPr txBox="1"/>
          <p:nvPr/>
        </p:nvSpPr>
        <p:spPr>
          <a:xfrm>
            <a:off x="914400" y="3606800"/>
            <a:ext cx="2725105" cy="419987"/>
          </a:xfrm>
          <a:prstGeom prst="rect">
            <a:avLst/>
          </a:prstGeom>
          <a:noFill/>
        </p:spPr>
        <p:txBody>
          <a:bodyPr vert="horz" wrap="none" lIns="0" tIns="0" rIns="0" bIns="0" rtlCol="0">
            <a:spAutoFit/>
          </a:bodyPr>
          <a:lstStyle/>
          <a:p>
            <a:pPr>
              <a:lnSpc>
                <a:spcPts val="1600"/>
              </a:lnSpc>
            </a:pPr>
            <a:r>
              <a:rPr lang="en-US" sz="1408" b="1" smtClean="0">
                <a:solidFill>
                  <a:srgbClr val="000000"/>
                </a:solidFill>
                <a:latin typeface="Arial"/>
              </a:rPr>
              <a:t>Brand Equity is a set of assets, </a:t>
            </a:r>
          </a:p>
          <a:p>
            <a:pPr>
              <a:lnSpc>
                <a:spcPts val="1600"/>
              </a:lnSpc>
            </a:pPr>
            <a:endParaRPr lang="en-US"/>
          </a:p>
        </p:txBody>
      </p:sp>
      <p:sp>
        <p:nvSpPr>
          <p:cNvPr id="6" name="TextBox 5"/>
          <p:cNvSpPr txBox="1"/>
          <p:nvPr/>
        </p:nvSpPr>
        <p:spPr>
          <a:xfrm>
            <a:off x="5473700" y="3746500"/>
            <a:ext cx="2654573" cy="216662"/>
          </a:xfrm>
          <a:prstGeom prst="rect">
            <a:avLst/>
          </a:prstGeom>
          <a:noFill/>
        </p:spPr>
        <p:txBody>
          <a:bodyPr vert="horz" wrap="none" lIns="0" tIns="0" rIns="0" bIns="0" rtlCol="0">
            <a:spAutoFit/>
          </a:bodyPr>
          <a:lstStyle/>
          <a:p>
            <a:r>
              <a:rPr lang="en-US" sz="1408" b="1" smtClean="0">
                <a:solidFill>
                  <a:srgbClr val="000000"/>
                </a:solidFill>
                <a:latin typeface="Arial"/>
              </a:rPr>
              <a:t>Brand Equity adds value to the</a:t>
            </a:r>
            <a:endParaRPr lang="en-US" sz="1408" b="1">
              <a:solidFill>
                <a:srgbClr val="000000"/>
              </a:solidFill>
              <a:latin typeface="Arial"/>
            </a:endParaRPr>
          </a:p>
        </p:txBody>
      </p:sp>
      <p:sp>
        <p:nvSpPr>
          <p:cNvPr id="7" name="TextBox 6"/>
          <p:cNvSpPr txBox="1"/>
          <p:nvPr/>
        </p:nvSpPr>
        <p:spPr>
          <a:xfrm>
            <a:off x="1333500" y="3898900"/>
            <a:ext cx="1821011" cy="216662"/>
          </a:xfrm>
          <a:prstGeom prst="rect">
            <a:avLst/>
          </a:prstGeom>
          <a:noFill/>
        </p:spPr>
        <p:txBody>
          <a:bodyPr vert="horz" wrap="none" lIns="0" tIns="0" rIns="0" bIns="0" rtlCol="0">
            <a:spAutoFit/>
          </a:bodyPr>
          <a:lstStyle/>
          <a:p>
            <a:r>
              <a:rPr lang="en-US" sz="1408" b="1" smtClean="0">
                <a:solidFill>
                  <a:srgbClr val="000000"/>
                </a:solidFill>
                <a:latin typeface="Arial"/>
              </a:rPr>
              <a:t>thus management  of</a:t>
            </a:r>
            <a:endParaRPr lang="en-US" sz="1408" b="1">
              <a:solidFill>
                <a:srgbClr val="000000"/>
              </a:solidFill>
              <a:latin typeface="Arial"/>
            </a:endParaRPr>
          </a:p>
        </p:txBody>
      </p:sp>
      <p:sp>
        <p:nvSpPr>
          <p:cNvPr id="8" name="TextBox 7"/>
          <p:cNvSpPr txBox="1"/>
          <p:nvPr/>
        </p:nvSpPr>
        <p:spPr>
          <a:xfrm>
            <a:off x="5842000" y="4089400"/>
            <a:ext cx="2000548" cy="330219"/>
          </a:xfrm>
          <a:prstGeom prst="rect">
            <a:avLst/>
          </a:prstGeom>
          <a:noFill/>
        </p:spPr>
        <p:txBody>
          <a:bodyPr vert="horz" wrap="none" lIns="0" tIns="0" rIns="0" bIns="0" rtlCol="0">
            <a:spAutoFit/>
          </a:bodyPr>
          <a:lstStyle/>
          <a:p>
            <a:pPr>
              <a:lnSpc>
                <a:spcPts val="1200"/>
              </a:lnSpc>
            </a:pPr>
            <a:r>
              <a:rPr lang="en-US" sz="1408" b="1" smtClean="0">
                <a:solidFill>
                  <a:srgbClr val="000000"/>
                </a:solidFill>
                <a:latin typeface="Arial"/>
              </a:rPr>
              <a:t>consumer and the firm </a:t>
            </a:r>
          </a:p>
          <a:p>
            <a:pPr>
              <a:lnSpc>
                <a:spcPts val="1200"/>
              </a:lnSpc>
            </a:pPr>
            <a:endParaRPr lang="en-US"/>
          </a:p>
        </p:txBody>
      </p:sp>
      <p:sp>
        <p:nvSpPr>
          <p:cNvPr id="9" name="TextBox 8"/>
          <p:cNvSpPr txBox="1"/>
          <p:nvPr/>
        </p:nvSpPr>
        <p:spPr>
          <a:xfrm>
            <a:off x="800100" y="4241800"/>
            <a:ext cx="2917465" cy="330219"/>
          </a:xfrm>
          <a:prstGeom prst="rect">
            <a:avLst/>
          </a:prstGeom>
          <a:noFill/>
        </p:spPr>
        <p:txBody>
          <a:bodyPr vert="horz" wrap="none" lIns="0" tIns="0" rIns="0" bIns="0" rtlCol="0">
            <a:spAutoFit/>
          </a:bodyPr>
          <a:lstStyle/>
          <a:p>
            <a:pPr>
              <a:lnSpc>
                <a:spcPts val="1200"/>
              </a:lnSpc>
            </a:pPr>
            <a:r>
              <a:rPr lang="en-US" sz="1408" b="1" smtClean="0">
                <a:solidFill>
                  <a:srgbClr val="000000"/>
                </a:solidFill>
                <a:latin typeface="Arial"/>
              </a:rPr>
              <a:t>brand equity involves investment </a:t>
            </a:r>
          </a:p>
          <a:p>
            <a:pPr>
              <a:lnSpc>
                <a:spcPts val="1200"/>
              </a:lnSpc>
            </a:pPr>
            <a:endParaRPr lang="en-US"/>
          </a:p>
        </p:txBody>
      </p:sp>
      <p:sp>
        <p:nvSpPr>
          <p:cNvPr id="10" name="TextBox 9"/>
          <p:cNvSpPr txBox="1"/>
          <p:nvPr/>
        </p:nvSpPr>
        <p:spPr>
          <a:xfrm>
            <a:off x="812800" y="4508500"/>
            <a:ext cx="3012043" cy="419987"/>
          </a:xfrm>
          <a:prstGeom prst="rect">
            <a:avLst/>
          </a:prstGeom>
          <a:noFill/>
        </p:spPr>
        <p:txBody>
          <a:bodyPr vert="horz" wrap="none" lIns="0" tIns="0" rIns="0" bIns="0" rtlCol="0">
            <a:spAutoFit/>
          </a:bodyPr>
          <a:lstStyle/>
          <a:p>
            <a:pPr>
              <a:lnSpc>
                <a:spcPts val="1600"/>
              </a:lnSpc>
            </a:pPr>
            <a:r>
              <a:rPr lang="en-US" sz="1408" b="1" smtClean="0">
                <a:solidFill>
                  <a:srgbClr val="000000"/>
                </a:solidFill>
                <a:latin typeface="Arial"/>
              </a:rPr>
              <a:t>to create and enlarge these assets </a:t>
            </a:r>
          </a:p>
          <a:p>
            <a:pPr>
              <a:lnSpc>
                <a:spcPts val="1600"/>
              </a:lnSpc>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ABC8.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393700"/>
            <a:ext cx="3994683"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Consumer-Based Brand Equity Pyramid </a:t>
            </a:r>
          </a:p>
          <a:p>
            <a:pPr>
              <a:lnSpc>
                <a:spcPts val="1800"/>
              </a:lnSpc>
            </a:pPr>
            <a:endParaRPr lang="en-US"/>
          </a:p>
        </p:txBody>
      </p:sp>
      <p:sp>
        <p:nvSpPr>
          <p:cNvPr id="4" name="TextBox 3"/>
          <p:cNvSpPr txBox="1"/>
          <p:nvPr/>
        </p:nvSpPr>
        <p:spPr>
          <a:xfrm>
            <a:off x="2946400" y="2349500"/>
            <a:ext cx="955390" cy="538609"/>
          </a:xfrm>
          <a:prstGeom prst="rect">
            <a:avLst/>
          </a:prstGeom>
          <a:noFill/>
        </p:spPr>
        <p:txBody>
          <a:bodyPr vert="horz" wrap="none" lIns="0" tIns="0" rIns="0" bIns="0" rtlCol="0">
            <a:spAutoFit/>
          </a:bodyPr>
          <a:lstStyle/>
          <a:p>
            <a:pPr marL="0" marR="0" lvl="0" indent="0" defTabSz="914400" eaLnBrk="1" fontAlgn="auto" latinLnBrk="0" hangingPunct="1">
              <a:lnSpc>
                <a:spcPts val="1400"/>
              </a:lnSpc>
              <a:spcBef>
                <a:spcPts val="0"/>
              </a:spcBef>
              <a:spcAft>
                <a:spcPts val="0"/>
              </a:spcAft>
              <a:buClrTx/>
              <a:buSzTx/>
              <a:buNone/>
              <a:tabLst>
                <a:tab pos="203200" algn="l"/>
              </a:tabLst>
              <a:defRPr/>
            </a:pPr>
            <a:r>
              <a:rPr lang="en-US" sz="1408" b="1" smtClean="0">
                <a:solidFill>
                  <a:srgbClr val="336400"/>
                </a:solidFill>
                <a:latin typeface="Arial"/>
              </a:rPr>
              <a:t>Consumer-</a:t>
            </a:r>
            <a:br>
              <a:rPr lang="en-US" sz="1408" b="1" smtClean="0">
                <a:solidFill>
                  <a:srgbClr val="336400"/>
                </a:solidFill>
                <a:latin typeface="Arial"/>
              </a:rPr>
            </a:br>
            <a:r>
              <a:rPr lang="en-US" sz="1408" b="1" smtClean="0">
                <a:solidFill>
                  <a:srgbClr val="336400"/>
                </a:solidFill>
                <a:latin typeface="Arial"/>
              </a:rPr>
              <a:t>	Brand </a:t>
            </a:r>
          </a:p>
          <a:p>
            <a:pPr marL="0" marR="0" lvl="0" indent="0" defTabSz="914400" eaLnBrk="1" fontAlgn="auto" latinLnBrk="0" hangingPunct="1">
              <a:lnSpc>
                <a:spcPts val="1400"/>
              </a:lnSpc>
              <a:spcBef>
                <a:spcPts val="0"/>
              </a:spcBef>
              <a:spcAft>
                <a:spcPts val="0"/>
              </a:spcAft>
              <a:buClrTx/>
              <a:buSzTx/>
              <a:buNone/>
              <a:tabLst>
                <a:tab pos="203200" algn="l"/>
              </a:tabLst>
              <a:defRPr/>
            </a:pPr>
            <a:endParaRPr lang="en-US" sz="1408" b="1">
              <a:solidFill>
                <a:srgbClr val="336400"/>
              </a:solidFill>
              <a:latin typeface="Arial"/>
            </a:endParaRPr>
          </a:p>
        </p:txBody>
      </p:sp>
      <p:sp>
        <p:nvSpPr>
          <p:cNvPr id="5" name="TextBox 4"/>
          <p:cNvSpPr txBox="1"/>
          <p:nvPr/>
        </p:nvSpPr>
        <p:spPr>
          <a:xfrm>
            <a:off x="2933700" y="2705100"/>
            <a:ext cx="1016304" cy="375103"/>
          </a:xfrm>
          <a:prstGeom prst="rect">
            <a:avLst/>
          </a:prstGeom>
          <a:noFill/>
        </p:spPr>
        <p:txBody>
          <a:bodyPr vert="horz" wrap="none" lIns="0" tIns="0" rIns="0" bIns="0" rtlCol="0">
            <a:spAutoFit/>
          </a:bodyPr>
          <a:lstStyle/>
          <a:p>
            <a:pPr>
              <a:lnSpc>
                <a:spcPts val="1400"/>
              </a:lnSpc>
            </a:pPr>
            <a:r>
              <a:rPr lang="en-US" sz="1408" b="1" smtClean="0">
                <a:solidFill>
                  <a:srgbClr val="336400"/>
                </a:solidFill>
                <a:latin typeface="Arial"/>
              </a:rPr>
              <a:t>Resonance </a:t>
            </a:r>
          </a:p>
          <a:p>
            <a:pPr>
              <a:lnSpc>
                <a:spcPts val="1400"/>
              </a:lnSpc>
            </a:pPr>
            <a:endParaRPr lang="en-US"/>
          </a:p>
        </p:txBody>
      </p:sp>
      <p:sp>
        <p:nvSpPr>
          <p:cNvPr id="6" name="TextBox 5"/>
          <p:cNvSpPr txBox="1"/>
          <p:nvPr/>
        </p:nvSpPr>
        <p:spPr>
          <a:xfrm>
            <a:off x="2362200" y="3479800"/>
            <a:ext cx="2329164" cy="410369"/>
          </a:xfrm>
          <a:prstGeom prst="rect">
            <a:avLst/>
          </a:prstGeom>
          <a:noFill/>
        </p:spPr>
        <p:txBody>
          <a:bodyPr vert="horz" wrap="none" lIns="0" tIns="0" rIns="0" bIns="0" rtlCol="0">
            <a:spAutoFit/>
          </a:bodyPr>
          <a:lstStyle/>
          <a:p>
            <a:pPr marL="0" marR="0" lvl="0" indent="0" defTabSz="914400" eaLnBrk="1" fontAlgn="auto" latinLnBrk="0" hangingPunct="1">
              <a:lnSpc>
                <a:spcPts val="1600"/>
              </a:lnSpc>
              <a:spcBef>
                <a:spcPts val="0"/>
              </a:spcBef>
              <a:spcAft>
                <a:spcPts val="0"/>
              </a:spcAft>
              <a:buClrTx/>
              <a:buSzTx/>
              <a:buNone/>
              <a:tabLst>
                <a:tab pos="1371600" algn="l"/>
              </a:tabLst>
              <a:defRPr/>
            </a:pPr>
            <a:r>
              <a:rPr lang="en-US" sz="1408" b="1" smtClean="0">
                <a:solidFill>
                  <a:srgbClr val="FF3300"/>
                </a:solidFill>
                <a:latin typeface="Arial"/>
              </a:rPr>
              <a:t>Consumer 	Consumer </a:t>
            </a:r>
          </a:p>
          <a:p>
            <a:pPr marL="0" marR="0" lvl="0" indent="0" defTabSz="914400" eaLnBrk="1" fontAlgn="auto" latinLnBrk="0" hangingPunct="1">
              <a:lnSpc>
                <a:spcPts val="1600"/>
              </a:lnSpc>
              <a:spcBef>
                <a:spcPts val="0"/>
              </a:spcBef>
              <a:spcAft>
                <a:spcPts val="0"/>
              </a:spcAft>
              <a:buClrTx/>
              <a:buSzTx/>
              <a:buNone/>
              <a:tabLst>
                <a:tab pos="1371600" algn="l"/>
              </a:tabLst>
              <a:defRPr/>
            </a:pPr>
            <a:endParaRPr lang="en-US" sz="1408" b="1">
              <a:solidFill>
                <a:srgbClr val="FF3300"/>
              </a:solidFill>
              <a:latin typeface="Arial"/>
            </a:endParaRPr>
          </a:p>
        </p:txBody>
      </p:sp>
      <p:sp>
        <p:nvSpPr>
          <p:cNvPr id="7" name="TextBox 6"/>
          <p:cNvSpPr txBox="1"/>
          <p:nvPr/>
        </p:nvSpPr>
        <p:spPr>
          <a:xfrm>
            <a:off x="2324100" y="3683000"/>
            <a:ext cx="2284280" cy="410369"/>
          </a:xfrm>
          <a:prstGeom prst="rect">
            <a:avLst/>
          </a:prstGeom>
          <a:noFill/>
        </p:spPr>
        <p:txBody>
          <a:bodyPr vert="horz" wrap="none" lIns="0" tIns="0" rIns="0" bIns="0" rtlCol="0">
            <a:spAutoFit/>
          </a:bodyPr>
          <a:lstStyle/>
          <a:p>
            <a:pPr marL="0" marR="0" lvl="0" indent="0" defTabSz="914400" eaLnBrk="1" fontAlgn="auto" latinLnBrk="0" hangingPunct="1">
              <a:lnSpc>
                <a:spcPts val="1600"/>
              </a:lnSpc>
              <a:spcBef>
                <a:spcPts val="0"/>
              </a:spcBef>
              <a:spcAft>
                <a:spcPts val="0"/>
              </a:spcAft>
              <a:buClrTx/>
              <a:buSzTx/>
              <a:buNone/>
              <a:tabLst>
                <a:tab pos="1485900" algn="l"/>
              </a:tabLst>
              <a:defRPr/>
            </a:pPr>
            <a:r>
              <a:rPr lang="en-US" sz="1408" b="1" smtClean="0">
                <a:solidFill>
                  <a:srgbClr val="FF3300"/>
                </a:solidFill>
                <a:latin typeface="Arial"/>
              </a:rPr>
              <a:t>Judgement 	Feelings </a:t>
            </a:r>
          </a:p>
          <a:p>
            <a:pPr marL="0" marR="0" lvl="0" indent="0" defTabSz="914400" eaLnBrk="1" fontAlgn="auto" latinLnBrk="0" hangingPunct="1">
              <a:lnSpc>
                <a:spcPts val="1600"/>
              </a:lnSpc>
              <a:spcBef>
                <a:spcPts val="0"/>
              </a:spcBef>
              <a:spcAft>
                <a:spcPts val="0"/>
              </a:spcAft>
              <a:buClrTx/>
              <a:buSzTx/>
              <a:buNone/>
              <a:tabLst>
                <a:tab pos="1485900" algn="l"/>
              </a:tabLst>
              <a:defRPr/>
            </a:pPr>
            <a:endParaRPr lang="en-US" sz="1408" b="1">
              <a:solidFill>
                <a:srgbClr val="FF3300"/>
              </a:solidFill>
              <a:latin typeface="Arial"/>
            </a:endParaRPr>
          </a:p>
        </p:txBody>
      </p:sp>
      <p:sp>
        <p:nvSpPr>
          <p:cNvPr id="8" name="TextBox 7"/>
          <p:cNvSpPr txBox="1"/>
          <p:nvPr/>
        </p:nvSpPr>
        <p:spPr>
          <a:xfrm>
            <a:off x="2159000" y="4406900"/>
            <a:ext cx="2418932" cy="410369"/>
          </a:xfrm>
          <a:prstGeom prst="rect">
            <a:avLst/>
          </a:prstGeom>
          <a:noFill/>
        </p:spPr>
        <p:txBody>
          <a:bodyPr vert="horz" wrap="none" lIns="0" tIns="0" rIns="0" bIns="0" rtlCol="0">
            <a:spAutoFit/>
          </a:bodyPr>
          <a:lstStyle/>
          <a:p>
            <a:pPr marL="0" marR="0" lvl="0" indent="0" defTabSz="914400" eaLnBrk="1" fontAlgn="auto" latinLnBrk="0" hangingPunct="1">
              <a:lnSpc>
                <a:spcPts val="1600"/>
              </a:lnSpc>
              <a:spcBef>
                <a:spcPts val="0"/>
              </a:spcBef>
              <a:spcAft>
                <a:spcPts val="0"/>
              </a:spcAft>
              <a:buClrTx/>
              <a:buSzTx/>
              <a:buNone/>
              <a:tabLst>
                <a:tab pos="1828800" algn="l"/>
              </a:tabLst>
              <a:defRPr/>
            </a:pPr>
            <a:r>
              <a:rPr lang="en-US" sz="1408" b="1" smtClean="0">
                <a:solidFill>
                  <a:srgbClr val="3333CC"/>
                </a:solidFill>
                <a:latin typeface="Arial"/>
              </a:rPr>
              <a:t>Brand 	Brand </a:t>
            </a:r>
          </a:p>
          <a:p>
            <a:pPr marL="0" marR="0" lvl="0" indent="0" defTabSz="914400" eaLnBrk="1" fontAlgn="auto" latinLnBrk="0" hangingPunct="1">
              <a:lnSpc>
                <a:spcPts val="1600"/>
              </a:lnSpc>
              <a:spcBef>
                <a:spcPts val="0"/>
              </a:spcBef>
              <a:spcAft>
                <a:spcPts val="0"/>
              </a:spcAft>
              <a:buClrTx/>
              <a:buSzTx/>
              <a:buNone/>
              <a:tabLst>
                <a:tab pos="1828800" algn="l"/>
              </a:tabLst>
              <a:defRPr/>
            </a:pPr>
            <a:endParaRPr lang="en-US" sz="1408" b="1">
              <a:solidFill>
                <a:srgbClr val="3333CC"/>
              </a:solidFill>
              <a:latin typeface="Arial"/>
            </a:endParaRPr>
          </a:p>
        </p:txBody>
      </p:sp>
      <p:sp>
        <p:nvSpPr>
          <p:cNvPr id="9" name="TextBox 8"/>
          <p:cNvSpPr txBox="1"/>
          <p:nvPr/>
        </p:nvSpPr>
        <p:spPr>
          <a:xfrm>
            <a:off x="1879600" y="4622800"/>
            <a:ext cx="2782813" cy="410369"/>
          </a:xfrm>
          <a:prstGeom prst="rect">
            <a:avLst/>
          </a:prstGeom>
          <a:noFill/>
        </p:spPr>
        <p:txBody>
          <a:bodyPr vert="horz" wrap="none" lIns="0" tIns="0" rIns="0" bIns="0" rtlCol="0">
            <a:spAutoFit/>
          </a:bodyPr>
          <a:lstStyle/>
          <a:p>
            <a:pPr marL="0" marR="0" lvl="0" indent="0" defTabSz="914400" eaLnBrk="1" fontAlgn="auto" latinLnBrk="0" hangingPunct="1">
              <a:lnSpc>
                <a:spcPts val="1600"/>
              </a:lnSpc>
              <a:spcBef>
                <a:spcPts val="0"/>
              </a:spcBef>
              <a:spcAft>
                <a:spcPts val="0"/>
              </a:spcAft>
              <a:buClrTx/>
              <a:buSzTx/>
              <a:buNone/>
              <a:tabLst>
                <a:tab pos="2019300" algn="l"/>
              </a:tabLst>
              <a:defRPr/>
            </a:pPr>
            <a:r>
              <a:rPr lang="en-US" sz="1408" b="1" smtClean="0">
                <a:solidFill>
                  <a:srgbClr val="3333CC"/>
                </a:solidFill>
                <a:latin typeface="Arial"/>
              </a:rPr>
              <a:t>Performance 	Imagery </a:t>
            </a:r>
          </a:p>
          <a:p>
            <a:pPr marL="0" marR="0" lvl="0" indent="0" defTabSz="914400" eaLnBrk="1" fontAlgn="auto" latinLnBrk="0" hangingPunct="1">
              <a:lnSpc>
                <a:spcPts val="1600"/>
              </a:lnSpc>
              <a:spcBef>
                <a:spcPts val="0"/>
              </a:spcBef>
              <a:spcAft>
                <a:spcPts val="0"/>
              </a:spcAft>
              <a:buClrTx/>
              <a:buSzTx/>
              <a:buNone/>
              <a:tabLst>
                <a:tab pos="2019300" algn="l"/>
              </a:tabLst>
              <a:defRPr/>
            </a:pPr>
            <a:endParaRPr lang="en-US" sz="1408" b="1">
              <a:solidFill>
                <a:srgbClr val="3333CC"/>
              </a:solidFill>
              <a:latin typeface="Arial"/>
            </a:endParaRPr>
          </a:p>
        </p:txBody>
      </p:sp>
      <p:sp>
        <p:nvSpPr>
          <p:cNvPr id="10" name="TextBox 9"/>
          <p:cNvSpPr txBox="1"/>
          <p:nvPr/>
        </p:nvSpPr>
        <p:spPr>
          <a:xfrm>
            <a:off x="2565400" y="5435600"/>
            <a:ext cx="1554913" cy="464871"/>
          </a:xfrm>
          <a:prstGeom prst="rect">
            <a:avLst/>
          </a:prstGeom>
          <a:noFill/>
        </p:spPr>
        <p:txBody>
          <a:bodyPr vert="horz" wrap="none" lIns="0" tIns="0" rIns="0" bIns="0" rtlCol="0">
            <a:spAutoFit/>
          </a:bodyPr>
          <a:lstStyle/>
          <a:p>
            <a:pPr>
              <a:lnSpc>
                <a:spcPts val="1800"/>
              </a:lnSpc>
            </a:pPr>
            <a:r>
              <a:rPr lang="en-US" sz="1612" b="1" dirty="0" smtClean="0">
                <a:solidFill>
                  <a:srgbClr val="3333CC"/>
                </a:solidFill>
                <a:latin typeface="Arial"/>
              </a:rPr>
              <a:t>Brand Salience </a:t>
            </a:r>
          </a:p>
          <a:p>
            <a:pPr>
              <a:lnSpc>
                <a:spcPts val="1800"/>
              </a:lnSpc>
            </a:pPr>
            <a:endParaRPr lang="en-US" dirty="0"/>
          </a:p>
        </p:txBody>
      </p:sp>
      <p:sp>
        <p:nvSpPr>
          <p:cNvPr id="11" name="TextBox 10"/>
          <p:cNvSpPr txBox="1"/>
          <p:nvPr/>
        </p:nvSpPr>
        <p:spPr>
          <a:xfrm>
            <a:off x="6108700" y="2311400"/>
            <a:ext cx="2155718" cy="419987"/>
          </a:xfrm>
          <a:prstGeom prst="rect">
            <a:avLst/>
          </a:prstGeom>
          <a:noFill/>
        </p:spPr>
        <p:txBody>
          <a:bodyPr vert="horz" wrap="none" lIns="0" tIns="0" rIns="0" bIns="0" rtlCol="0">
            <a:spAutoFit/>
          </a:bodyPr>
          <a:lstStyle/>
          <a:p>
            <a:pPr>
              <a:lnSpc>
                <a:spcPts val="1600"/>
              </a:lnSpc>
            </a:pPr>
            <a:r>
              <a:rPr lang="en-US" sz="1408" b="1" smtClean="0">
                <a:solidFill>
                  <a:srgbClr val="000064"/>
                </a:solidFill>
                <a:latin typeface="Arial"/>
              </a:rPr>
              <a:t>4 Intense, Active Loyalty </a:t>
            </a:r>
          </a:p>
          <a:p>
            <a:pPr>
              <a:lnSpc>
                <a:spcPts val="1600"/>
              </a:lnSpc>
            </a:pPr>
            <a:endParaRPr lang="en-US"/>
          </a:p>
        </p:txBody>
      </p:sp>
      <p:sp>
        <p:nvSpPr>
          <p:cNvPr id="12" name="TextBox 11"/>
          <p:cNvSpPr txBox="1"/>
          <p:nvPr/>
        </p:nvSpPr>
        <p:spPr>
          <a:xfrm>
            <a:off x="5867400" y="3441700"/>
            <a:ext cx="2798523" cy="419987"/>
          </a:xfrm>
          <a:prstGeom prst="rect">
            <a:avLst/>
          </a:prstGeom>
          <a:noFill/>
        </p:spPr>
        <p:txBody>
          <a:bodyPr vert="horz" wrap="none" lIns="0" tIns="0" rIns="0" bIns="0" rtlCol="0">
            <a:spAutoFit/>
          </a:bodyPr>
          <a:lstStyle/>
          <a:p>
            <a:pPr>
              <a:lnSpc>
                <a:spcPts val="1600"/>
              </a:lnSpc>
            </a:pPr>
            <a:r>
              <a:rPr lang="en-US" sz="1408" b="1" smtClean="0">
                <a:solidFill>
                  <a:srgbClr val="000064"/>
                </a:solidFill>
                <a:latin typeface="Arial"/>
              </a:rPr>
              <a:t>3 Positive Accessible Reactions </a:t>
            </a:r>
          </a:p>
          <a:p>
            <a:pPr>
              <a:lnSpc>
                <a:spcPts val="1600"/>
              </a:lnSpc>
            </a:pPr>
            <a:endParaRPr lang="en-US"/>
          </a:p>
        </p:txBody>
      </p:sp>
      <p:sp>
        <p:nvSpPr>
          <p:cNvPr id="13" name="TextBox 12"/>
          <p:cNvSpPr txBox="1"/>
          <p:nvPr/>
        </p:nvSpPr>
        <p:spPr>
          <a:xfrm>
            <a:off x="6311900" y="4508500"/>
            <a:ext cx="1910779" cy="419987"/>
          </a:xfrm>
          <a:prstGeom prst="rect">
            <a:avLst/>
          </a:prstGeom>
          <a:noFill/>
        </p:spPr>
        <p:txBody>
          <a:bodyPr vert="horz" wrap="none" lIns="0" tIns="0" rIns="0" bIns="0" rtlCol="0">
            <a:spAutoFit/>
          </a:bodyPr>
          <a:lstStyle/>
          <a:p>
            <a:pPr>
              <a:lnSpc>
                <a:spcPts val="1600"/>
              </a:lnSpc>
            </a:pPr>
            <a:r>
              <a:rPr lang="en-US" sz="1408" b="1" smtClean="0">
                <a:solidFill>
                  <a:srgbClr val="000064"/>
                </a:solidFill>
                <a:latin typeface="Arial"/>
              </a:rPr>
              <a:t>2 Points of Difference </a:t>
            </a:r>
          </a:p>
          <a:p>
            <a:pPr>
              <a:lnSpc>
                <a:spcPts val="1600"/>
              </a:lnSpc>
            </a:pPr>
            <a:endParaRPr lang="en-US"/>
          </a:p>
        </p:txBody>
      </p:sp>
      <p:sp>
        <p:nvSpPr>
          <p:cNvPr id="14" name="TextBox 13"/>
          <p:cNvSpPr txBox="1"/>
          <p:nvPr/>
        </p:nvSpPr>
        <p:spPr>
          <a:xfrm>
            <a:off x="5867400" y="5511800"/>
            <a:ext cx="2784032" cy="419987"/>
          </a:xfrm>
          <a:prstGeom prst="rect">
            <a:avLst/>
          </a:prstGeom>
          <a:noFill/>
        </p:spPr>
        <p:txBody>
          <a:bodyPr vert="horz" wrap="none" lIns="0" tIns="0" rIns="0" bIns="0" rtlCol="0">
            <a:spAutoFit/>
          </a:bodyPr>
          <a:lstStyle/>
          <a:p>
            <a:pPr>
              <a:lnSpc>
                <a:spcPts val="1600"/>
              </a:lnSpc>
            </a:pPr>
            <a:r>
              <a:rPr lang="en-US" sz="1408" b="1" smtClean="0">
                <a:solidFill>
                  <a:srgbClr val="000064"/>
                </a:solidFill>
                <a:latin typeface="Arial"/>
              </a:rPr>
              <a:t>1 Deep Broad Brand Awareness </a:t>
            </a:r>
          </a:p>
          <a:p>
            <a:pPr>
              <a:lnSpc>
                <a:spcPts val="1600"/>
              </a:lnSpc>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B0F7.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469900"/>
            <a:ext cx="3994683"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Consumer-Based Brand Equity Pyramid </a:t>
            </a:r>
          </a:p>
          <a:p>
            <a:pPr>
              <a:lnSpc>
                <a:spcPts val="1800"/>
              </a:lnSpc>
            </a:pPr>
            <a:endParaRPr lang="en-US"/>
          </a:p>
        </p:txBody>
      </p:sp>
      <p:sp>
        <p:nvSpPr>
          <p:cNvPr id="4" name="TextBox 3"/>
          <p:cNvSpPr txBox="1"/>
          <p:nvPr/>
        </p:nvSpPr>
        <p:spPr>
          <a:xfrm>
            <a:off x="1320800" y="2324100"/>
            <a:ext cx="1163780" cy="464871"/>
          </a:xfrm>
          <a:prstGeom prst="rect">
            <a:avLst/>
          </a:prstGeom>
          <a:noFill/>
        </p:spPr>
        <p:txBody>
          <a:bodyPr vert="horz" wrap="none" lIns="0" tIns="0" rIns="0" bIns="0" rtlCol="0">
            <a:spAutoFit/>
          </a:bodyPr>
          <a:lstStyle/>
          <a:p>
            <a:pPr>
              <a:lnSpc>
                <a:spcPts val="1800"/>
              </a:lnSpc>
            </a:pPr>
            <a:r>
              <a:rPr lang="en-US" sz="1612" b="1" smtClean="0">
                <a:solidFill>
                  <a:srgbClr val="FF3300"/>
                </a:solidFill>
                <a:latin typeface="Arial"/>
              </a:rPr>
              <a:t>Resonance </a:t>
            </a:r>
          </a:p>
          <a:p>
            <a:pPr>
              <a:lnSpc>
                <a:spcPts val="1800"/>
              </a:lnSpc>
            </a:pPr>
            <a:endParaRPr lang="en-US"/>
          </a:p>
        </p:txBody>
      </p:sp>
      <p:sp>
        <p:nvSpPr>
          <p:cNvPr id="5" name="TextBox 4"/>
          <p:cNvSpPr txBox="1"/>
          <p:nvPr/>
        </p:nvSpPr>
        <p:spPr>
          <a:xfrm>
            <a:off x="3149600" y="2235200"/>
            <a:ext cx="537006" cy="330219"/>
          </a:xfrm>
          <a:prstGeom prst="rect">
            <a:avLst/>
          </a:prstGeom>
          <a:noFill/>
        </p:spPr>
        <p:txBody>
          <a:bodyPr vert="horz" wrap="none" lIns="0" tIns="0" rIns="0" bIns="0" rtlCol="0">
            <a:spAutoFit/>
          </a:bodyPr>
          <a:lstStyle/>
          <a:p>
            <a:pPr>
              <a:lnSpc>
                <a:spcPts val="1200"/>
              </a:lnSpc>
            </a:pPr>
            <a:r>
              <a:rPr lang="en-US" sz="1108" b="1" smtClean="0">
                <a:solidFill>
                  <a:srgbClr val="000000"/>
                </a:solidFill>
                <a:latin typeface="Arial"/>
              </a:rPr>
              <a:t>Loyalty </a:t>
            </a:r>
          </a:p>
          <a:p>
            <a:pPr>
              <a:lnSpc>
                <a:spcPts val="1200"/>
              </a:lnSpc>
            </a:pPr>
            <a:endParaRPr lang="en-US"/>
          </a:p>
        </p:txBody>
      </p:sp>
      <p:sp>
        <p:nvSpPr>
          <p:cNvPr id="6" name="TextBox 5"/>
          <p:cNvSpPr txBox="1"/>
          <p:nvPr/>
        </p:nvSpPr>
        <p:spPr>
          <a:xfrm>
            <a:off x="2946400" y="2400300"/>
            <a:ext cx="891270" cy="753732"/>
          </a:xfrm>
          <a:prstGeom prst="rect">
            <a:avLst/>
          </a:prstGeom>
          <a:noFill/>
        </p:spPr>
        <p:txBody>
          <a:bodyPr vert="horz" wrap="none" lIns="0" tIns="0" rIns="0" bIns="0" rtlCol="0">
            <a:spAutoFit/>
          </a:bodyPr>
          <a:lstStyle/>
          <a:p>
            <a:pPr marL="0" marR="0" lvl="0" indent="36577" defTabSz="914400" eaLnBrk="1" fontAlgn="auto" latinLnBrk="0" hangingPunct="1">
              <a:lnSpc>
                <a:spcPts val="1500"/>
              </a:lnSpc>
              <a:spcBef>
                <a:spcPts val="0"/>
              </a:spcBef>
              <a:spcAft>
                <a:spcPts val="0"/>
              </a:spcAft>
              <a:buClrTx/>
              <a:buSzTx/>
              <a:buNone/>
              <a:tabLst>
                <a:tab pos="38100" algn="l"/>
              </a:tabLst>
              <a:defRPr/>
            </a:pPr>
            <a:r>
              <a:rPr lang="en-US" sz="1108" b="1" smtClean="0">
                <a:solidFill>
                  <a:srgbClr val="000000"/>
                </a:solidFill>
                <a:latin typeface="Arial"/>
              </a:rPr>
              <a:t>Attachment </a:t>
            </a:r>
            <a:br>
              <a:rPr lang="en-US" sz="1108" b="1" smtClean="0">
                <a:solidFill>
                  <a:srgbClr val="000000"/>
                </a:solidFill>
                <a:latin typeface="Arial"/>
              </a:rPr>
            </a:br>
            <a:r>
              <a:rPr lang="en-US" sz="1108" b="1" smtClean="0">
                <a:solidFill>
                  <a:srgbClr val="000000"/>
                </a:solidFill>
                <a:latin typeface="Arial"/>
              </a:rPr>
              <a:t>	Community </a:t>
            </a:r>
            <a:br>
              <a:rPr lang="en-US" sz="1108" b="1" smtClean="0">
                <a:solidFill>
                  <a:srgbClr val="000000"/>
                </a:solidFill>
                <a:latin typeface="Arial"/>
              </a:rPr>
            </a:br>
            <a:r>
              <a:rPr lang="en-US" sz="1108" b="1" smtClean="0">
                <a:solidFill>
                  <a:srgbClr val="000000"/>
                </a:solidFill>
                <a:latin typeface="Arial"/>
              </a:rPr>
              <a:t>Engagement </a:t>
            </a:r>
          </a:p>
          <a:p>
            <a:pPr marL="0" marR="0" lvl="0" indent="36577" defTabSz="914400" eaLnBrk="1" fontAlgn="auto" latinLnBrk="0" hangingPunct="1">
              <a:lnSpc>
                <a:spcPts val="1500"/>
              </a:lnSpc>
              <a:spcBef>
                <a:spcPts val="0"/>
              </a:spcBef>
              <a:spcAft>
                <a:spcPts val="0"/>
              </a:spcAft>
              <a:buClrTx/>
              <a:buSzTx/>
              <a:buNone/>
              <a:tabLst>
                <a:tab pos="38100" algn="l"/>
              </a:tabLst>
              <a:defRPr/>
            </a:pPr>
            <a:endParaRPr lang="en-US" sz="1108" b="1">
              <a:solidFill>
                <a:srgbClr val="000000"/>
              </a:solidFill>
              <a:latin typeface="Arial"/>
            </a:endParaRPr>
          </a:p>
        </p:txBody>
      </p:sp>
      <p:sp>
        <p:nvSpPr>
          <p:cNvPr id="7" name="TextBox 6"/>
          <p:cNvSpPr txBox="1"/>
          <p:nvPr/>
        </p:nvSpPr>
        <p:spPr>
          <a:xfrm>
            <a:off x="3556000" y="3175000"/>
            <a:ext cx="908903" cy="330219"/>
          </a:xfrm>
          <a:prstGeom prst="rect">
            <a:avLst/>
          </a:prstGeom>
          <a:noFill/>
        </p:spPr>
        <p:txBody>
          <a:bodyPr vert="horz" wrap="none" lIns="0" tIns="0" rIns="0" bIns="0" rtlCol="0">
            <a:spAutoFit/>
          </a:bodyPr>
          <a:lstStyle/>
          <a:p>
            <a:pPr>
              <a:lnSpc>
                <a:spcPts val="1200"/>
              </a:lnSpc>
            </a:pPr>
            <a:r>
              <a:rPr lang="en-US" sz="1108" b="1" smtClean="0">
                <a:solidFill>
                  <a:srgbClr val="000000"/>
                </a:solidFill>
                <a:latin typeface="Arial"/>
              </a:rPr>
              <a:t>Warmth, Fun </a:t>
            </a:r>
          </a:p>
          <a:p>
            <a:pPr>
              <a:lnSpc>
                <a:spcPts val="1200"/>
              </a:lnSpc>
            </a:pPr>
            <a:endParaRPr lang="en-US"/>
          </a:p>
        </p:txBody>
      </p:sp>
      <p:sp>
        <p:nvSpPr>
          <p:cNvPr id="8" name="TextBox 7"/>
          <p:cNvSpPr txBox="1"/>
          <p:nvPr/>
        </p:nvSpPr>
        <p:spPr>
          <a:xfrm>
            <a:off x="5791200" y="2311400"/>
            <a:ext cx="2596288" cy="640625"/>
          </a:xfrm>
          <a:prstGeom prst="rect">
            <a:avLst/>
          </a:prstGeom>
          <a:noFill/>
        </p:spPr>
        <p:txBody>
          <a:bodyPr vert="horz" wrap="none" lIns="0" tIns="0" rIns="0" bIns="0" rtlCol="0">
            <a:spAutoFit/>
          </a:bodyPr>
          <a:lstStyle/>
          <a:p>
            <a:pPr>
              <a:lnSpc>
                <a:spcPts val="1700"/>
              </a:lnSpc>
            </a:pPr>
            <a:r>
              <a:rPr lang="en-US" sz="1408" b="1" smtClean="0">
                <a:solidFill>
                  <a:srgbClr val="FF3300"/>
                </a:solidFill>
                <a:latin typeface="Arial"/>
              </a:rPr>
              <a:t>4 Brand Relationships (WHAT </a:t>
            </a:r>
            <a:br>
              <a:rPr lang="en-US" sz="1408" b="1" smtClean="0">
                <a:solidFill>
                  <a:srgbClr val="FF3300"/>
                </a:solidFill>
                <a:latin typeface="Arial"/>
              </a:rPr>
            </a:br>
            <a:r>
              <a:rPr lang="en-US" sz="1408" b="1" smtClean="0">
                <a:solidFill>
                  <a:srgbClr val="FF3300"/>
                </a:solidFill>
                <a:latin typeface="Arial"/>
              </a:rPr>
              <a:t>About You AND ME?) </a:t>
            </a:r>
          </a:p>
          <a:p>
            <a:pPr>
              <a:lnSpc>
                <a:spcPts val="1700"/>
              </a:lnSpc>
            </a:pPr>
            <a:endParaRPr lang="en-US" sz="1408" b="1">
              <a:solidFill>
                <a:srgbClr val="FF3300"/>
              </a:solidFill>
              <a:latin typeface="Arial"/>
            </a:endParaRPr>
          </a:p>
        </p:txBody>
      </p:sp>
      <p:sp>
        <p:nvSpPr>
          <p:cNvPr id="9" name="TextBox 8"/>
          <p:cNvSpPr txBox="1"/>
          <p:nvPr/>
        </p:nvSpPr>
        <p:spPr>
          <a:xfrm>
            <a:off x="4648200" y="3048000"/>
            <a:ext cx="899285" cy="464871"/>
          </a:xfrm>
          <a:prstGeom prst="rect">
            <a:avLst/>
          </a:prstGeom>
          <a:noFill/>
        </p:spPr>
        <p:txBody>
          <a:bodyPr vert="horz" wrap="none" lIns="0" tIns="0" rIns="0" bIns="0" rtlCol="0">
            <a:spAutoFit/>
          </a:bodyPr>
          <a:lstStyle/>
          <a:p>
            <a:pPr>
              <a:lnSpc>
                <a:spcPts val="1800"/>
              </a:lnSpc>
            </a:pPr>
            <a:r>
              <a:rPr lang="en-US" sz="1612" b="1" smtClean="0">
                <a:solidFill>
                  <a:srgbClr val="FF3300"/>
                </a:solidFill>
                <a:latin typeface="Arial"/>
              </a:rPr>
              <a:t>Feelings </a:t>
            </a:r>
          </a:p>
          <a:p>
            <a:pPr>
              <a:lnSpc>
                <a:spcPts val="1800"/>
              </a:lnSpc>
            </a:pPr>
            <a:endParaRPr lang="en-US"/>
          </a:p>
        </p:txBody>
      </p:sp>
      <p:sp>
        <p:nvSpPr>
          <p:cNvPr id="10" name="TextBox 9"/>
          <p:cNvSpPr txBox="1"/>
          <p:nvPr/>
        </p:nvSpPr>
        <p:spPr>
          <a:xfrm>
            <a:off x="2489200" y="3225800"/>
            <a:ext cx="482504" cy="170496"/>
          </a:xfrm>
          <a:prstGeom prst="rect">
            <a:avLst/>
          </a:prstGeom>
          <a:noFill/>
        </p:spPr>
        <p:txBody>
          <a:bodyPr vert="horz" wrap="none" lIns="0" tIns="0" rIns="0" bIns="0" rtlCol="0">
            <a:spAutoFit/>
          </a:bodyPr>
          <a:lstStyle/>
          <a:p>
            <a:r>
              <a:rPr lang="en-US" sz="1108" b="1" smtClean="0">
                <a:solidFill>
                  <a:srgbClr val="000000"/>
                </a:solidFill>
                <a:latin typeface="Arial"/>
              </a:rPr>
              <a:t>Quality</a:t>
            </a:r>
            <a:endParaRPr lang="en-US" sz="1108" b="1">
              <a:solidFill>
                <a:srgbClr val="000000"/>
              </a:solidFill>
              <a:latin typeface="Arial"/>
            </a:endParaRPr>
          </a:p>
        </p:txBody>
      </p:sp>
      <p:sp>
        <p:nvSpPr>
          <p:cNvPr id="11" name="TextBox 10"/>
          <p:cNvSpPr txBox="1"/>
          <p:nvPr/>
        </p:nvSpPr>
        <p:spPr>
          <a:xfrm>
            <a:off x="533400" y="3416300"/>
            <a:ext cx="2595262" cy="361253"/>
          </a:xfrm>
          <a:prstGeom prst="rect">
            <a:avLst/>
          </a:prstGeom>
          <a:noFill/>
        </p:spPr>
        <p:txBody>
          <a:bodyPr vert="horz" wrap="none" lIns="0" tIns="0" rIns="0" bIns="0" rtlCol="0">
            <a:spAutoFit/>
          </a:bodyPr>
          <a:lstStyle/>
          <a:p>
            <a:pPr marL="0" marR="0" lvl="0" indent="0" defTabSz="914400" eaLnBrk="1" fontAlgn="auto" latinLnBrk="0" hangingPunct="1">
              <a:lnSpc>
                <a:spcPts val="1400"/>
              </a:lnSpc>
              <a:spcBef>
                <a:spcPts val="0"/>
              </a:spcBef>
              <a:spcAft>
                <a:spcPts val="0"/>
              </a:spcAft>
              <a:buClrTx/>
              <a:buSzTx/>
              <a:buNone/>
              <a:tabLst>
                <a:tab pos="1841500" algn="l"/>
              </a:tabLst>
              <a:defRPr/>
            </a:pPr>
            <a:r>
              <a:rPr lang="en-US" sz="1612" b="1" smtClean="0">
                <a:solidFill>
                  <a:srgbClr val="FF3300"/>
                </a:solidFill>
                <a:latin typeface="Arial"/>
              </a:rPr>
              <a:t>Judgement </a:t>
            </a:r>
            <a:r>
              <a:rPr lang="en-US" sz="1108" b="1" smtClean="0">
                <a:solidFill>
                  <a:srgbClr val="000000"/>
                </a:solidFill>
                <a:latin typeface="Arial"/>
              </a:rPr>
              <a:t>	Credibility </a:t>
            </a:r>
          </a:p>
          <a:p>
            <a:pPr marL="0" marR="0" lvl="0" indent="0" defTabSz="914400" eaLnBrk="1" fontAlgn="auto" latinLnBrk="0" hangingPunct="1">
              <a:lnSpc>
                <a:spcPts val="1400"/>
              </a:lnSpc>
              <a:spcBef>
                <a:spcPts val="0"/>
              </a:spcBef>
              <a:spcAft>
                <a:spcPts val="0"/>
              </a:spcAft>
              <a:buClrTx/>
              <a:buSzTx/>
              <a:buNone/>
              <a:tabLst>
                <a:tab pos="1841500" algn="l"/>
              </a:tabLst>
              <a:defRPr/>
            </a:pPr>
            <a:endParaRPr lang="en-US" sz="1612" b="1">
              <a:solidFill>
                <a:srgbClr val="FF3300"/>
              </a:solidFill>
              <a:latin typeface="Arial"/>
            </a:endParaRPr>
          </a:p>
        </p:txBody>
      </p:sp>
      <p:sp>
        <p:nvSpPr>
          <p:cNvPr id="12" name="TextBox 11"/>
          <p:cNvSpPr txBox="1"/>
          <p:nvPr/>
        </p:nvSpPr>
        <p:spPr>
          <a:xfrm>
            <a:off x="2260600" y="3619500"/>
            <a:ext cx="993862" cy="500137"/>
          </a:xfrm>
          <a:prstGeom prst="rect">
            <a:avLst/>
          </a:prstGeom>
          <a:noFill/>
        </p:spPr>
        <p:txBody>
          <a:bodyPr vert="horz" wrap="none" lIns="0" tIns="0" rIns="0" bIns="0" rtlCol="0">
            <a:spAutoFit/>
          </a:bodyPr>
          <a:lstStyle/>
          <a:p>
            <a:pPr marL="0" marR="0" lvl="0" indent="0" defTabSz="914400" eaLnBrk="1" fontAlgn="auto" latinLnBrk="0" hangingPunct="1">
              <a:lnSpc>
                <a:spcPts val="1300"/>
              </a:lnSpc>
              <a:spcBef>
                <a:spcPts val="0"/>
              </a:spcBef>
              <a:spcAft>
                <a:spcPts val="0"/>
              </a:spcAft>
              <a:buClrTx/>
              <a:buSzTx/>
              <a:buNone/>
              <a:tabLst>
                <a:tab pos="101600" algn="l"/>
              </a:tabLst>
              <a:defRPr/>
            </a:pPr>
            <a:r>
              <a:rPr lang="en-US" sz="1108" b="1" smtClean="0">
                <a:solidFill>
                  <a:srgbClr val="000000"/>
                </a:solidFill>
                <a:latin typeface="Arial"/>
              </a:rPr>
              <a:t>Consideration </a:t>
            </a:r>
            <a:br>
              <a:rPr lang="en-US" sz="1108" b="1" smtClean="0">
                <a:solidFill>
                  <a:srgbClr val="000000"/>
                </a:solidFill>
                <a:latin typeface="Arial"/>
              </a:rPr>
            </a:br>
            <a:r>
              <a:rPr lang="en-US" sz="1108" b="1" smtClean="0">
                <a:solidFill>
                  <a:srgbClr val="000000"/>
                </a:solidFill>
                <a:latin typeface="Arial"/>
              </a:rPr>
              <a:t>	Superiority </a:t>
            </a:r>
          </a:p>
          <a:p>
            <a:pPr marL="0" marR="0" lvl="0" indent="0" defTabSz="914400" eaLnBrk="1" fontAlgn="auto" latinLnBrk="0" hangingPunct="1">
              <a:lnSpc>
                <a:spcPts val="1300"/>
              </a:lnSpc>
              <a:spcBef>
                <a:spcPts val="0"/>
              </a:spcBef>
              <a:spcAft>
                <a:spcPts val="0"/>
              </a:spcAft>
              <a:buClrTx/>
              <a:buSzTx/>
              <a:buNone/>
              <a:tabLst>
                <a:tab pos="101600" algn="l"/>
              </a:tabLst>
              <a:defRPr/>
            </a:pPr>
            <a:endParaRPr lang="en-US" sz="1108" b="1">
              <a:solidFill>
                <a:srgbClr val="000000"/>
              </a:solidFill>
              <a:latin typeface="Arial"/>
            </a:endParaRPr>
          </a:p>
        </p:txBody>
      </p:sp>
      <p:sp>
        <p:nvSpPr>
          <p:cNvPr id="13" name="TextBox 12"/>
          <p:cNvSpPr txBox="1"/>
          <p:nvPr/>
        </p:nvSpPr>
        <p:spPr>
          <a:xfrm>
            <a:off x="3594100" y="3390900"/>
            <a:ext cx="838371" cy="285335"/>
          </a:xfrm>
          <a:prstGeom prst="rect">
            <a:avLst/>
          </a:prstGeom>
          <a:noFill/>
        </p:spPr>
        <p:txBody>
          <a:bodyPr vert="horz" wrap="none" lIns="0" tIns="0" rIns="0" bIns="0" rtlCol="0">
            <a:spAutoFit/>
          </a:bodyPr>
          <a:lstStyle/>
          <a:p>
            <a:pPr>
              <a:lnSpc>
                <a:spcPts val="1000"/>
              </a:lnSpc>
            </a:pPr>
            <a:r>
              <a:rPr lang="en-US" sz="1108" b="1" smtClean="0">
                <a:solidFill>
                  <a:srgbClr val="000000"/>
                </a:solidFill>
                <a:latin typeface="Arial"/>
              </a:rPr>
              <a:t>Excitement, </a:t>
            </a:r>
          </a:p>
          <a:p>
            <a:pPr>
              <a:lnSpc>
                <a:spcPts val="1000"/>
              </a:lnSpc>
            </a:pPr>
            <a:endParaRPr lang="en-US"/>
          </a:p>
        </p:txBody>
      </p:sp>
      <p:sp>
        <p:nvSpPr>
          <p:cNvPr id="14" name="TextBox 13"/>
          <p:cNvSpPr txBox="1"/>
          <p:nvPr/>
        </p:nvSpPr>
        <p:spPr>
          <a:xfrm>
            <a:off x="5791200" y="3505200"/>
            <a:ext cx="2841227" cy="307777"/>
          </a:xfrm>
          <a:prstGeom prst="rect">
            <a:avLst/>
          </a:prstGeom>
          <a:noFill/>
        </p:spPr>
        <p:txBody>
          <a:bodyPr vert="horz" wrap="none" lIns="0" tIns="0" rIns="0" bIns="0" rtlCol="0">
            <a:spAutoFit/>
          </a:bodyPr>
          <a:lstStyle/>
          <a:p>
            <a:pPr>
              <a:lnSpc>
                <a:spcPts val="1100"/>
              </a:lnSpc>
            </a:pPr>
            <a:r>
              <a:rPr lang="en-US" sz="1408" b="1" smtClean="0">
                <a:solidFill>
                  <a:srgbClr val="FF3300"/>
                </a:solidFill>
                <a:latin typeface="Arial"/>
              </a:rPr>
              <a:t>3 Brand Response (WHAT About </a:t>
            </a:r>
          </a:p>
          <a:p>
            <a:pPr>
              <a:lnSpc>
                <a:spcPts val="1100"/>
              </a:lnSpc>
            </a:pPr>
            <a:endParaRPr lang="en-US"/>
          </a:p>
        </p:txBody>
      </p:sp>
      <p:sp>
        <p:nvSpPr>
          <p:cNvPr id="15" name="TextBox 14"/>
          <p:cNvSpPr txBox="1"/>
          <p:nvPr/>
        </p:nvSpPr>
        <p:spPr>
          <a:xfrm>
            <a:off x="3467100" y="3594100"/>
            <a:ext cx="1098058" cy="262892"/>
          </a:xfrm>
          <a:prstGeom prst="rect">
            <a:avLst/>
          </a:prstGeom>
          <a:noFill/>
        </p:spPr>
        <p:txBody>
          <a:bodyPr vert="horz" wrap="none" lIns="0" tIns="0" rIns="0" bIns="0" rtlCol="0">
            <a:spAutoFit/>
          </a:bodyPr>
          <a:lstStyle/>
          <a:p>
            <a:pPr>
              <a:lnSpc>
                <a:spcPts val="900"/>
              </a:lnSpc>
            </a:pPr>
            <a:r>
              <a:rPr lang="en-US" sz="1108" b="1" smtClean="0">
                <a:solidFill>
                  <a:srgbClr val="000000"/>
                </a:solidFill>
                <a:latin typeface="Arial"/>
              </a:rPr>
              <a:t>Security, Social </a:t>
            </a:r>
          </a:p>
          <a:p>
            <a:pPr>
              <a:lnSpc>
                <a:spcPts val="900"/>
              </a:lnSpc>
            </a:pPr>
            <a:endParaRPr lang="en-US"/>
          </a:p>
        </p:txBody>
      </p:sp>
      <p:sp>
        <p:nvSpPr>
          <p:cNvPr id="16" name="TextBox 15"/>
          <p:cNvSpPr txBox="1"/>
          <p:nvPr/>
        </p:nvSpPr>
        <p:spPr>
          <a:xfrm>
            <a:off x="3657600" y="3771900"/>
            <a:ext cx="2703689" cy="282129"/>
          </a:xfrm>
          <a:prstGeom prst="rect">
            <a:avLst/>
          </a:prstGeom>
          <a:noFill/>
        </p:spPr>
        <p:txBody>
          <a:bodyPr vert="horz" wrap="none" lIns="0" tIns="0" rIns="0" bIns="0" rtlCol="0">
            <a:spAutoFit/>
          </a:bodyPr>
          <a:lstStyle/>
          <a:p>
            <a:pPr marL="0" marR="0" lvl="0" indent="0" defTabSz="914400" eaLnBrk="1" fontAlgn="auto" latinLnBrk="0" hangingPunct="1">
              <a:lnSpc>
                <a:spcPts val="1100"/>
              </a:lnSpc>
              <a:spcBef>
                <a:spcPts val="0"/>
              </a:spcBef>
              <a:spcAft>
                <a:spcPts val="0"/>
              </a:spcAft>
              <a:buClrTx/>
              <a:buSzTx/>
              <a:buNone/>
              <a:tabLst>
                <a:tab pos="2133600" algn="l"/>
              </a:tabLst>
              <a:defRPr/>
            </a:pPr>
            <a:r>
              <a:rPr lang="en-US" sz="1108" b="1" smtClean="0">
                <a:solidFill>
                  <a:srgbClr val="000000"/>
                </a:solidFill>
                <a:latin typeface="Arial"/>
              </a:rPr>
              <a:t>Approval, </a:t>
            </a:r>
            <a:r>
              <a:rPr lang="en-US" sz="1408" b="1" smtClean="0">
                <a:solidFill>
                  <a:srgbClr val="FF3300"/>
                </a:solidFill>
                <a:latin typeface="Arial"/>
              </a:rPr>
              <a:t>	You?) </a:t>
            </a:r>
          </a:p>
          <a:p>
            <a:pPr marL="0" marR="0" lvl="0" indent="0" defTabSz="914400" eaLnBrk="1" fontAlgn="auto" latinLnBrk="0" hangingPunct="1">
              <a:lnSpc>
                <a:spcPts val="1100"/>
              </a:lnSpc>
              <a:spcBef>
                <a:spcPts val="0"/>
              </a:spcBef>
              <a:spcAft>
                <a:spcPts val="0"/>
              </a:spcAft>
              <a:buClrTx/>
              <a:buSzTx/>
              <a:buNone/>
              <a:tabLst>
                <a:tab pos="2133600" algn="l"/>
              </a:tabLst>
              <a:defRPr/>
            </a:pPr>
            <a:endParaRPr lang="en-US" sz="1108" b="1">
              <a:solidFill>
                <a:srgbClr val="000000"/>
              </a:solidFill>
              <a:latin typeface="Arial"/>
            </a:endParaRPr>
          </a:p>
        </p:txBody>
      </p:sp>
      <p:sp>
        <p:nvSpPr>
          <p:cNvPr id="17" name="TextBox 16"/>
          <p:cNvSpPr txBox="1"/>
          <p:nvPr/>
        </p:nvSpPr>
        <p:spPr>
          <a:xfrm>
            <a:off x="3556000" y="3975100"/>
            <a:ext cx="900888" cy="285335"/>
          </a:xfrm>
          <a:prstGeom prst="rect">
            <a:avLst/>
          </a:prstGeom>
          <a:noFill/>
        </p:spPr>
        <p:txBody>
          <a:bodyPr vert="horz" wrap="none" lIns="0" tIns="0" rIns="0" bIns="0" rtlCol="0">
            <a:spAutoFit/>
          </a:bodyPr>
          <a:lstStyle/>
          <a:p>
            <a:pPr>
              <a:lnSpc>
                <a:spcPts val="1000"/>
              </a:lnSpc>
            </a:pPr>
            <a:r>
              <a:rPr lang="en-US" sz="1108" b="1" smtClean="0">
                <a:solidFill>
                  <a:srgbClr val="000000"/>
                </a:solidFill>
                <a:latin typeface="Arial"/>
              </a:rPr>
              <a:t>Self-Respect </a:t>
            </a:r>
          </a:p>
          <a:p>
            <a:pPr>
              <a:lnSpc>
                <a:spcPts val="1000"/>
              </a:lnSpc>
            </a:pPr>
            <a:endParaRPr lang="en-US"/>
          </a:p>
        </p:txBody>
      </p:sp>
      <p:sp>
        <p:nvSpPr>
          <p:cNvPr id="18" name="TextBox 17"/>
          <p:cNvSpPr txBox="1"/>
          <p:nvPr/>
        </p:nvSpPr>
        <p:spPr>
          <a:xfrm>
            <a:off x="76200" y="4229100"/>
            <a:ext cx="1324080" cy="464871"/>
          </a:xfrm>
          <a:prstGeom prst="rect">
            <a:avLst/>
          </a:prstGeom>
          <a:noFill/>
        </p:spPr>
        <p:txBody>
          <a:bodyPr vert="horz" wrap="none" lIns="0" tIns="0" rIns="0" bIns="0" rtlCol="0">
            <a:spAutoFit/>
          </a:bodyPr>
          <a:lstStyle/>
          <a:p>
            <a:pPr>
              <a:lnSpc>
                <a:spcPts val="1800"/>
              </a:lnSpc>
            </a:pPr>
            <a:r>
              <a:rPr lang="en-US" sz="1612" b="1" smtClean="0">
                <a:solidFill>
                  <a:srgbClr val="FF3300"/>
                </a:solidFill>
                <a:latin typeface="Arial"/>
              </a:rPr>
              <a:t>Performance </a:t>
            </a:r>
          </a:p>
          <a:p>
            <a:pPr>
              <a:lnSpc>
                <a:spcPts val="1800"/>
              </a:lnSpc>
            </a:pPr>
            <a:endParaRPr lang="en-US"/>
          </a:p>
        </p:txBody>
      </p:sp>
      <p:sp>
        <p:nvSpPr>
          <p:cNvPr id="19" name="TextBox 18"/>
          <p:cNvSpPr txBox="1"/>
          <p:nvPr/>
        </p:nvSpPr>
        <p:spPr>
          <a:xfrm>
            <a:off x="1600200" y="4165600"/>
            <a:ext cx="1535677" cy="615553"/>
          </a:xfrm>
          <a:prstGeom prst="rect">
            <a:avLst/>
          </a:prstGeom>
          <a:noFill/>
        </p:spPr>
        <p:txBody>
          <a:bodyPr vert="horz" wrap="none" lIns="0" tIns="0" rIns="0" bIns="0" rtlCol="0">
            <a:spAutoFit/>
          </a:bodyPr>
          <a:lstStyle/>
          <a:p>
            <a:pPr>
              <a:lnSpc>
                <a:spcPts val="1200"/>
              </a:lnSpc>
            </a:pPr>
            <a:r>
              <a:rPr lang="en-US" sz="1108" b="1" smtClean="0">
                <a:solidFill>
                  <a:srgbClr val="000000"/>
                </a:solidFill>
                <a:latin typeface="Arial"/>
              </a:rPr>
              <a:t>Brand Characteristics </a:t>
            </a:r>
            <a:br>
              <a:rPr lang="en-US" sz="1108" b="1" smtClean="0">
                <a:solidFill>
                  <a:srgbClr val="000000"/>
                </a:solidFill>
                <a:latin typeface="Arial"/>
              </a:rPr>
            </a:br>
            <a:r>
              <a:rPr lang="en-US" sz="1108" b="1" smtClean="0">
                <a:solidFill>
                  <a:srgbClr val="000000"/>
                </a:solidFill>
                <a:latin typeface="Arial"/>
              </a:rPr>
              <a:t>&amp; Secondary Features </a:t>
            </a:r>
            <a:br>
              <a:rPr lang="en-US" sz="1108" b="1" smtClean="0">
                <a:solidFill>
                  <a:srgbClr val="000000"/>
                </a:solidFill>
                <a:latin typeface="Arial"/>
              </a:rPr>
            </a:br>
            <a:r>
              <a:rPr lang="en-US" sz="1108" b="1" smtClean="0">
                <a:solidFill>
                  <a:srgbClr val="000000"/>
                </a:solidFill>
                <a:latin typeface="Arial"/>
              </a:rPr>
              <a:t>Product Reliability, </a:t>
            </a:r>
          </a:p>
          <a:p>
            <a:pPr>
              <a:lnSpc>
                <a:spcPts val="1200"/>
              </a:lnSpc>
            </a:pPr>
            <a:endParaRPr lang="en-US" sz="1108" b="1">
              <a:solidFill>
                <a:srgbClr val="000000"/>
              </a:solidFill>
              <a:latin typeface="Arial"/>
            </a:endParaRPr>
          </a:p>
        </p:txBody>
      </p:sp>
      <p:sp>
        <p:nvSpPr>
          <p:cNvPr id="20" name="TextBox 19"/>
          <p:cNvSpPr txBox="1"/>
          <p:nvPr/>
        </p:nvSpPr>
        <p:spPr>
          <a:xfrm>
            <a:off x="1600200" y="4648200"/>
            <a:ext cx="1793761" cy="461665"/>
          </a:xfrm>
          <a:prstGeom prst="rect">
            <a:avLst/>
          </a:prstGeom>
          <a:noFill/>
        </p:spPr>
        <p:txBody>
          <a:bodyPr vert="horz" wrap="none" lIns="0" tIns="0" rIns="0" bIns="0" rtlCol="0">
            <a:spAutoFit/>
          </a:bodyPr>
          <a:lstStyle/>
          <a:p>
            <a:pPr>
              <a:lnSpc>
                <a:spcPts val="1200"/>
              </a:lnSpc>
            </a:pPr>
            <a:r>
              <a:rPr lang="en-US" sz="1108" b="1" smtClean="0">
                <a:solidFill>
                  <a:srgbClr val="000000"/>
                </a:solidFill>
                <a:latin typeface="Arial"/>
              </a:rPr>
              <a:t>Durability &amp; Serviceability </a:t>
            </a:r>
            <a:br>
              <a:rPr lang="en-US" sz="1108" b="1" smtClean="0">
                <a:solidFill>
                  <a:srgbClr val="000000"/>
                </a:solidFill>
                <a:latin typeface="Arial"/>
              </a:rPr>
            </a:br>
            <a:r>
              <a:rPr lang="en-US" sz="1108" b="1" smtClean="0">
                <a:solidFill>
                  <a:srgbClr val="000000"/>
                </a:solidFill>
                <a:latin typeface="Arial"/>
              </a:rPr>
              <a:t>Service Effectiveness, </a:t>
            </a:r>
          </a:p>
          <a:p>
            <a:pPr>
              <a:lnSpc>
                <a:spcPts val="1200"/>
              </a:lnSpc>
            </a:pPr>
            <a:endParaRPr lang="en-US" sz="1108" b="1">
              <a:solidFill>
                <a:srgbClr val="000000"/>
              </a:solidFill>
              <a:latin typeface="Arial"/>
            </a:endParaRPr>
          </a:p>
        </p:txBody>
      </p:sp>
      <p:sp>
        <p:nvSpPr>
          <p:cNvPr id="21" name="TextBox 20"/>
          <p:cNvSpPr txBox="1"/>
          <p:nvPr/>
        </p:nvSpPr>
        <p:spPr>
          <a:xfrm>
            <a:off x="1600200" y="4953000"/>
            <a:ext cx="1699183" cy="423193"/>
          </a:xfrm>
          <a:prstGeom prst="rect">
            <a:avLst/>
          </a:prstGeom>
          <a:noFill/>
        </p:spPr>
        <p:txBody>
          <a:bodyPr vert="horz" wrap="none" lIns="0" tIns="0" rIns="0" bIns="0" rtlCol="0">
            <a:spAutoFit/>
          </a:bodyPr>
          <a:lstStyle/>
          <a:p>
            <a:pPr>
              <a:lnSpc>
                <a:spcPts val="1100"/>
              </a:lnSpc>
            </a:pPr>
            <a:r>
              <a:rPr lang="en-US" sz="1108" b="1" smtClean="0">
                <a:solidFill>
                  <a:srgbClr val="000000"/>
                </a:solidFill>
                <a:latin typeface="Arial"/>
              </a:rPr>
              <a:t>Efficiency &amp; Empathy </a:t>
            </a:r>
            <a:br>
              <a:rPr lang="en-US" sz="1108" b="1" smtClean="0">
                <a:solidFill>
                  <a:srgbClr val="000000"/>
                </a:solidFill>
                <a:latin typeface="Arial"/>
              </a:rPr>
            </a:br>
            <a:r>
              <a:rPr lang="en-US" sz="1108" b="1" smtClean="0">
                <a:solidFill>
                  <a:srgbClr val="000000"/>
                </a:solidFill>
                <a:latin typeface="Arial"/>
              </a:rPr>
              <a:t>Style and Design;   Price </a:t>
            </a:r>
          </a:p>
          <a:p>
            <a:pPr>
              <a:lnSpc>
                <a:spcPts val="1100"/>
              </a:lnSpc>
            </a:pPr>
            <a:endParaRPr lang="en-US" sz="1108" b="1">
              <a:solidFill>
                <a:srgbClr val="000000"/>
              </a:solidFill>
              <a:latin typeface="Arial"/>
            </a:endParaRPr>
          </a:p>
        </p:txBody>
      </p:sp>
      <p:sp>
        <p:nvSpPr>
          <p:cNvPr id="22" name="TextBox 21"/>
          <p:cNvSpPr txBox="1"/>
          <p:nvPr/>
        </p:nvSpPr>
        <p:spPr>
          <a:xfrm>
            <a:off x="3581400" y="4178300"/>
            <a:ext cx="915315" cy="330219"/>
          </a:xfrm>
          <a:prstGeom prst="rect">
            <a:avLst/>
          </a:prstGeom>
          <a:noFill/>
        </p:spPr>
        <p:txBody>
          <a:bodyPr vert="horz" wrap="none" lIns="0" tIns="0" rIns="0" bIns="0" rtlCol="0">
            <a:spAutoFit/>
          </a:bodyPr>
          <a:lstStyle/>
          <a:p>
            <a:pPr>
              <a:lnSpc>
                <a:spcPts val="1200"/>
              </a:lnSpc>
            </a:pPr>
            <a:r>
              <a:rPr lang="en-US" sz="1108" b="1" smtClean="0">
                <a:solidFill>
                  <a:srgbClr val="000000"/>
                </a:solidFill>
                <a:latin typeface="Arial"/>
              </a:rPr>
              <a:t>User Profiles </a:t>
            </a:r>
          </a:p>
          <a:p>
            <a:pPr>
              <a:lnSpc>
                <a:spcPts val="1200"/>
              </a:lnSpc>
            </a:pPr>
            <a:endParaRPr lang="en-US"/>
          </a:p>
        </p:txBody>
      </p:sp>
      <p:sp>
        <p:nvSpPr>
          <p:cNvPr id="23" name="TextBox 22"/>
          <p:cNvSpPr txBox="1"/>
          <p:nvPr/>
        </p:nvSpPr>
        <p:spPr>
          <a:xfrm>
            <a:off x="3581400" y="4356100"/>
            <a:ext cx="1433085" cy="561372"/>
          </a:xfrm>
          <a:prstGeom prst="rect">
            <a:avLst/>
          </a:prstGeom>
          <a:noFill/>
        </p:spPr>
        <p:txBody>
          <a:bodyPr vert="horz" wrap="none" lIns="0" tIns="0" rIns="0" bIns="0" rtlCol="0">
            <a:spAutoFit/>
          </a:bodyPr>
          <a:lstStyle/>
          <a:p>
            <a:pPr>
              <a:lnSpc>
                <a:spcPts val="1500"/>
              </a:lnSpc>
            </a:pPr>
            <a:r>
              <a:rPr lang="en-US" sz="1108" b="1" smtClean="0">
                <a:solidFill>
                  <a:srgbClr val="000000"/>
                </a:solidFill>
                <a:latin typeface="Arial"/>
              </a:rPr>
              <a:t>Purchase and Usage </a:t>
            </a:r>
            <a:br>
              <a:rPr lang="en-US" sz="1108" b="1" smtClean="0">
                <a:solidFill>
                  <a:srgbClr val="000000"/>
                </a:solidFill>
                <a:latin typeface="Arial"/>
              </a:rPr>
            </a:br>
            <a:r>
              <a:rPr lang="en-US" sz="1108" b="1" smtClean="0">
                <a:solidFill>
                  <a:srgbClr val="000000"/>
                </a:solidFill>
                <a:latin typeface="Arial"/>
              </a:rPr>
              <a:t>Situations </a:t>
            </a:r>
          </a:p>
          <a:p>
            <a:pPr>
              <a:lnSpc>
                <a:spcPts val="1500"/>
              </a:lnSpc>
            </a:pPr>
            <a:endParaRPr lang="en-US" sz="1108" b="1">
              <a:solidFill>
                <a:srgbClr val="000000"/>
              </a:solidFill>
              <a:latin typeface="Arial"/>
            </a:endParaRPr>
          </a:p>
        </p:txBody>
      </p:sp>
      <p:sp>
        <p:nvSpPr>
          <p:cNvPr id="24" name="TextBox 23"/>
          <p:cNvSpPr txBox="1"/>
          <p:nvPr/>
        </p:nvSpPr>
        <p:spPr>
          <a:xfrm>
            <a:off x="3581400" y="4749800"/>
            <a:ext cx="1444306" cy="705642"/>
          </a:xfrm>
          <a:prstGeom prst="rect">
            <a:avLst/>
          </a:prstGeom>
          <a:noFill/>
        </p:spPr>
        <p:txBody>
          <a:bodyPr vert="horz" wrap="none" lIns="0" tIns="0" rIns="0" bIns="0" rtlCol="0">
            <a:spAutoFit/>
          </a:bodyPr>
          <a:lstStyle/>
          <a:p>
            <a:pPr>
              <a:lnSpc>
                <a:spcPts val="1400"/>
              </a:lnSpc>
            </a:pPr>
            <a:r>
              <a:rPr lang="en-US" sz="1108" b="1" smtClean="0">
                <a:solidFill>
                  <a:srgbClr val="000000"/>
                </a:solidFill>
                <a:latin typeface="Arial"/>
              </a:rPr>
              <a:t>Personality &amp; Values </a:t>
            </a:r>
            <a:br>
              <a:rPr lang="en-US" sz="1108" b="1" smtClean="0">
                <a:solidFill>
                  <a:srgbClr val="000000"/>
                </a:solidFill>
                <a:latin typeface="Arial"/>
              </a:rPr>
            </a:br>
            <a:r>
              <a:rPr lang="en-US" sz="1108" b="1" smtClean="0">
                <a:solidFill>
                  <a:srgbClr val="000000"/>
                </a:solidFill>
                <a:latin typeface="Arial"/>
              </a:rPr>
              <a:t>History, Heritage, &amp; </a:t>
            </a:r>
            <a:br>
              <a:rPr lang="en-US" sz="1108" b="1" smtClean="0">
                <a:solidFill>
                  <a:srgbClr val="000000"/>
                </a:solidFill>
                <a:latin typeface="Arial"/>
              </a:rPr>
            </a:br>
            <a:r>
              <a:rPr lang="en-US" sz="1108" b="1" smtClean="0">
                <a:solidFill>
                  <a:srgbClr val="000000"/>
                </a:solidFill>
                <a:latin typeface="Arial"/>
              </a:rPr>
              <a:t>Experiences </a:t>
            </a:r>
          </a:p>
          <a:p>
            <a:pPr>
              <a:lnSpc>
                <a:spcPts val="1400"/>
              </a:lnSpc>
            </a:pPr>
            <a:endParaRPr lang="en-US" sz="1108" b="1">
              <a:solidFill>
                <a:srgbClr val="000000"/>
              </a:solidFill>
              <a:latin typeface="Arial"/>
            </a:endParaRPr>
          </a:p>
        </p:txBody>
      </p:sp>
      <p:sp>
        <p:nvSpPr>
          <p:cNvPr id="25" name="TextBox 24"/>
          <p:cNvSpPr txBox="1"/>
          <p:nvPr/>
        </p:nvSpPr>
        <p:spPr>
          <a:xfrm>
            <a:off x="5334000" y="4152900"/>
            <a:ext cx="852798" cy="464871"/>
          </a:xfrm>
          <a:prstGeom prst="rect">
            <a:avLst/>
          </a:prstGeom>
          <a:noFill/>
        </p:spPr>
        <p:txBody>
          <a:bodyPr vert="horz" wrap="none" lIns="0" tIns="0" rIns="0" bIns="0" rtlCol="0">
            <a:spAutoFit/>
          </a:bodyPr>
          <a:lstStyle/>
          <a:p>
            <a:pPr>
              <a:lnSpc>
                <a:spcPts val="1800"/>
              </a:lnSpc>
            </a:pPr>
            <a:r>
              <a:rPr lang="en-US" sz="1612" b="1" smtClean="0">
                <a:solidFill>
                  <a:srgbClr val="FF3300"/>
                </a:solidFill>
                <a:latin typeface="Arial"/>
              </a:rPr>
              <a:t>Imagery </a:t>
            </a:r>
          </a:p>
          <a:p>
            <a:pPr>
              <a:lnSpc>
                <a:spcPts val="1800"/>
              </a:lnSpc>
            </a:pPr>
            <a:endParaRPr lang="en-US"/>
          </a:p>
        </p:txBody>
      </p:sp>
      <p:sp>
        <p:nvSpPr>
          <p:cNvPr id="26" name="TextBox 25"/>
          <p:cNvSpPr txBox="1"/>
          <p:nvPr/>
        </p:nvSpPr>
        <p:spPr>
          <a:xfrm>
            <a:off x="5791200" y="4521200"/>
            <a:ext cx="3034549" cy="419987"/>
          </a:xfrm>
          <a:prstGeom prst="rect">
            <a:avLst/>
          </a:prstGeom>
          <a:noFill/>
        </p:spPr>
        <p:txBody>
          <a:bodyPr vert="horz" wrap="none" lIns="0" tIns="0" rIns="0" bIns="0" rtlCol="0">
            <a:spAutoFit/>
          </a:bodyPr>
          <a:lstStyle/>
          <a:p>
            <a:pPr>
              <a:lnSpc>
                <a:spcPts val="1600"/>
              </a:lnSpc>
            </a:pPr>
            <a:r>
              <a:rPr lang="en-US" sz="1408" b="1" smtClean="0">
                <a:solidFill>
                  <a:srgbClr val="FF3300"/>
                </a:solidFill>
                <a:latin typeface="Arial"/>
              </a:rPr>
              <a:t>2 Brand Meaning (WHAT Are You?) </a:t>
            </a:r>
          </a:p>
          <a:p>
            <a:pPr>
              <a:lnSpc>
                <a:spcPts val="1600"/>
              </a:lnSpc>
            </a:pPr>
            <a:endParaRPr lang="en-US"/>
          </a:p>
        </p:txBody>
      </p:sp>
      <p:sp>
        <p:nvSpPr>
          <p:cNvPr id="27" name="TextBox 26"/>
          <p:cNvSpPr txBox="1"/>
          <p:nvPr/>
        </p:nvSpPr>
        <p:spPr>
          <a:xfrm>
            <a:off x="2425700" y="5384800"/>
            <a:ext cx="1724831" cy="599588"/>
          </a:xfrm>
          <a:prstGeom prst="rect">
            <a:avLst/>
          </a:prstGeom>
          <a:noFill/>
        </p:spPr>
        <p:txBody>
          <a:bodyPr vert="horz" wrap="none" lIns="0" tIns="0" rIns="0" bIns="0" rtlCol="0">
            <a:spAutoFit/>
          </a:bodyPr>
          <a:lstStyle/>
          <a:p>
            <a:pPr marL="0" marR="0" lvl="0" indent="0" defTabSz="914400" eaLnBrk="1" fontAlgn="auto" latinLnBrk="0" hangingPunct="1">
              <a:lnSpc>
                <a:spcPts val="1600"/>
              </a:lnSpc>
              <a:spcBef>
                <a:spcPts val="0"/>
              </a:spcBef>
              <a:spcAft>
                <a:spcPts val="0"/>
              </a:spcAft>
              <a:buClrTx/>
              <a:buSzTx/>
              <a:buNone/>
              <a:tabLst>
                <a:tab pos="266700" algn="l"/>
              </a:tabLst>
              <a:defRPr/>
            </a:pPr>
            <a:r>
              <a:rPr lang="en-US" sz="1210" b="1" smtClean="0">
                <a:solidFill>
                  <a:srgbClr val="336400"/>
                </a:solidFill>
                <a:latin typeface="Arial"/>
              </a:rPr>
              <a:t>Category Identification </a:t>
            </a:r>
            <a:br>
              <a:rPr lang="en-US" sz="1210" b="1" smtClean="0">
                <a:solidFill>
                  <a:srgbClr val="336400"/>
                </a:solidFill>
                <a:latin typeface="Arial"/>
              </a:rPr>
            </a:br>
            <a:r>
              <a:rPr lang="en-US" sz="1210" b="1" smtClean="0">
                <a:solidFill>
                  <a:srgbClr val="336400"/>
                </a:solidFill>
                <a:latin typeface="Arial"/>
              </a:rPr>
              <a:t>	Needs Satisfied </a:t>
            </a:r>
          </a:p>
          <a:p>
            <a:pPr marL="0" marR="0" lvl="0" indent="0" defTabSz="914400" eaLnBrk="1" fontAlgn="auto" latinLnBrk="0" hangingPunct="1">
              <a:lnSpc>
                <a:spcPts val="1600"/>
              </a:lnSpc>
              <a:spcBef>
                <a:spcPts val="0"/>
              </a:spcBef>
              <a:spcAft>
                <a:spcPts val="0"/>
              </a:spcAft>
              <a:buClrTx/>
              <a:buSzTx/>
              <a:buNone/>
              <a:tabLst>
                <a:tab pos="266700" algn="l"/>
              </a:tabLst>
              <a:defRPr/>
            </a:pPr>
            <a:endParaRPr lang="en-US" sz="1210" b="1">
              <a:solidFill>
                <a:srgbClr val="336400"/>
              </a:solidFill>
              <a:latin typeface="Arial"/>
            </a:endParaRPr>
          </a:p>
        </p:txBody>
      </p:sp>
      <p:sp>
        <p:nvSpPr>
          <p:cNvPr id="28" name="TextBox 27"/>
          <p:cNvSpPr txBox="1"/>
          <p:nvPr/>
        </p:nvSpPr>
        <p:spPr>
          <a:xfrm>
            <a:off x="2705100" y="5930900"/>
            <a:ext cx="1271182" cy="666849"/>
          </a:xfrm>
          <a:prstGeom prst="rect">
            <a:avLst/>
          </a:prstGeom>
          <a:noFill/>
        </p:spPr>
        <p:txBody>
          <a:bodyPr vert="horz" wrap="none" lIns="0" tIns="0" rIns="0" bIns="0" rtlCol="0">
            <a:spAutoFit/>
          </a:bodyPr>
          <a:lstStyle/>
          <a:p>
            <a:pPr>
              <a:lnSpc>
                <a:spcPts val="2700"/>
              </a:lnSpc>
            </a:pPr>
            <a:r>
              <a:rPr lang="en-US" sz="2410" smtClean="0">
                <a:solidFill>
                  <a:srgbClr val="000000"/>
                </a:solidFill>
                <a:latin typeface="Arial"/>
              </a:rPr>
              <a:t>Salience </a:t>
            </a:r>
          </a:p>
          <a:p>
            <a:pPr>
              <a:lnSpc>
                <a:spcPts val="2700"/>
              </a:lnSpc>
            </a:pPr>
            <a:endParaRPr lang="en-US"/>
          </a:p>
        </p:txBody>
      </p:sp>
      <p:sp>
        <p:nvSpPr>
          <p:cNvPr id="29" name="TextBox 28"/>
          <p:cNvSpPr txBox="1"/>
          <p:nvPr/>
        </p:nvSpPr>
        <p:spPr>
          <a:xfrm>
            <a:off x="5791200" y="5511800"/>
            <a:ext cx="2858796" cy="419987"/>
          </a:xfrm>
          <a:prstGeom prst="rect">
            <a:avLst/>
          </a:prstGeom>
          <a:noFill/>
        </p:spPr>
        <p:txBody>
          <a:bodyPr vert="horz" wrap="none" lIns="0" tIns="0" rIns="0" bIns="0" rtlCol="0">
            <a:spAutoFit/>
          </a:bodyPr>
          <a:lstStyle/>
          <a:p>
            <a:pPr>
              <a:lnSpc>
                <a:spcPts val="1600"/>
              </a:lnSpc>
            </a:pPr>
            <a:r>
              <a:rPr lang="en-US" sz="1408" b="1" smtClean="0">
                <a:solidFill>
                  <a:srgbClr val="FF3300"/>
                </a:solidFill>
                <a:latin typeface="Arial"/>
              </a:rPr>
              <a:t>1 Brand Identity (WHO Are You?) </a:t>
            </a:r>
          </a:p>
          <a:p>
            <a:pPr>
              <a:lnSpc>
                <a:spcPts val="1600"/>
              </a:lnSpc>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B52D.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469900"/>
            <a:ext cx="4387420"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How does the brand relate to the customer? </a:t>
            </a:r>
          </a:p>
          <a:p>
            <a:pPr>
              <a:lnSpc>
                <a:spcPts val="1800"/>
              </a:lnSpc>
            </a:pPr>
            <a:endParaRPr lang="en-US"/>
          </a:p>
        </p:txBody>
      </p:sp>
      <p:sp>
        <p:nvSpPr>
          <p:cNvPr id="4" name="TextBox 3"/>
          <p:cNvSpPr txBox="1"/>
          <p:nvPr/>
        </p:nvSpPr>
        <p:spPr>
          <a:xfrm>
            <a:off x="927100" y="1765300"/>
            <a:ext cx="1461939" cy="464871"/>
          </a:xfrm>
          <a:prstGeom prst="rect">
            <a:avLst/>
          </a:prstGeom>
          <a:noFill/>
        </p:spPr>
        <p:txBody>
          <a:bodyPr vert="horz" wrap="none" lIns="0" tIns="0" rIns="0" bIns="0" rtlCol="0">
            <a:spAutoFit/>
          </a:bodyPr>
          <a:lstStyle/>
          <a:p>
            <a:pPr>
              <a:lnSpc>
                <a:spcPts val="1800"/>
              </a:lnSpc>
            </a:pPr>
            <a:r>
              <a:rPr lang="en-US" sz="1612" b="1" smtClean="0">
                <a:solidFill>
                  <a:srgbClr val="FFFF9A"/>
                </a:solidFill>
                <a:latin typeface="Arial"/>
              </a:rPr>
              <a:t>Differentiation </a:t>
            </a:r>
          </a:p>
          <a:p>
            <a:pPr>
              <a:lnSpc>
                <a:spcPts val="1800"/>
              </a:lnSpc>
            </a:pPr>
            <a:endParaRPr lang="en-US"/>
          </a:p>
        </p:txBody>
      </p:sp>
      <p:sp>
        <p:nvSpPr>
          <p:cNvPr id="5" name="TextBox 4"/>
          <p:cNvSpPr txBox="1"/>
          <p:nvPr/>
        </p:nvSpPr>
        <p:spPr>
          <a:xfrm>
            <a:off x="1117600" y="2298700"/>
            <a:ext cx="1083630" cy="464871"/>
          </a:xfrm>
          <a:prstGeom prst="rect">
            <a:avLst/>
          </a:prstGeom>
          <a:noFill/>
        </p:spPr>
        <p:txBody>
          <a:bodyPr vert="horz" wrap="none" lIns="0" tIns="0" rIns="0" bIns="0" rtlCol="0">
            <a:spAutoFit/>
          </a:bodyPr>
          <a:lstStyle/>
          <a:p>
            <a:pPr>
              <a:lnSpc>
                <a:spcPts val="1800"/>
              </a:lnSpc>
            </a:pPr>
            <a:r>
              <a:rPr lang="en-US" sz="1612" b="1" smtClean="0">
                <a:solidFill>
                  <a:srgbClr val="FFFF9A"/>
                </a:solidFill>
                <a:latin typeface="Arial"/>
              </a:rPr>
              <a:t>Relevance </a:t>
            </a:r>
          </a:p>
          <a:p>
            <a:pPr>
              <a:lnSpc>
                <a:spcPts val="1800"/>
              </a:lnSpc>
            </a:pPr>
            <a:endParaRPr lang="en-US"/>
          </a:p>
        </p:txBody>
      </p:sp>
      <p:sp>
        <p:nvSpPr>
          <p:cNvPr id="6" name="TextBox 5"/>
          <p:cNvSpPr txBox="1"/>
          <p:nvPr/>
        </p:nvSpPr>
        <p:spPr>
          <a:xfrm>
            <a:off x="1257300" y="2908300"/>
            <a:ext cx="795089" cy="464871"/>
          </a:xfrm>
          <a:prstGeom prst="rect">
            <a:avLst/>
          </a:prstGeom>
          <a:noFill/>
        </p:spPr>
        <p:txBody>
          <a:bodyPr vert="horz" wrap="none" lIns="0" tIns="0" rIns="0" bIns="0" rtlCol="0">
            <a:spAutoFit/>
          </a:bodyPr>
          <a:lstStyle/>
          <a:p>
            <a:pPr>
              <a:lnSpc>
                <a:spcPts val="1800"/>
              </a:lnSpc>
            </a:pPr>
            <a:r>
              <a:rPr lang="en-US" sz="1612" b="1" smtClean="0">
                <a:solidFill>
                  <a:srgbClr val="FFFF9A"/>
                </a:solidFill>
                <a:latin typeface="Arial"/>
              </a:rPr>
              <a:t>Esteem </a:t>
            </a:r>
          </a:p>
          <a:p>
            <a:pPr>
              <a:lnSpc>
                <a:spcPts val="1800"/>
              </a:lnSpc>
            </a:pPr>
            <a:endParaRPr lang="en-US"/>
          </a:p>
        </p:txBody>
      </p:sp>
      <p:sp>
        <p:nvSpPr>
          <p:cNvPr id="7" name="TextBox 6"/>
          <p:cNvSpPr txBox="1"/>
          <p:nvPr/>
        </p:nvSpPr>
        <p:spPr>
          <a:xfrm>
            <a:off x="1079500" y="3517900"/>
            <a:ext cx="1162178" cy="464871"/>
          </a:xfrm>
          <a:prstGeom prst="rect">
            <a:avLst/>
          </a:prstGeom>
          <a:noFill/>
        </p:spPr>
        <p:txBody>
          <a:bodyPr vert="horz" wrap="none" lIns="0" tIns="0" rIns="0" bIns="0" rtlCol="0">
            <a:spAutoFit/>
          </a:bodyPr>
          <a:lstStyle/>
          <a:p>
            <a:pPr>
              <a:lnSpc>
                <a:spcPts val="1800"/>
              </a:lnSpc>
            </a:pPr>
            <a:r>
              <a:rPr lang="en-US" sz="1612" b="1" smtClean="0">
                <a:solidFill>
                  <a:srgbClr val="FFFF9A"/>
                </a:solidFill>
                <a:latin typeface="Arial"/>
              </a:rPr>
              <a:t>Knowledge </a:t>
            </a:r>
          </a:p>
          <a:p>
            <a:pPr>
              <a:lnSpc>
                <a:spcPts val="1800"/>
              </a:lnSpc>
            </a:pPr>
            <a:endParaRPr lang="en-US"/>
          </a:p>
        </p:txBody>
      </p:sp>
      <p:sp>
        <p:nvSpPr>
          <p:cNvPr id="8" name="TextBox 7"/>
          <p:cNvSpPr txBox="1"/>
          <p:nvPr/>
        </p:nvSpPr>
        <p:spPr>
          <a:xfrm>
            <a:off x="3619500" y="1803400"/>
            <a:ext cx="4502836" cy="419987"/>
          </a:xfrm>
          <a:prstGeom prst="rect">
            <a:avLst/>
          </a:prstGeom>
          <a:noFill/>
        </p:spPr>
        <p:txBody>
          <a:bodyPr vert="horz" wrap="none" lIns="0" tIns="0" rIns="0" bIns="0" rtlCol="0">
            <a:spAutoFit/>
          </a:bodyPr>
          <a:lstStyle/>
          <a:p>
            <a:pPr>
              <a:lnSpc>
                <a:spcPts val="1600"/>
              </a:lnSpc>
            </a:pPr>
            <a:r>
              <a:rPr lang="en-US" sz="1408" b="1" smtClean="0">
                <a:solidFill>
                  <a:srgbClr val="336400"/>
                </a:solidFill>
                <a:latin typeface="Arial"/>
              </a:rPr>
              <a:t>How distinctive is the brand is in the market  place? </a:t>
            </a:r>
          </a:p>
          <a:p>
            <a:pPr>
              <a:lnSpc>
                <a:spcPts val="1600"/>
              </a:lnSpc>
            </a:pPr>
            <a:endParaRPr lang="en-US"/>
          </a:p>
        </p:txBody>
      </p:sp>
      <p:sp>
        <p:nvSpPr>
          <p:cNvPr id="9" name="TextBox 8"/>
          <p:cNvSpPr txBox="1"/>
          <p:nvPr/>
        </p:nvSpPr>
        <p:spPr>
          <a:xfrm>
            <a:off x="3619500" y="2311400"/>
            <a:ext cx="5262659" cy="419987"/>
          </a:xfrm>
          <a:prstGeom prst="rect">
            <a:avLst/>
          </a:prstGeom>
          <a:noFill/>
        </p:spPr>
        <p:txBody>
          <a:bodyPr vert="horz" wrap="none" lIns="0" tIns="0" rIns="0" bIns="0" rtlCol="0">
            <a:spAutoFit/>
          </a:bodyPr>
          <a:lstStyle/>
          <a:p>
            <a:pPr>
              <a:lnSpc>
                <a:spcPts val="1600"/>
              </a:lnSpc>
            </a:pPr>
            <a:r>
              <a:rPr lang="en-US" sz="1408" b="1" smtClean="0">
                <a:solidFill>
                  <a:srgbClr val="336400"/>
                </a:solidFill>
                <a:latin typeface="Arial"/>
              </a:rPr>
              <a:t>Is it meaningful to him or her ? Is it personally  appropriate ? </a:t>
            </a:r>
          </a:p>
          <a:p>
            <a:pPr>
              <a:lnSpc>
                <a:spcPts val="1600"/>
              </a:lnSpc>
            </a:pPr>
            <a:endParaRPr lang="en-US"/>
          </a:p>
        </p:txBody>
      </p:sp>
      <p:sp>
        <p:nvSpPr>
          <p:cNvPr id="10" name="TextBox 9"/>
          <p:cNvSpPr txBox="1"/>
          <p:nvPr/>
        </p:nvSpPr>
        <p:spPr>
          <a:xfrm>
            <a:off x="3581400" y="2844800"/>
            <a:ext cx="5095947" cy="640625"/>
          </a:xfrm>
          <a:prstGeom prst="rect">
            <a:avLst/>
          </a:prstGeom>
          <a:noFill/>
        </p:spPr>
        <p:txBody>
          <a:bodyPr vert="horz" wrap="none" lIns="0" tIns="0" rIns="0" bIns="0" rtlCol="0">
            <a:spAutoFit/>
          </a:bodyPr>
          <a:lstStyle/>
          <a:p>
            <a:pPr indent="18">
              <a:lnSpc>
                <a:spcPts val="1700"/>
              </a:lnSpc>
            </a:pPr>
            <a:r>
              <a:rPr lang="en-US" sz="1408" b="1" smtClean="0">
                <a:solidFill>
                  <a:srgbClr val="336400"/>
                </a:solidFill>
                <a:latin typeface="Arial"/>
              </a:rPr>
              <a:t>Is the brand held in high regard and considered the best in </a:t>
            </a:r>
            <a:br>
              <a:rPr lang="en-US" sz="1408" b="1" smtClean="0">
                <a:solidFill>
                  <a:srgbClr val="336400"/>
                </a:solidFill>
                <a:latin typeface="Arial"/>
              </a:rPr>
            </a:br>
            <a:r>
              <a:rPr lang="en-US" sz="1408" b="1" smtClean="0">
                <a:solidFill>
                  <a:srgbClr val="336400"/>
                </a:solidFill>
                <a:latin typeface="Arial"/>
              </a:rPr>
              <a:t>its class? </a:t>
            </a:r>
          </a:p>
          <a:p>
            <a:pPr indent="18">
              <a:lnSpc>
                <a:spcPts val="1700"/>
              </a:lnSpc>
            </a:pPr>
            <a:endParaRPr lang="en-US" sz="1408" b="1">
              <a:solidFill>
                <a:srgbClr val="336400"/>
              </a:solidFill>
              <a:latin typeface="Arial"/>
            </a:endParaRPr>
          </a:p>
        </p:txBody>
      </p:sp>
      <p:sp>
        <p:nvSpPr>
          <p:cNvPr id="11" name="TextBox 10"/>
          <p:cNvSpPr txBox="1"/>
          <p:nvPr/>
        </p:nvSpPr>
        <p:spPr>
          <a:xfrm>
            <a:off x="3505200" y="3556000"/>
            <a:ext cx="5394105" cy="419987"/>
          </a:xfrm>
          <a:prstGeom prst="rect">
            <a:avLst/>
          </a:prstGeom>
          <a:noFill/>
        </p:spPr>
        <p:txBody>
          <a:bodyPr vert="horz" wrap="none" lIns="0" tIns="0" rIns="0" bIns="0" rtlCol="0">
            <a:spAutoFit/>
          </a:bodyPr>
          <a:lstStyle/>
          <a:p>
            <a:pPr>
              <a:lnSpc>
                <a:spcPts val="1600"/>
              </a:lnSpc>
            </a:pPr>
            <a:r>
              <a:rPr lang="en-US" sz="1408" b="1" smtClean="0">
                <a:solidFill>
                  <a:srgbClr val="336400"/>
                </a:solidFill>
                <a:latin typeface="Arial"/>
              </a:rPr>
              <a:t>Does the customer understand as to what a brand stands for? </a:t>
            </a:r>
          </a:p>
          <a:p>
            <a:pPr>
              <a:lnSpc>
                <a:spcPts val="1600"/>
              </a:lnSpc>
            </a:pPr>
            <a:endParaRPr lang="en-US"/>
          </a:p>
        </p:txBody>
      </p:sp>
      <p:sp>
        <p:nvSpPr>
          <p:cNvPr id="12" name="TextBox 11"/>
          <p:cNvSpPr txBox="1"/>
          <p:nvPr/>
        </p:nvSpPr>
        <p:spPr>
          <a:xfrm>
            <a:off x="1397000" y="4470400"/>
            <a:ext cx="6578724"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Brand Power = Differentiation x Relevance X Esteem X Knowledge </a:t>
            </a:r>
          </a:p>
          <a:p>
            <a:pPr>
              <a:lnSpc>
                <a:spcPts val="1800"/>
              </a:lnSpc>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F1F1.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1282700" y="215900"/>
            <a:ext cx="6400800" cy="692497"/>
          </a:xfrm>
          <a:prstGeom prst="rect">
            <a:avLst/>
          </a:prstGeom>
          <a:noFill/>
        </p:spPr>
        <p:txBody>
          <a:bodyPr vert="horz" wrap="square" lIns="0" tIns="0" rIns="0" bIns="0" rtlCol="0">
            <a:spAutoFit/>
          </a:bodyPr>
          <a:lstStyle/>
          <a:p>
            <a:pPr algn="ctr">
              <a:lnSpc>
                <a:spcPts val="1800"/>
              </a:lnSpc>
            </a:pPr>
            <a:endParaRPr lang="en-US" sz="1612" b="1" dirty="0" smtClean="0">
              <a:solidFill>
                <a:srgbClr val="FFFFFF"/>
              </a:solidFill>
              <a:latin typeface="Arial"/>
            </a:endParaRPr>
          </a:p>
          <a:p>
            <a:pPr algn="ctr">
              <a:lnSpc>
                <a:spcPts val="1800"/>
              </a:lnSpc>
            </a:pPr>
            <a:r>
              <a:rPr lang="en-US" sz="1612" b="1" dirty="0" smtClean="0">
                <a:solidFill>
                  <a:srgbClr val="FFFFFF"/>
                </a:solidFill>
                <a:latin typeface="Arial"/>
              </a:rPr>
              <a:t>Brand Introductions and Growth </a:t>
            </a:r>
          </a:p>
          <a:p>
            <a:pPr algn="ctr">
              <a:lnSpc>
                <a:spcPts val="1800"/>
              </a:lnSpc>
            </a:pPr>
            <a:endParaRPr lang="en-US" dirty="0"/>
          </a:p>
        </p:txBody>
      </p:sp>
      <p:sp>
        <p:nvSpPr>
          <p:cNvPr id="4" name="TextBox 3"/>
          <p:cNvSpPr txBox="1"/>
          <p:nvPr/>
        </p:nvSpPr>
        <p:spPr>
          <a:xfrm>
            <a:off x="952500" y="1270000"/>
            <a:ext cx="7325723"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The level of marketing effort supporting brand introduction depends on ... </a:t>
            </a:r>
          </a:p>
          <a:p>
            <a:pPr>
              <a:lnSpc>
                <a:spcPts val="1800"/>
              </a:lnSpc>
            </a:pPr>
            <a:endParaRPr lang="en-US"/>
          </a:p>
        </p:txBody>
      </p:sp>
      <p:sp>
        <p:nvSpPr>
          <p:cNvPr id="5" name="TextBox 4"/>
          <p:cNvSpPr txBox="1"/>
          <p:nvPr/>
        </p:nvSpPr>
        <p:spPr>
          <a:xfrm>
            <a:off x="4089400" y="2235200"/>
            <a:ext cx="787075" cy="442429"/>
          </a:xfrm>
          <a:prstGeom prst="rect">
            <a:avLst/>
          </a:prstGeom>
          <a:noFill/>
        </p:spPr>
        <p:txBody>
          <a:bodyPr vert="horz" wrap="none" lIns="0" tIns="0" rIns="0" bIns="0" rtlCol="0">
            <a:spAutoFit/>
          </a:bodyPr>
          <a:lstStyle/>
          <a:p>
            <a:pPr>
              <a:lnSpc>
                <a:spcPts val="1700"/>
              </a:lnSpc>
            </a:pPr>
            <a:r>
              <a:rPr lang="en-US" sz="1510" b="1" smtClean="0">
                <a:solidFill>
                  <a:srgbClr val="FFFFFF"/>
                </a:solidFill>
                <a:latin typeface="Arial"/>
              </a:rPr>
              <a:t>Product </a:t>
            </a:r>
          </a:p>
          <a:p>
            <a:pPr>
              <a:lnSpc>
                <a:spcPts val="1700"/>
              </a:lnSpc>
            </a:pPr>
            <a:endParaRPr lang="en-US"/>
          </a:p>
        </p:txBody>
      </p:sp>
      <p:sp>
        <p:nvSpPr>
          <p:cNvPr id="6" name="TextBox 5"/>
          <p:cNvSpPr txBox="1"/>
          <p:nvPr/>
        </p:nvSpPr>
        <p:spPr>
          <a:xfrm>
            <a:off x="4165600" y="2463800"/>
            <a:ext cx="679673" cy="442429"/>
          </a:xfrm>
          <a:prstGeom prst="rect">
            <a:avLst/>
          </a:prstGeom>
          <a:noFill/>
        </p:spPr>
        <p:txBody>
          <a:bodyPr vert="horz" wrap="none" lIns="0" tIns="0" rIns="0" bIns="0" rtlCol="0">
            <a:spAutoFit/>
          </a:bodyPr>
          <a:lstStyle/>
          <a:p>
            <a:pPr>
              <a:lnSpc>
                <a:spcPts val="1700"/>
              </a:lnSpc>
            </a:pPr>
            <a:r>
              <a:rPr lang="en-US" sz="1510" b="1" smtClean="0">
                <a:solidFill>
                  <a:srgbClr val="FFFFFF"/>
                </a:solidFill>
                <a:latin typeface="Arial"/>
              </a:rPr>
              <a:t>quality </a:t>
            </a:r>
          </a:p>
          <a:p>
            <a:pPr>
              <a:lnSpc>
                <a:spcPts val="1700"/>
              </a:lnSpc>
            </a:pPr>
            <a:endParaRPr lang="en-US"/>
          </a:p>
        </p:txBody>
      </p:sp>
      <p:sp>
        <p:nvSpPr>
          <p:cNvPr id="7" name="TextBox 6"/>
          <p:cNvSpPr txBox="1"/>
          <p:nvPr/>
        </p:nvSpPr>
        <p:spPr>
          <a:xfrm>
            <a:off x="2362200" y="2679700"/>
            <a:ext cx="678071" cy="232371"/>
          </a:xfrm>
          <a:prstGeom prst="rect">
            <a:avLst/>
          </a:prstGeom>
          <a:noFill/>
        </p:spPr>
        <p:txBody>
          <a:bodyPr vert="horz" wrap="none" lIns="0" tIns="0" rIns="0" bIns="0" rtlCol="0">
            <a:spAutoFit/>
          </a:bodyPr>
          <a:lstStyle/>
          <a:p>
            <a:r>
              <a:rPr lang="en-US" sz="1510" b="1" smtClean="0">
                <a:solidFill>
                  <a:srgbClr val="FFFFFF"/>
                </a:solidFill>
                <a:latin typeface="Arial"/>
              </a:rPr>
              <a:t>Growth</a:t>
            </a:r>
            <a:endParaRPr lang="en-US" sz="1510" b="1">
              <a:solidFill>
                <a:srgbClr val="FFFFFF"/>
              </a:solidFill>
              <a:latin typeface="Arial"/>
            </a:endParaRPr>
          </a:p>
        </p:txBody>
      </p:sp>
      <p:sp>
        <p:nvSpPr>
          <p:cNvPr id="8" name="TextBox 7"/>
          <p:cNvSpPr txBox="1"/>
          <p:nvPr/>
        </p:nvSpPr>
        <p:spPr>
          <a:xfrm>
            <a:off x="5867400" y="2679700"/>
            <a:ext cx="419987" cy="232371"/>
          </a:xfrm>
          <a:prstGeom prst="rect">
            <a:avLst/>
          </a:prstGeom>
          <a:noFill/>
        </p:spPr>
        <p:txBody>
          <a:bodyPr vert="horz" wrap="none" lIns="0" tIns="0" rIns="0" bIns="0" rtlCol="0">
            <a:spAutoFit/>
          </a:bodyPr>
          <a:lstStyle/>
          <a:p>
            <a:r>
              <a:rPr lang="en-US" sz="1510" b="1" smtClean="0">
                <a:solidFill>
                  <a:srgbClr val="FFFFFF"/>
                </a:solidFill>
                <a:latin typeface="Arial"/>
              </a:rPr>
              <a:t>Firm</a:t>
            </a:r>
            <a:endParaRPr lang="en-US" sz="1510" b="1">
              <a:solidFill>
                <a:srgbClr val="FFFFFF"/>
              </a:solidFill>
              <a:latin typeface="Arial"/>
            </a:endParaRPr>
          </a:p>
        </p:txBody>
      </p:sp>
      <p:sp>
        <p:nvSpPr>
          <p:cNvPr id="9" name="TextBox 8"/>
          <p:cNvSpPr txBox="1"/>
          <p:nvPr/>
        </p:nvSpPr>
        <p:spPr>
          <a:xfrm>
            <a:off x="2438400" y="2908300"/>
            <a:ext cx="591509" cy="232371"/>
          </a:xfrm>
          <a:prstGeom prst="rect">
            <a:avLst/>
          </a:prstGeom>
          <a:noFill/>
        </p:spPr>
        <p:txBody>
          <a:bodyPr vert="horz" wrap="none" lIns="0" tIns="0" rIns="0" bIns="0" rtlCol="0">
            <a:spAutoFit/>
          </a:bodyPr>
          <a:lstStyle/>
          <a:p>
            <a:r>
              <a:rPr lang="en-US" sz="1510" b="1" smtClean="0">
                <a:solidFill>
                  <a:srgbClr val="FFFFFF"/>
                </a:solidFill>
                <a:latin typeface="Arial"/>
              </a:rPr>
              <a:t>rate of</a:t>
            </a:r>
            <a:endParaRPr lang="en-US" sz="1510" b="1">
              <a:solidFill>
                <a:srgbClr val="FFFFFF"/>
              </a:solidFill>
              <a:latin typeface="Arial"/>
            </a:endParaRPr>
          </a:p>
        </p:txBody>
      </p:sp>
      <p:sp>
        <p:nvSpPr>
          <p:cNvPr id="10" name="TextBox 9"/>
          <p:cNvSpPr txBox="1"/>
          <p:nvPr/>
        </p:nvSpPr>
        <p:spPr>
          <a:xfrm>
            <a:off x="5626100" y="2908300"/>
            <a:ext cx="915315" cy="232371"/>
          </a:xfrm>
          <a:prstGeom prst="rect">
            <a:avLst/>
          </a:prstGeom>
          <a:noFill/>
        </p:spPr>
        <p:txBody>
          <a:bodyPr vert="horz" wrap="none" lIns="0" tIns="0" rIns="0" bIns="0" rtlCol="0">
            <a:spAutoFit/>
          </a:bodyPr>
          <a:lstStyle/>
          <a:p>
            <a:r>
              <a:rPr lang="en-US" sz="1510" b="1" smtClean="0">
                <a:solidFill>
                  <a:srgbClr val="FFFFFF"/>
                </a:solidFill>
                <a:latin typeface="Arial"/>
              </a:rPr>
              <a:t>familiarity</a:t>
            </a:r>
            <a:endParaRPr lang="en-US" sz="1510" b="1">
              <a:solidFill>
                <a:srgbClr val="FFFFFF"/>
              </a:solidFill>
              <a:latin typeface="Arial"/>
            </a:endParaRPr>
          </a:p>
        </p:txBody>
      </p:sp>
      <p:sp>
        <p:nvSpPr>
          <p:cNvPr id="11" name="TextBox 10"/>
          <p:cNvSpPr txBox="1"/>
          <p:nvPr/>
        </p:nvSpPr>
        <p:spPr>
          <a:xfrm>
            <a:off x="2578100" y="3136900"/>
            <a:ext cx="290144" cy="232371"/>
          </a:xfrm>
          <a:prstGeom prst="rect">
            <a:avLst/>
          </a:prstGeom>
          <a:noFill/>
        </p:spPr>
        <p:txBody>
          <a:bodyPr vert="horz" wrap="none" lIns="0" tIns="0" rIns="0" bIns="0" rtlCol="0">
            <a:spAutoFit/>
          </a:bodyPr>
          <a:lstStyle/>
          <a:p>
            <a:r>
              <a:rPr lang="en-US" sz="1510" b="1" smtClean="0">
                <a:solidFill>
                  <a:srgbClr val="FFFFFF"/>
                </a:solidFill>
                <a:latin typeface="Arial"/>
              </a:rPr>
              <a:t>the</a:t>
            </a:r>
            <a:endParaRPr lang="en-US" sz="1510" b="1">
              <a:solidFill>
                <a:srgbClr val="FFFFFF"/>
              </a:solidFill>
              <a:latin typeface="Arial"/>
            </a:endParaRPr>
          </a:p>
        </p:txBody>
      </p:sp>
      <p:sp>
        <p:nvSpPr>
          <p:cNvPr id="12" name="TextBox 11"/>
          <p:cNvSpPr txBox="1"/>
          <p:nvPr/>
        </p:nvSpPr>
        <p:spPr>
          <a:xfrm>
            <a:off x="5689600" y="3136900"/>
            <a:ext cx="732573" cy="232371"/>
          </a:xfrm>
          <a:prstGeom prst="rect">
            <a:avLst/>
          </a:prstGeom>
          <a:noFill/>
        </p:spPr>
        <p:txBody>
          <a:bodyPr vert="horz" wrap="none" lIns="0" tIns="0" rIns="0" bIns="0" rtlCol="0">
            <a:spAutoFit/>
          </a:bodyPr>
          <a:lstStyle/>
          <a:p>
            <a:r>
              <a:rPr lang="en-US" sz="1510" b="1" smtClean="0">
                <a:solidFill>
                  <a:srgbClr val="FFFFFF"/>
                </a:solidFill>
                <a:latin typeface="Arial"/>
              </a:rPr>
              <a:t>with the</a:t>
            </a:r>
            <a:endParaRPr lang="en-US" sz="1510" b="1">
              <a:solidFill>
                <a:srgbClr val="FFFFFF"/>
              </a:solidFill>
              <a:latin typeface="Arial"/>
            </a:endParaRPr>
          </a:p>
        </p:txBody>
      </p:sp>
      <p:sp>
        <p:nvSpPr>
          <p:cNvPr id="13" name="TextBox 12"/>
          <p:cNvSpPr txBox="1"/>
          <p:nvPr/>
        </p:nvSpPr>
        <p:spPr>
          <a:xfrm>
            <a:off x="2413000" y="3365500"/>
            <a:ext cx="633187" cy="232371"/>
          </a:xfrm>
          <a:prstGeom prst="rect">
            <a:avLst/>
          </a:prstGeom>
          <a:noFill/>
        </p:spPr>
        <p:txBody>
          <a:bodyPr vert="horz" wrap="none" lIns="0" tIns="0" rIns="0" bIns="0" rtlCol="0">
            <a:spAutoFit/>
          </a:bodyPr>
          <a:lstStyle/>
          <a:p>
            <a:r>
              <a:rPr lang="en-US" sz="1510" b="1" smtClean="0">
                <a:solidFill>
                  <a:srgbClr val="FFFFFF"/>
                </a:solidFill>
                <a:latin typeface="Arial"/>
              </a:rPr>
              <a:t>market</a:t>
            </a:r>
            <a:endParaRPr lang="en-US" sz="1510" b="1">
              <a:solidFill>
                <a:srgbClr val="FFFFFF"/>
              </a:solidFill>
              <a:latin typeface="Arial"/>
            </a:endParaRPr>
          </a:p>
        </p:txBody>
      </p:sp>
      <p:sp>
        <p:nvSpPr>
          <p:cNvPr id="14" name="TextBox 13"/>
          <p:cNvSpPr txBox="1"/>
          <p:nvPr/>
        </p:nvSpPr>
        <p:spPr>
          <a:xfrm>
            <a:off x="5765800" y="3365500"/>
            <a:ext cx="633187" cy="232371"/>
          </a:xfrm>
          <a:prstGeom prst="rect">
            <a:avLst/>
          </a:prstGeom>
          <a:noFill/>
        </p:spPr>
        <p:txBody>
          <a:bodyPr vert="horz" wrap="none" lIns="0" tIns="0" rIns="0" bIns="0" rtlCol="0">
            <a:spAutoFit/>
          </a:bodyPr>
          <a:lstStyle/>
          <a:p>
            <a:r>
              <a:rPr lang="en-US" sz="1510" b="1" smtClean="0">
                <a:solidFill>
                  <a:srgbClr val="FFFFFF"/>
                </a:solidFill>
                <a:latin typeface="Arial"/>
              </a:rPr>
              <a:t>market</a:t>
            </a:r>
            <a:endParaRPr lang="en-US" sz="1510" b="1">
              <a:solidFill>
                <a:srgbClr val="FFFFFF"/>
              </a:solidFill>
              <a:latin typeface="Arial"/>
            </a:endParaRPr>
          </a:p>
        </p:txBody>
      </p:sp>
      <p:sp>
        <p:nvSpPr>
          <p:cNvPr id="15" name="TextBox 14"/>
          <p:cNvSpPr txBox="1"/>
          <p:nvPr/>
        </p:nvSpPr>
        <p:spPr>
          <a:xfrm>
            <a:off x="2222500" y="4279900"/>
            <a:ext cx="969817" cy="232371"/>
          </a:xfrm>
          <a:prstGeom prst="rect">
            <a:avLst/>
          </a:prstGeom>
          <a:noFill/>
        </p:spPr>
        <p:txBody>
          <a:bodyPr vert="horz" wrap="none" lIns="0" tIns="0" rIns="0" bIns="0" rtlCol="0">
            <a:spAutoFit/>
          </a:bodyPr>
          <a:lstStyle/>
          <a:p>
            <a:r>
              <a:rPr lang="en-US" sz="1510" b="1" smtClean="0">
                <a:solidFill>
                  <a:srgbClr val="FFFFFF"/>
                </a:solidFill>
                <a:latin typeface="Arial"/>
              </a:rPr>
              <a:t>Size of the</a:t>
            </a:r>
            <a:endParaRPr lang="en-US" sz="1510" b="1">
              <a:solidFill>
                <a:srgbClr val="FFFFFF"/>
              </a:solidFill>
              <a:latin typeface="Arial"/>
            </a:endParaRPr>
          </a:p>
        </p:txBody>
      </p:sp>
      <p:sp>
        <p:nvSpPr>
          <p:cNvPr id="16" name="TextBox 15"/>
          <p:cNvSpPr txBox="1"/>
          <p:nvPr/>
        </p:nvSpPr>
        <p:spPr>
          <a:xfrm>
            <a:off x="5765800" y="4279900"/>
            <a:ext cx="574709" cy="232371"/>
          </a:xfrm>
          <a:prstGeom prst="rect">
            <a:avLst/>
          </a:prstGeom>
          <a:noFill/>
        </p:spPr>
        <p:txBody>
          <a:bodyPr vert="horz" wrap="none" lIns="0" tIns="0" rIns="0" bIns="0" rtlCol="0">
            <a:spAutoFit/>
          </a:bodyPr>
          <a:lstStyle/>
          <a:p>
            <a:r>
              <a:rPr lang="en-US" sz="1510" b="1" smtClean="0">
                <a:solidFill>
                  <a:srgbClr val="FFFFFF"/>
                </a:solidFill>
                <a:latin typeface="Arial"/>
              </a:rPr>
              <a:t>Firm</a:t>
            </a:r>
            <a:r>
              <a:rPr lang="en-US" sz="1510" b="1" smtClean="0">
                <a:solidFill>
                  <a:srgbClr val="FFFFFF"/>
                </a:solidFill>
                <a:latin typeface="Arial"/>
                <a:cs typeface="Arial"/>
              </a:rPr>
              <a:t>’s</a:t>
            </a:r>
            <a:endParaRPr lang="en-US" sz="1510" b="1">
              <a:solidFill>
                <a:srgbClr val="FFFFFF"/>
              </a:solidFill>
              <a:latin typeface="Arial"/>
            </a:endParaRPr>
          </a:p>
        </p:txBody>
      </p:sp>
      <p:sp>
        <p:nvSpPr>
          <p:cNvPr id="17" name="TextBox 16"/>
          <p:cNvSpPr txBox="1"/>
          <p:nvPr/>
        </p:nvSpPr>
        <p:spPr>
          <a:xfrm>
            <a:off x="2413000" y="4508500"/>
            <a:ext cx="633187" cy="232371"/>
          </a:xfrm>
          <a:prstGeom prst="rect">
            <a:avLst/>
          </a:prstGeom>
          <a:noFill/>
        </p:spPr>
        <p:txBody>
          <a:bodyPr vert="horz" wrap="none" lIns="0" tIns="0" rIns="0" bIns="0" rtlCol="0">
            <a:spAutoFit/>
          </a:bodyPr>
          <a:lstStyle/>
          <a:p>
            <a:r>
              <a:rPr lang="en-US" sz="1510" b="1" smtClean="0">
                <a:solidFill>
                  <a:srgbClr val="FFFFFF"/>
                </a:solidFill>
                <a:latin typeface="Arial"/>
              </a:rPr>
              <a:t>market</a:t>
            </a:r>
            <a:endParaRPr lang="en-US" sz="1510" b="1">
              <a:solidFill>
                <a:srgbClr val="FFFFFF"/>
              </a:solidFill>
              <a:latin typeface="Arial"/>
            </a:endParaRPr>
          </a:p>
        </p:txBody>
      </p:sp>
      <p:sp>
        <p:nvSpPr>
          <p:cNvPr id="18" name="TextBox 17"/>
          <p:cNvSpPr txBox="1"/>
          <p:nvPr/>
        </p:nvSpPr>
        <p:spPr>
          <a:xfrm>
            <a:off x="5626100" y="4508500"/>
            <a:ext cx="924933" cy="232371"/>
          </a:xfrm>
          <a:prstGeom prst="rect">
            <a:avLst/>
          </a:prstGeom>
          <a:noFill/>
        </p:spPr>
        <p:txBody>
          <a:bodyPr vert="horz" wrap="none" lIns="0" tIns="0" rIns="0" bIns="0" rtlCol="0">
            <a:spAutoFit/>
          </a:bodyPr>
          <a:lstStyle/>
          <a:p>
            <a:r>
              <a:rPr lang="en-US" sz="1510" b="1" smtClean="0">
                <a:solidFill>
                  <a:srgbClr val="FFFFFF"/>
                </a:solidFill>
                <a:latin typeface="Arial"/>
              </a:rPr>
              <a:t>resources</a:t>
            </a:r>
            <a:endParaRPr lang="en-US" sz="1510" b="1">
              <a:solidFill>
                <a:srgbClr val="FFFFFF"/>
              </a:solidFill>
              <a:latin typeface="Arial"/>
            </a:endParaRPr>
          </a:p>
        </p:txBody>
      </p:sp>
      <p:sp>
        <p:nvSpPr>
          <p:cNvPr id="19" name="TextBox 18"/>
          <p:cNvSpPr txBox="1"/>
          <p:nvPr/>
        </p:nvSpPr>
        <p:spPr>
          <a:xfrm>
            <a:off x="3924300" y="5270500"/>
            <a:ext cx="1335302" cy="692497"/>
          </a:xfrm>
          <a:prstGeom prst="rect">
            <a:avLst/>
          </a:prstGeom>
          <a:noFill/>
        </p:spPr>
        <p:txBody>
          <a:bodyPr vert="horz" wrap="none" lIns="0" tIns="0" rIns="0" bIns="0" rtlCol="0">
            <a:spAutoFit/>
          </a:bodyPr>
          <a:lstStyle/>
          <a:p>
            <a:pPr indent="99822">
              <a:lnSpc>
                <a:spcPts val="1800"/>
              </a:lnSpc>
            </a:pPr>
            <a:r>
              <a:rPr lang="en-US" sz="1510" b="1" smtClean="0">
                <a:solidFill>
                  <a:srgbClr val="FFFFFF"/>
                </a:solidFill>
                <a:latin typeface="Arial"/>
              </a:rPr>
              <a:t>Low market </a:t>
            </a:r>
            <a:br>
              <a:rPr lang="en-US" sz="1510" b="1" smtClean="0">
                <a:solidFill>
                  <a:srgbClr val="FFFFFF"/>
                </a:solidFill>
                <a:latin typeface="Arial"/>
              </a:rPr>
            </a:br>
            <a:r>
              <a:rPr lang="en-US" sz="1510" b="1" smtClean="0">
                <a:solidFill>
                  <a:srgbClr val="FFFFFF"/>
                </a:solidFill>
                <a:latin typeface="Arial"/>
              </a:rPr>
              <a:t>concentration </a:t>
            </a:r>
          </a:p>
          <a:p>
            <a:pPr indent="99822">
              <a:lnSpc>
                <a:spcPts val="1800"/>
              </a:lnSpc>
            </a:pPr>
            <a:endParaRPr lang="en-US" sz="1510" b="1">
              <a:solidFill>
                <a:srgbClr val="FFFFFF"/>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6BDF.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2616200" y="444500"/>
            <a:ext cx="900888" cy="538609"/>
          </a:xfrm>
          <a:prstGeom prst="rect">
            <a:avLst/>
          </a:prstGeom>
          <a:noFill/>
        </p:spPr>
        <p:txBody>
          <a:bodyPr vert="horz" wrap="none" lIns="0" tIns="0" rIns="0" bIns="0" rtlCol="0">
            <a:spAutoFit/>
          </a:bodyPr>
          <a:lstStyle/>
          <a:p>
            <a:pPr>
              <a:lnSpc>
                <a:spcPts val="2100"/>
              </a:lnSpc>
            </a:pPr>
            <a:r>
              <a:rPr lang="en-US" sz="1810" b="1" smtClean="0">
                <a:solidFill>
                  <a:srgbClr val="3333CC"/>
                </a:solidFill>
                <a:latin typeface="Arial"/>
              </a:rPr>
              <a:t>Internal </a:t>
            </a:r>
          </a:p>
          <a:p>
            <a:pPr>
              <a:lnSpc>
                <a:spcPts val="2100"/>
              </a:lnSpc>
            </a:pPr>
            <a:endParaRPr lang="en-US"/>
          </a:p>
        </p:txBody>
      </p:sp>
      <p:sp>
        <p:nvSpPr>
          <p:cNvPr id="4" name="TextBox 3"/>
          <p:cNvSpPr txBox="1"/>
          <p:nvPr/>
        </p:nvSpPr>
        <p:spPr>
          <a:xfrm>
            <a:off x="2044700" y="723900"/>
            <a:ext cx="2045432" cy="359073"/>
          </a:xfrm>
          <a:prstGeom prst="rect">
            <a:avLst/>
          </a:prstGeom>
          <a:noFill/>
        </p:spPr>
        <p:txBody>
          <a:bodyPr vert="horz" wrap="none" lIns="0" tIns="0" rIns="0" bIns="0" rtlCol="0">
            <a:spAutoFit/>
          </a:bodyPr>
          <a:lstStyle/>
          <a:p>
            <a:pPr>
              <a:lnSpc>
                <a:spcPts val="1400"/>
              </a:lnSpc>
            </a:pPr>
            <a:r>
              <a:rPr lang="en-US" smtClean="0">
                <a:latin typeface="Arial"/>
                <a:cs typeface="Arial"/>
              </a:rPr>
              <a:t>“</a:t>
            </a:r>
            <a:r>
              <a:rPr lang="en-US" sz="1210" b="1" smtClean="0">
                <a:solidFill>
                  <a:srgbClr val="3333CC"/>
                </a:solidFill>
                <a:latin typeface="Arial"/>
                <a:cs typeface="Arial"/>
              </a:rPr>
              <a:t>makes me feel pampered” </a:t>
            </a:r>
          </a:p>
          <a:p>
            <a:pPr>
              <a:lnSpc>
                <a:spcPts val="1400"/>
              </a:lnSpc>
            </a:pPr>
            <a:endParaRPr lang="en-US" sz="1210" b="1">
              <a:solidFill>
                <a:srgbClr val="3333CC"/>
              </a:solidFill>
              <a:latin typeface="Arial"/>
            </a:endParaRPr>
          </a:p>
        </p:txBody>
      </p:sp>
      <p:sp>
        <p:nvSpPr>
          <p:cNvPr id="5" name="TextBox 4"/>
          <p:cNvSpPr txBox="1"/>
          <p:nvPr/>
        </p:nvSpPr>
        <p:spPr>
          <a:xfrm>
            <a:off x="1587500" y="977900"/>
            <a:ext cx="981038" cy="538609"/>
          </a:xfrm>
          <a:prstGeom prst="rect">
            <a:avLst/>
          </a:prstGeom>
          <a:noFill/>
        </p:spPr>
        <p:txBody>
          <a:bodyPr vert="horz" wrap="none" lIns="0" tIns="0" rIns="0" bIns="0" rtlCol="0">
            <a:spAutoFit/>
          </a:bodyPr>
          <a:lstStyle/>
          <a:p>
            <a:pPr>
              <a:lnSpc>
                <a:spcPts val="2100"/>
              </a:lnSpc>
            </a:pPr>
            <a:r>
              <a:rPr lang="en-US" sz="1810" b="1" smtClean="0">
                <a:solidFill>
                  <a:srgbClr val="3333CC"/>
                </a:solidFill>
                <a:latin typeface="Arial"/>
              </a:rPr>
              <a:t>External </a:t>
            </a:r>
          </a:p>
          <a:p>
            <a:pPr>
              <a:lnSpc>
                <a:spcPts val="2100"/>
              </a:lnSpc>
            </a:pPr>
            <a:endParaRPr lang="en-US"/>
          </a:p>
        </p:txBody>
      </p:sp>
      <p:sp>
        <p:nvSpPr>
          <p:cNvPr id="6" name="TextBox 5"/>
          <p:cNvSpPr txBox="1"/>
          <p:nvPr/>
        </p:nvSpPr>
        <p:spPr>
          <a:xfrm>
            <a:off x="1257300" y="1333500"/>
            <a:ext cx="1630254" cy="423257"/>
          </a:xfrm>
          <a:prstGeom prst="rect">
            <a:avLst/>
          </a:prstGeom>
          <a:noFill/>
        </p:spPr>
        <p:txBody>
          <a:bodyPr vert="horz" wrap="none" lIns="0" tIns="0" rIns="0" bIns="0" rtlCol="0">
            <a:spAutoFit/>
          </a:bodyPr>
          <a:lstStyle/>
          <a:p>
            <a:pPr marL="0" marR="0" lvl="0" indent="0" defTabSz="914400" eaLnBrk="1" fontAlgn="auto" latinLnBrk="0" hangingPunct="1">
              <a:lnSpc>
                <a:spcPts val="1100"/>
              </a:lnSpc>
              <a:spcBef>
                <a:spcPts val="0"/>
              </a:spcBef>
              <a:spcAft>
                <a:spcPts val="0"/>
              </a:spcAft>
              <a:buClrTx/>
              <a:buSzTx/>
              <a:buNone/>
              <a:tabLst>
                <a:tab pos="355600" algn="l"/>
              </a:tabLst>
              <a:defRPr/>
            </a:pPr>
            <a:r>
              <a:rPr lang="en-US" smtClean="0">
                <a:latin typeface="Arial"/>
                <a:cs typeface="Arial"/>
              </a:rPr>
              <a:t>“</a:t>
            </a:r>
            <a:r>
              <a:rPr lang="en-US" sz="1210" b="1" smtClean="0">
                <a:solidFill>
                  <a:srgbClr val="3333CC"/>
                </a:solidFill>
                <a:latin typeface="Arial"/>
                <a:cs typeface="Arial"/>
              </a:rPr>
              <a:t>tells others that I am </a:t>
            </a:r>
            <a:br>
              <a:rPr lang="en-US" sz="1210" b="1" smtClean="0">
                <a:solidFill>
                  <a:srgbClr val="3333CC"/>
                </a:solidFill>
                <a:latin typeface="Arial"/>
                <a:cs typeface="Arial"/>
              </a:rPr>
            </a:br>
            <a:r>
              <a:rPr lang="en-US" sz="1210" b="1" smtClean="0">
                <a:solidFill>
                  <a:srgbClr val="3333CC"/>
                </a:solidFill>
                <a:latin typeface="Arial"/>
                <a:cs typeface="Arial"/>
              </a:rPr>
              <a:t>	successful” </a:t>
            </a:r>
          </a:p>
          <a:p>
            <a:pPr marL="0" marR="0" lvl="0" indent="0" defTabSz="914400" eaLnBrk="1" fontAlgn="auto" latinLnBrk="0" hangingPunct="1">
              <a:lnSpc>
                <a:spcPts val="1100"/>
              </a:lnSpc>
              <a:spcBef>
                <a:spcPts val="0"/>
              </a:spcBef>
              <a:spcAft>
                <a:spcPts val="0"/>
              </a:spcAft>
              <a:buClrTx/>
              <a:buSzTx/>
              <a:buNone/>
              <a:tabLst>
                <a:tab pos="355600" algn="l"/>
              </a:tabLst>
              <a:defRPr/>
            </a:pPr>
            <a:endParaRPr lang="en-US" sz="1210" b="1">
              <a:solidFill>
                <a:srgbClr val="3333CC"/>
              </a:solidFill>
              <a:latin typeface="Arial"/>
            </a:endParaRPr>
          </a:p>
        </p:txBody>
      </p:sp>
      <p:sp>
        <p:nvSpPr>
          <p:cNvPr id="7" name="TextBox 6"/>
          <p:cNvSpPr txBox="1"/>
          <p:nvPr/>
        </p:nvSpPr>
        <p:spPr>
          <a:xfrm>
            <a:off x="571500" y="1841500"/>
            <a:ext cx="1822615" cy="538609"/>
          </a:xfrm>
          <a:prstGeom prst="rect">
            <a:avLst/>
          </a:prstGeom>
          <a:noFill/>
        </p:spPr>
        <p:txBody>
          <a:bodyPr vert="horz" wrap="none" lIns="0" tIns="0" rIns="0" bIns="0" rtlCol="0">
            <a:spAutoFit/>
          </a:bodyPr>
          <a:lstStyle/>
          <a:p>
            <a:pPr>
              <a:lnSpc>
                <a:spcPts val="2100"/>
              </a:lnSpc>
            </a:pPr>
            <a:r>
              <a:rPr lang="en-US" sz="1810" b="1" smtClean="0">
                <a:solidFill>
                  <a:srgbClr val="3333CC"/>
                </a:solidFill>
                <a:latin typeface="Arial"/>
              </a:rPr>
              <a:t>Perceived value </a:t>
            </a:r>
          </a:p>
          <a:p>
            <a:pPr>
              <a:lnSpc>
                <a:spcPts val="2100"/>
              </a:lnSpc>
            </a:pPr>
            <a:endParaRPr lang="en-US"/>
          </a:p>
        </p:txBody>
      </p:sp>
      <p:sp>
        <p:nvSpPr>
          <p:cNvPr id="8" name="TextBox 7"/>
          <p:cNvSpPr txBox="1"/>
          <p:nvPr/>
        </p:nvSpPr>
        <p:spPr>
          <a:xfrm>
            <a:off x="381000" y="2171700"/>
            <a:ext cx="2242602" cy="359073"/>
          </a:xfrm>
          <a:prstGeom prst="rect">
            <a:avLst/>
          </a:prstGeom>
          <a:noFill/>
        </p:spPr>
        <p:txBody>
          <a:bodyPr vert="horz" wrap="none" lIns="0" tIns="0" rIns="0" bIns="0" rtlCol="0">
            <a:spAutoFit/>
          </a:bodyPr>
          <a:lstStyle/>
          <a:p>
            <a:pPr>
              <a:lnSpc>
                <a:spcPts val="1400"/>
              </a:lnSpc>
            </a:pPr>
            <a:r>
              <a:rPr lang="en-US" smtClean="0">
                <a:latin typeface="Arial"/>
                <a:cs typeface="Arial"/>
              </a:rPr>
              <a:t>”</a:t>
            </a:r>
            <a:r>
              <a:rPr lang="en-US" sz="1210" b="1" smtClean="0">
                <a:solidFill>
                  <a:srgbClr val="3333CC"/>
                </a:solidFill>
                <a:latin typeface="Arial"/>
                <a:cs typeface="Arial"/>
              </a:rPr>
              <a:t>very expensive, but worth it” </a:t>
            </a:r>
          </a:p>
          <a:p>
            <a:pPr>
              <a:lnSpc>
                <a:spcPts val="1400"/>
              </a:lnSpc>
            </a:pPr>
            <a:endParaRPr lang="en-US" sz="1210" b="1">
              <a:solidFill>
                <a:srgbClr val="3333CC"/>
              </a:solidFill>
              <a:latin typeface="Arial"/>
            </a:endParaRPr>
          </a:p>
        </p:txBody>
      </p:sp>
      <p:sp>
        <p:nvSpPr>
          <p:cNvPr id="9" name="TextBox 8"/>
          <p:cNvSpPr txBox="1"/>
          <p:nvPr/>
        </p:nvSpPr>
        <p:spPr>
          <a:xfrm>
            <a:off x="431800" y="2946400"/>
            <a:ext cx="3714158" cy="589905"/>
          </a:xfrm>
          <a:prstGeom prst="rect">
            <a:avLst/>
          </a:prstGeom>
          <a:noFill/>
        </p:spPr>
        <p:txBody>
          <a:bodyPr vert="horz" wrap="none" lIns="0" tIns="0" rIns="0" bIns="0" rtlCol="0">
            <a:spAutoFit/>
          </a:bodyPr>
          <a:lstStyle/>
          <a:p>
            <a:pPr marL="0" marR="0" lvl="0" indent="0" defTabSz="914400" eaLnBrk="1" fontAlgn="auto" latinLnBrk="0" hangingPunct="1">
              <a:lnSpc>
                <a:spcPts val="2300"/>
              </a:lnSpc>
              <a:spcBef>
                <a:spcPts val="0"/>
              </a:spcBef>
              <a:spcAft>
                <a:spcPts val="0"/>
              </a:spcAft>
              <a:buClrTx/>
              <a:buSzTx/>
              <a:buNone/>
              <a:tabLst>
                <a:tab pos="2870200" algn="l"/>
              </a:tabLst>
              <a:defRPr/>
            </a:pPr>
            <a:r>
              <a:rPr lang="en-US" sz="2008" b="1" i="1" smtClean="0">
                <a:solidFill>
                  <a:srgbClr val="FF6400"/>
                </a:solidFill>
                <a:latin typeface="Arial"/>
              </a:rPr>
              <a:t>What the </a:t>
            </a:r>
            <a:r>
              <a:rPr lang="en-US" sz="1810" b="1" i="1" smtClean="0">
                <a:solidFill>
                  <a:srgbClr val="000000"/>
                </a:solidFill>
                <a:latin typeface="Arial"/>
              </a:rPr>
              <a:t>	Brand </a:t>
            </a:r>
          </a:p>
          <a:p>
            <a:pPr marL="0" marR="0" lvl="0" indent="0" defTabSz="914400" eaLnBrk="1" fontAlgn="auto" latinLnBrk="0" hangingPunct="1">
              <a:lnSpc>
                <a:spcPts val="2300"/>
              </a:lnSpc>
              <a:spcBef>
                <a:spcPts val="0"/>
              </a:spcBef>
              <a:spcAft>
                <a:spcPts val="0"/>
              </a:spcAft>
              <a:buClrTx/>
              <a:buSzTx/>
              <a:buNone/>
              <a:tabLst>
                <a:tab pos="2870200" algn="l"/>
              </a:tabLst>
              <a:defRPr/>
            </a:pPr>
            <a:endParaRPr lang="en-US" sz="2008" b="1" i="1">
              <a:solidFill>
                <a:srgbClr val="FF6400"/>
              </a:solidFill>
              <a:latin typeface="Arial"/>
            </a:endParaRPr>
          </a:p>
        </p:txBody>
      </p:sp>
      <p:sp>
        <p:nvSpPr>
          <p:cNvPr id="10" name="TextBox 9"/>
          <p:cNvSpPr txBox="1"/>
          <p:nvPr/>
        </p:nvSpPr>
        <p:spPr>
          <a:xfrm>
            <a:off x="228600" y="3276600"/>
            <a:ext cx="1567865" cy="512961"/>
          </a:xfrm>
          <a:prstGeom prst="rect">
            <a:avLst/>
          </a:prstGeom>
          <a:noFill/>
        </p:spPr>
        <p:txBody>
          <a:bodyPr vert="horz" wrap="none" lIns="0" tIns="0" rIns="0" bIns="0" rtlCol="0">
            <a:spAutoFit/>
          </a:bodyPr>
          <a:lstStyle/>
          <a:p>
            <a:pPr>
              <a:lnSpc>
                <a:spcPts val="2000"/>
              </a:lnSpc>
            </a:pPr>
            <a:r>
              <a:rPr lang="en-US" sz="2008" b="1" i="1" smtClean="0">
                <a:solidFill>
                  <a:srgbClr val="FF6400"/>
                </a:solidFill>
                <a:latin typeface="Arial"/>
              </a:rPr>
              <a:t>brand offers </a:t>
            </a:r>
          </a:p>
          <a:p>
            <a:pPr>
              <a:lnSpc>
                <a:spcPts val="2000"/>
              </a:lnSpc>
            </a:pPr>
            <a:endParaRPr lang="en-US"/>
          </a:p>
        </p:txBody>
      </p:sp>
      <p:sp>
        <p:nvSpPr>
          <p:cNvPr id="11" name="TextBox 10"/>
          <p:cNvSpPr txBox="1"/>
          <p:nvPr/>
        </p:nvSpPr>
        <p:spPr>
          <a:xfrm>
            <a:off x="3200400" y="3492500"/>
            <a:ext cx="953787" cy="375103"/>
          </a:xfrm>
          <a:prstGeom prst="rect">
            <a:avLst/>
          </a:prstGeom>
          <a:noFill/>
        </p:spPr>
        <p:txBody>
          <a:bodyPr vert="horz" wrap="none" lIns="0" tIns="0" rIns="0" bIns="0" rtlCol="0">
            <a:spAutoFit/>
          </a:bodyPr>
          <a:lstStyle/>
          <a:p>
            <a:pPr>
              <a:lnSpc>
                <a:spcPts val="1400"/>
              </a:lnSpc>
            </a:pPr>
            <a:r>
              <a:rPr lang="en-US" sz="1810" b="1" i="1" smtClean="0">
                <a:solidFill>
                  <a:srgbClr val="000000"/>
                </a:solidFill>
                <a:latin typeface="Arial"/>
              </a:rPr>
              <a:t>benefits </a:t>
            </a:r>
          </a:p>
          <a:p>
            <a:pPr>
              <a:lnSpc>
                <a:spcPts val="1400"/>
              </a:lnSpc>
            </a:pPr>
            <a:endParaRPr lang="en-US"/>
          </a:p>
        </p:txBody>
      </p:sp>
      <p:sp>
        <p:nvSpPr>
          <p:cNvPr id="12" name="TextBox 11"/>
          <p:cNvSpPr txBox="1"/>
          <p:nvPr/>
        </p:nvSpPr>
        <p:spPr>
          <a:xfrm>
            <a:off x="698500" y="3708400"/>
            <a:ext cx="1234312" cy="419987"/>
          </a:xfrm>
          <a:prstGeom prst="rect">
            <a:avLst/>
          </a:prstGeom>
          <a:noFill/>
        </p:spPr>
        <p:txBody>
          <a:bodyPr vert="horz" wrap="none" lIns="0" tIns="0" rIns="0" bIns="0" rtlCol="0">
            <a:spAutoFit/>
          </a:bodyPr>
          <a:lstStyle/>
          <a:p>
            <a:pPr>
              <a:lnSpc>
                <a:spcPts val="1600"/>
              </a:lnSpc>
            </a:pPr>
            <a:r>
              <a:rPr lang="en-US" sz="1810" b="1" smtClean="0">
                <a:solidFill>
                  <a:srgbClr val="336400"/>
                </a:solidFill>
                <a:latin typeface="Arial"/>
              </a:rPr>
              <a:t>Functional </a:t>
            </a:r>
          </a:p>
          <a:p>
            <a:pPr>
              <a:lnSpc>
                <a:spcPts val="1600"/>
              </a:lnSpc>
            </a:pPr>
            <a:endParaRPr lang="en-US"/>
          </a:p>
        </p:txBody>
      </p:sp>
      <p:sp>
        <p:nvSpPr>
          <p:cNvPr id="13" name="TextBox 12"/>
          <p:cNvSpPr txBox="1"/>
          <p:nvPr/>
        </p:nvSpPr>
        <p:spPr>
          <a:xfrm>
            <a:off x="698500" y="4064000"/>
            <a:ext cx="1285608" cy="359073"/>
          </a:xfrm>
          <a:prstGeom prst="rect">
            <a:avLst/>
          </a:prstGeom>
          <a:noFill/>
        </p:spPr>
        <p:txBody>
          <a:bodyPr vert="horz" wrap="none" lIns="0" tIns="0" rIns="0" bIns="0" rtlCol="0">
            <a:spAutoFit/>
          </a:bodyPr>
          <a:lstStyle/>
          <a:p>
            <a:pPr>
              <a:lnSpc>
                <a:spcPts val="1400"/>
              </a:lnSpc>
            </a:pPr>
            <a:r>
              <a:rPr lang="en-US" smtClean="0">
                <a:latin typeface="Arial"/>
                <a:cs typeface="Arial"/>
              </a:rPr>
              <a:t>“</a:t>
            </a:r>
            <a:r>
              <a:rPr lang="en-US" sz="1210" b="1" smtClean="0">
                <a:solidFill>
                  <a:srgbClr val="336400"/>
                </a:solidFill>
                <a:latin typeface="Arial"/>
                <a:cs typeface="Arial"/>
              </a:rPr>
              <a:t>easy in driving” </a:t>
            </a:r>
          </a:p>
          <a:p>
            <a:pPr>
              <a:lnSpc>
                <a:spcPts val="1400"/>
              </a:lnSpc>
            </a:pPr>
            <a:endParaRPr lang="en-US" sz="1210" b="1">
              <a:solidFill>
                <a:srgbClr val="336400"/>
              </a:solidFill>
              <a:latin typeface="Arial"/>
            </a:endParaRPr>
          </a:p>
        </p:txBody>
      </p:sp>
      <p:sp>
        <p:nvSpPr>
          <p:cNvPr id="14" name="TextBox 13"/>
          <p:cNvSpPr txBox="1"/>
          <p:nvPr/>
        </p:nvSpPr>
        <p:spPr>
          <a:xfrm>
            <a:off x="1447800" y="4381500"/>
            <a:ext cx="969817" cy="538609"/>
          </a:xfrm>
          <a:prstGeom prst="rect">
            <a:avLst/>
          </a:prstGeom>
          <a:noFill/>
        </p:spPr>
        <p:txBody>
          <a:bodyPr vert="horz" wrap="none" lIns="0" tIns="0" rIns="0" bIns="0" rtlCol="0">
            <a:spAutoFit/>
          </a:bodyPr>
          <a:lstStyle/>
          <a:p>
            <a:pPr>
              <a:lnSpc>
                <a:spcPts val="2100"/>
              </a:lnSpc>
            </a:pPr>
            <a:r>
              <a:rPr lang="en-US" sz="1810" b="1" smtClean="0">
                <a:solidFill>
                  <a:srgbClr val="336400"/>
                </a:solidFill>
                <a:latin typeface="Arial"/>
              </a:rPr>
              <a:t>Process </a:t>
            </a:r>
          </a:p>
          <a:p>
            <a:pPr>
              <a:lnSpc>
                <a:spcPts val="2100"/>
              </a:lnSpc>
            </a:pPr>
            <a:endParaRPr lang="en-US"/>
          </a:p>
        </p:txBody>
      </p:sp>
      <p:sp>
        <p:nvSpPr>
          <p:cNvPr id="15" name="TextBox 14"/>
          <p:cNvSpPr txBox="1"/>
          <p:nvPr/>
        </p:nvSpPr>
        <p:spPr>
          <a:xfrm>
            <a:off x="749300" y="4724400"/>
            <a:ext cx="2354812" cy="423257"/>
          </a:xfrm>
          <a:prstGeom prst="rect">
            <a:avLst/>
          </a:prstGeom>
          <a:noFill/>
        </p:spPr>
        <p:txBody>
          <a:bodyPr vert="horz" wrap="none" lIns="0" tIns="0" rIns="0" bIns="0" rtlCol="0">
            <a:spAutoFit/>
          </a:bodyPr>
          <a:lstStyle/>
          <a:p>
            <a:pPr marL="0" marR="0" lvl="0" indent="0" defTabSz="914400" eaLnBrk="1" fontAlgn="auto" latinLnBrk="0" hangingPunct="1">
              <a:lnSpc>
                <a:spcPts val="1100"/>
              </a:lnSpc>
              <a:spcBef>
                <a:spcPts val="0"/>
              </a:spcBef>
              <a:spcAft>
                <a:spcPts val="0"/>
              </a:spcAft>
              <a:buClrTx/>
              <a:buSzTx/>
              <a:buNone/>
              <a:tabLst>
                <a:tab pos="50800" algn="l"/>
              </a:tabLst>
              <a:defRPr/>
            </a:pPr>
            <a:r>
              <a:rPr lang="en-US" smtClean="0">
                <a:latin typeface="Arial"/>
                <a:cs typeface="Arial"/>
              </a:rPr>
              <a:t>“</a:t>
            </a:r>
            <a:r>
              <a:rPr lang="en-US" sz="1210" b="1" smtClean="0">
                <a:solidFill>
                  <a:srgbClr val="336400"/>
                </a:solidFill>
                <a:latin typeface="Arial"/>
                <a:cs typeface="Arial"/>
              </a:rPr>
              <a:t>Dealer network that knows my </a:t>
            </a:r>
            <a:br>
              <a:rPr lang="en-US" sz="1210" b="1" smtClean="0">
                <a:solidFill>
                  <a:srgbClr val="336400"/>
                </a:solidFill>
                <a:latin typeface="Arial"/>
                <a:cs typeface="Arial"/>
              </a:rPr>
            </a:br>
            <a:r>
              <a:rPr lang="en-US" sz="1210" b="1" smtClean="0">
                <a:solidFill>
                  <a:srgbClr val="336400"/>
                </a:solidFill>
                <a:latin typeface="Arial"/>
                <a:cs typeface="Arial"/>
              </a:rPr>
              <a:t>	profile wherever I go”(Toyota) </a:t>
            </a:r>
          </a:p>
          <a:p>
            <a:pPr marL="0" marR="0" lvl="0" indent="0" defTabSz="914400" eaLnBrk="1" fontAlgn="auto" latinLnBrk="0" hangingPunct="1">
              <a:lnSpc>
                <a:spcPts val="1100"/>
              </a:lnSpc>
              <a:spcBef>
                <a:spcPts val="0"/>
              </a:spcBef>
              <a:spcAft>
                <a:spcPts val="0"/>
              </a:spcAft>
              <a:buClrTx/>
              <a:buSzTx/>
              <a:buNone/>
              <a:tabLst>
                <a:tab pos="50800" algn="l"/>
              </a:tabLst>
              <a:defRPr/>
            </a:pPr>
            <a:endParaRPr lang="en-US" sz="1210" b="1">
              <a:solidFill>
                <a:srgbClr val="336400"/>
              </a:solidFill>
              <a:latin typeface="Arial"/>
            </a:endParaRPr>
          </a:p>
        </p:txBody>
      </p:sp>
      <p:sp>
        <p:nvSpPr>
          <p:cNvPr id="16" name="TextBox 15"/>
          <p:cNvSpPr txBox="1"/>
          <p:nvPr/>
        </p:nvSpPr>
        <p:spPr>
          <a:xfrm>
            <a:off x="2120900" y="5295900"/>
            <a:ext cx="1615827" cy="577081"/>
          </a:xfrm>
          <a:prstGeom prst="rect">
            <a:avLst/>
          </a:prstGeom>
          <a:noFill/>
        </p:spPr>
        <p:txBody>
          <a:bodyPr vert="horz" wrap="none" lIns="0" tIns="0" rIns="0" bIns="0" rtlCol="0">
            <a:spAutoFit/>
          </a:bodyPr>
          <a:lstStyle/>
          <a:p>
            <a:pPr>
              <a:lnSpc>
                <a:spcPts val="2300"/>
              </a:lnSpc>
            </a:pPr>
            <a:r>
              <a:rPr lang="en-US" sz="2008" b="1" smtClean="0">
                <a:solidFill>
                  <a:srgbClr val="336400"/>
                </a:solidFill>
                <a:latin typeface="Arial"/>
              </a:rPr>
              <a:t>Relationship </a:t>
            </a:r>
          </a:p>
          <a:p>
            <a:pPr>
              <a:lnSpc>
                <a:spcPts val="2300"/>
              </a:lnSpc>
            </a:pPr>
            <a:endParaRPr lang="en-US"/>
          </a:p>
        </p:txBody>
      </p:sp>
      <p:sp>
        <p:nvSpPr>
          <p:cNvPr id="17" name="TextBox 16"/>
          <p:cNvSpPr txBox="1"/>
          <p:nvPr/>
        </p:nvSpPr>
        <p:spPr>
          <a:xfrm>
            <a:off x="2044700" y="5664200"/>
            <a:ext cx="1747273" cy="419987"/>
          </a:xfrm>
          <a:prstGeom prst="rect">
            <a:avLst/>
          </a:prstGeom>
          <a:noFill/>
        </p:spPr>
        <p:txBody>
          <a:bodyPr vert="horz" wrap="none" lIns="0" tIns="0" rIns="0" bIns="0" rtlCol="0">
            <a:spAutoFit/>
          </a:bodyPr>
          <a:lstStyle/>
          <a:p>
            <a:pPr>
              <a:lnSpc>
                <a:spcPts val="1600"/>
              </a:lnSpc>
            </a:pPr>
            <a:r>
              <a:rPr lang="en-US" smtClean="0">
                <a:latin typeface="Arial"/>
                <a:cs typeface="Arial"/>
              </a:rPr>
              <a:t>“</a:t>
            </a:r>
            <a:r>
              <a:rPr lang="en-US" sz="1408" b="1" smtClean="0">
                <a:solidFill>
                  <a:srgbClr val="336400"/>
                </a:solidFill>
                <a:latin typeface="Arial"/>
                <a:cs typeface="Arial"/>
              </a:rPr>
              <a:t>Has related affinity </a:t>
            </a:r>
          </a:p>
          <a:p>
            <a:pPr>
              <a:lnSpc>
                <a:spcPts val="1600"/>
              </a:lnSpc>
            </a:pPr>
            <a:endParaRPr lang="en-US"/>
          </a:p>
        </p:txBody>
      </p:sp>
      <p:sp>
        <p:nvSpPr>
          <p:cNvPr id="18" name="TextBox 17"/>
          <p:cNvSpPr txBox="1"/>
          <p:nvPr/>
        </p:nvSpPr>
        <p:spPr>
          <a:xfrm>
            <a:off x="1739900" y="5867400"/>
            <a:ext cx="2372444" cy="577081"/>
          </a:xfrm>
          <a:prstGeom prst="rect">
            <a:avLst/>
          </a:prstGeom>
          <a:noFill/>
        </p:spPr>
        <p:txBody>
          <a:bodyPr vert="horz" wrap="none" lIns="0" tIns="0" rIns="0" bIns="0" rtlCol="0">
            <a:spAutoFit/>
          </a:bodyPr>
          <a:lstStyle/>
          <a:p>
            <a:pPr marL="0" marR="0" lvl="0" indent="0" defTabSz="914400" eaLnBrk="1" fontAlgn="auto" latinLnBrk="0" hangingPunct="1">
              <a:lnSpc>
                <a:spcPts val="1500"/>
              </a:lnSpc>
              <a:spcBef>
                <a:spcPts val="0"/>
              </a:spcBef>
              <a:spcAft>
                <a:spcPts val="0"/>
              </a:spcAft>
              <a:buClrTx/>
              <a:buSzTx/>
              <a:buNone/>
              <a:tabLst>
                <a:tab pos="863600" algn="l"/>
              </a:tabLst>
              <a:defRPr/>
            </a:pPr>
            <a:r>
              <a:rPr lang="en-US" sz="1408" b="1" smtClean="0">
                <a:solidFill>
                  <a:srgbClr val="336400"/>
                </a:solidFill>
                <a:latin typeface="Arial"/>
              </a:rPr>
              <a:t>programs I like</a:t>
            </a:r>
            <a:r>
              <a:rPr lang="en-US" sz="1408" b="1" smtClean="0">
                <a:solidFill>
                  <a:srgbClr val="336400"/>
                </a:solidFill>
                <a:latin typeface="Arial"/>
                <a:cs typeface="Arial"/>
              </a:rPr>
              <a:t>” (Mercedes </a:t>
            </a:r>
            <a:br>
              <a:rPr lang="en-US" sz="1408" b="1" smtClean="0">
                <a:solidFill>
                  <a:srgbClr val="336400"/>
                </a:solidFill>
                <a:latin typeface="Arial"/>
                <a:cs typeface="Arial"/>
              </a:rPr>
            </a:br>
            <a:r>
              <a:rPr lang="en-US" sz="1408" b="1" smtClean="0">
                <a:solidFill>
                  <a:srgbClr val="336400"/>
                </a:solidFill>
                <a:latin typeface="Arial"/>
                <a:cs typeface="Arial"/>
              </a:rPr>
              <a:t>	Clubs) </a:t>
            </a:r>
          </a:p>
          <a:p>
            <a:pPr marL="0" marR="0" lvl="0" indent="0" defTabSz="914400" eaLnBrk="1" fontAlgn="auto" latinLnBrk="0" hangingPunct="1">
              <a:lnSpc>
                <a:spcPts val="1500"/>
              </a:lnSpc>
              <a:spcBef>
                <a:spcPts val="0"/>
              </a:spcBef>
              <a:spcAft>
                <a:spcPts val="0"/>
              </a:spcAft>
              <a:buClrTx/>
              <a:buSzTx/>
              <a:buNone/>
              <a:tabLst>
                <a:tab pos="863600" algn="l"/>
              </a:tabLst>
              <a:defRPr/>
            </a:pPr>
            <a:endParaRPr lang="en-US" sz="1408" b="1">
              <a:solidFill>
                <a:srgbClr val="336400"/>
              </a:solidFill>
              <a:latin typeface="Arial"/>
            </a:endParaRPr>
          </a:p>
        </p:txBody>
      </p:sp>
      <p:sp>
        <p:nvSpPr>
          <p:cNvPr id="19" name="TextBox 18"/>
          <p:cNvSpPr txBox="1"/>
          <p:nvPr/>
        </p:nvSpPr>
        <p:spPr>
          <a:xfrm>
            <a:off x="5245100" y="533400"/>
            <a:ext cx="1752083" cy="359073"/>
          </a:xfrm>
          <a:prstGeom prst="rect">
            <a:avLst/>
          </a:prstGeom>
          <a:noFill/>
        </p:spPr>
        <p:txBody>
          <a:bodyPr vert="horz" wrap="none" lIns="0" tIns="0" rIns="0" bIns="0" rtlCol="0">
            <a:spAutoFit/>
          </a:bodyPr>
          <a:lstStyle/>
          <a:p>
            <a:pPr>
              <a:lnSpc>
                <a:spcPts val="1400"/>
              </a:lnSpc>
            </a:pPr>
            <a:r>
              <a:rPr lang="en-US" smtClean="0">
                <a:latin typeface="Arial"/>
                <a:cs typeface="Arial"/>
              </a:rPr>
              <a:t>“</a:t>
            </a:r>
            <a:r>
              <a:rPr lang="en-US" sz="1210" b="1" smtClean="0">
                <a:solidFill>
                  <a:srgbClr val="FF3300"/>
                </a:solidFill>
                <a:latin typeface="Arial"/>
                <a:cs typeface="Arial"/>
              </a:rPr>
              <a:t>European / Japanese” </a:t>
            </a:r>
          </a:p>
          <a:p>
            <a:pPr>
              <a:lnSpc>
                <a:spcPts val="1400"/>
              </a:lnSpc>
            </a:pPr>
            <a:endParaRPr lang="en-US" sz="1210" b="1">
              <a:solidFill>
                <a:srgbClr val="FF3300"/>
              </a:solidFill>
              <a:latin typeface="Arial"/>
            </a:endParaRPr>
          </a:p>
        </p:txBody>
      </p:sp>
      <p:sp>
        <p:nvSpPr>
          <p:cNvPr id="20" name="TextBox 19"/>
          <p:cNvSpPr txBox="1"/>
          <p:nvPr/>
        </p:nvSpPr>
        <p:spPr>
          <a:xfrm>
            <a:off x="6324600" y="977900"/>
            <a:ext cx="1274388" cy="538609"/>
          </a:xfrm>
          <a:prstGeom prst="rect">
            <a:avLst/>
          </a:prstGeom>
          <a:noFill/>
        </p:spPr>
        <p:txBody>
          <a:bodyPr vert="horz" wrap="none" lIns="0" tIns="0" rIns="0" bIns="0" rtlCol="0">
            <a:spAutoFit/>
          </a:bodyPr>
          <a:lstStyle/>
          <a:p>
            <a:pPr>
              <a:lnSpc>
                <a:spcPts val="2100"/>
              </a:lnSpc>
            </a:pPr>
            <a:r>
              <a:rPr lang="en-US" sz="1810" b="1" smtClean="0">
                <a:solidFill>
                  <a:srgbClr val="FF3300"/>
                </a:solidFill>
                <a:latin typeface="Arial"/>
              </a:rPr>
              <a:t>Reputation </a:t>
            </a:r>
          </a:p>
          <a:p>
            <a:pPr>
              <a:lnSpc>
                <a:spcPts val="2100"/>
              </a:lnSpc>
            </a:pPr>
            <a:endParaRPr lang="en-US"/>
          </a:p>
        </p:txBody>
      </p:sp>
      <p:sp>
        <p:nvSpPr>
          <p:cNvPr id="21" name="TextBox 20"/>
          <p:cNvSpPr txBox="1"/>
          <p:nvPr/>
        </p:nvSpPr>
        <p:spPr>
          <a:xfrm>
            <a:off x="5943600" y="1270000"/>
            <a:ext cx="2018181" cy="359073"/>
          </a:xfrm>
          <a:prstGeom prst="rect">
            <a:avLst/>
          </a:prstGeom>
          <a:noFill/>
        </p:spPr>
        <p:txBody>
          <a:bodyPr vert="horz" wrap="none" lIns="0" tIns="0" rIns="0" bIns="0" rtlCol="0">
            <a:spAutoFit/>
          </a:bodyPr>
          <a:lstStyle/>
          <a:p>
            <a:pPr>
              <a:lnSpc>
                <a:spcPts val="1400"/>
              </a:lnSpc>
            </a:pPr>
            <a:r>
              <a:rPr lang="en-US" smtClean="0">
                <a:latin typeface="Arial"/>
                <a:cs typeface="Arial"/>
              </a:rPr>
              <a:t>“</a:t>
            </a:r>
            <a:r>
              <a:rPr lang="en-US" sz="1210" b="1" smtClean="0">
                <a:solidFill>
                  <a:srgbClr val="FF3300"/>
                </a:solidFill>
                <a:latin typeface="Arial"/>
                <a:cs typeface="Arial"/>
              </a:rPr>
              <a:t>Design and performance” </a:t>
            </a:r>
          </a:p>
          <a:p>
            <a:pPr>
              <a:lnSpc>
                <a:spcPts val="1400"/>
              </a:lnSpc>
            </a:pPr>
            <a:endParaRPr lang="en-US" sz="1210" b="1">
              <a:solidFill>
                <a:srgbClr val="FF3300"/>
              </a:solidFill>
              <a:latin typeface="Arial"/>
            </a:endParaRPr>
          </a:p>
        </p:txBody>
      </p:sp>
      <p:sp>
        <p:nvSpPr>
          <p:cNvPr id="22" name="TextBox 21"/>
          <p:cNvSpPr txBox="1"/>
          <p:nvPr/>
        </p:nvSpPr>
        <p:spPr>
          <a:xfrm>
            <a:off x="7162800" y="1587500"/>
            <a:ext cx="1118896" cy="538609"/>
          </a:xfrm>
          <a:prstGeom prst="rect">
            <a:avLst/>
          </a:prstGeom>
          <a:noFill/>
        </p:spPr>
        <p:txBody>
          <a:bodyPr vert="horz" wrap="none" lIns="0" tIns="0" rIns="0" bIns="0" rtlCol="0">
            <a:spAutoFit/>
          </a:bodyPr>
          <a:lstStyle/>
          <a:p>
            <a:pPr>
              <a:lnSpc>
                <a:spcPts val="2100"/>
              </a:lnSpc>
            </a:pPr>
            <a:r>
              <a:rPr lang="en-US" sz="1810" b="1" smtClean="0">
                <a:solidFill>
                  <a:srgbClr val="FF3300"/>
                </a:solidFill>
                <a:latin typeface="Arial"/>
              </a:rPr>
              <a:t>Evolution </a:t>
            </a:r>
          </a:p>
          <a:p>
            <a:pPr>
              <a:lnSpc>
                <a:spcPts val="2100"/>
              </a:lnSpc>
            </a:pPr>
            <a:endParaRPr lang="en-US"/>
          </a:p>
        </p:txBody>
      </p:sp>
      <p:sp>
        <p:nvSpPr>
          <p:cNvPr id="23" name="TextBox 22"/>
          <p:cNvSpPr txBox="1"/>
          <p:nvPr/>
        </p:nvSpPr>
        <p:spPr>
          <a:xfrm>
            <a:off x="6515100" y="1930400"/>
            <a:ext cx="2361480" cy="500137"/>
          </a:xfrm>
          <a:prstGeom prst="rect">
            <a:avLst/>
          </a:prstGeom>
          <a:noFill/>
        </p:spPr>
        <p:txBody>
          <a:bodyPr vert="horz" wrap="none" lIns="0" tIns="0" rIns="0" bIns="0" rtlCol="0">
            <a:spAutoFit/>
          </a:bodyPr>
          <a:lstStyle/>
          <a:p>
            <a:pPr marL="0" marR="0" lvl="0" indent="0" defTabSz="914400" eaLnBrk="1" fontAlgn="auto" latinLnBrk="0" hangingPunct="1">
              <a:lnSpc>
                <a:spcPts val="1300"/>
              </a:lnSpc>
              <a:spcBef>
                <a:spcPts val="0"/>
              </a:spcBef>
              <a:spcAft>
                <a:spcPts val="0"/>
              </a:spcAft>
              <a:buClrTx/>
              <a:buSzTx/>
              <a:buNone/>
              <a:tabLst>
                <a:tab pos="254000" algn="l"/>
              </a:tabLst>
              <a:defRPr/>
            </a:pPr>
            <a:r>
              <a:rPr lang="en-US" smtClean="0">
                <a:latin typeface="Arial"/>
                <a:cs typeface="Arial"/>
              </a:rPr>
              <a:t>“</a:t>
            </a:r>
            <a:r>
              <a:rPr lang="en-US" sz="1210" b="1" smtClean="0">
                <a:solidFill>
                  <a:srgbClr val="FF3300"/>
                </a:solidFill>
                <a:latin typeface="Arial"/>
                <a:cs typeface="Arial"/>
              </a:rPr>
              <a:t>Will become the leader in high-</a:t>
            </a:r>
            <a:br>
              <a:rPr lang="en-US" sz="1210" b="1" smtClean="0">
                <a:solidFill>
                  <a:srgbClr val="FF3300"/>
                </a:solidFill>
                <a:latin typeface="Arial"/>
                <a:cs typeface="Arial"/>
              </a:rPr>
            </a:br>
            <a:r>
              <a:rPr lang="en-US" sz="1210" b="1" smtClean="0">
                <a:solidFill>
                  <a:srgbClr val="FF3300"/>
                </a:solidFill>
                <a:latin typeface="Arial"/>
                <a:cs typeface="Arial"/>
              </a:rPr>
              <a:t>	performance machines”” </a:t>
            </a:r>
          </a:p>
          <a:p>
            <a:pPr marL="0" marR="0" lvl="0" indent="0" defTabSz="914400" eaLnBrk="1" fontAlgn="auto" latinLnBrk="0" hangingPunct="1">
              <a:lnSpc>
                <a:spcPts val="1300"/>
              </a:lnSpc>
              <a:spcBef>
                <a:spcPts val="0"/>
              </a:spcBef>
              <a:spcAft>
                <a:spcPts val="0"/>
              </a:spcAft>
              <a:buClrTx/>
              <a:buSzTx/>
              <a:buNone/>
              <a:tabLst>
                <a:tab pos="254000" algn="l"/>
              </a:tabLst>
              <a:defRPr/>
            </a:pPr>
            <a:endParaRPr lang="en-US" sz="1210" b="1">
              <a:solidFill>
                <a:srgbClr val="FF3300"/>
              </a:solidFill>
              <a:latin typeface="Arial"/>
            </a:endParaRPr>
          </a:p>
        </p:txBody>
      </p:sp>
      <p:sp>
        <p:nvSpPr>
          <p:cNvPr id="24" name="TextBox 23"/>
          <p:cNvSpPr txBox="1"/>
          <p:nvPr/>
        </p:nvSpPr>
        <p:spPr>
          <a:xfrm>
            <a:off x="5143500" y="2997200"/>
            <a:ext cx="3523400" cy="538609"/>
          </a:xfrm>
          <a:prstGeom prst="rect">
            <a:avLst/>
          </a:prstGeom>
          <a:noFill/>
        </p:spPr>
        <p:txBody>
          <a:bodyPr vert="horz" wrap="none" lIns="0" tIns="0" rIns="0" bIns="0" rtlCol="0">
            <a:spAutoFit/>
          </a:bodyPr>
          <a:lstStyle/>
          <a:p>
            <a:pPr marL="0" marR="0" lvl="0" indent="0" defTabSz="914400" eaLnBrk="1" fontAlgn="auto" latinLnBrk="0" hangingPunct="1">
              <a:lnSpc>
                <a:spcPts val="2100"/>
              </a:lnSpc>
              <a:spcBef>
                <a:spcPts val="0"/>
              </a:spcBef>
              <a:spcAft>
                <a:spcPts val="0"/>
              </a:spcAft>
              <a:buClrTx/>
              <a:buSzTx/>
              <a:buNone/>
              <a:tabLst>
                <a:tab pos="2413000" algn="l"/>
              </a:tabLst>
              <a:defRPr/>
            </a:pPr>
            <a:r>
              <a:rPr lang="en-US" sz="1810" b="1" i="1" smtClean="0">
                <a:solidFill>
                  <a:srgbClr val="000000"/>
                </a:solidFill>
                <a:latin typeface="Arial"/>
              </a:rPr>
              <a:t>Brand </a:t>
            </a:r>
            <a:r>
              <a:rPr lang="en-US" sz="2008" b="1" i="1" smtClean="0">
                <a:solidFill>
                  <a:srgbClr val="FF6400"/>
                </a:solidFill>
                <a:latin typeface="Arial"/>
              </a:rPr>
              <a:t>	Who the </a:t>
            </a:r>
          </a:p>
          <a:p>
            <a:pPr marL="0" marR="0" lvl="0" indent="0" defTabSz="914400" eaLnBrk="1" fontAlgn="auto" latinLnBrk="0" hangingPunct="1">
              <a:lnSpc>
                <a:spcPts val="2100"/>
              </a:lnSpc>
              <a:spcBef>
                <a:spcPts val="0"/>
              </a:spcBef>
              <a:spcAft>
                <a:spcPts val="0"/>
              </a:spcAft>
              <a:buClrTx/>
              <a:buSzTx/>
              <a:buNone/>
              <a:tabLst>
                <a:tab pos="2413000" algn="l"/>
              </a:tabLst>
              <a:defRPr/>
            </a:pPr>
            <a:endParaRPr lang="en-US" sz="1810" b="1" i="1">
              <a:solidFill>
                <a:srgbClr val="000000"/>
              </a:solidFill>
              <a:latin typeface="Arial"/>
            </a:endParaRPr>
          </a:p>
        </p:txBody>
      </p:sp>
      <p:sp>
        <p:nvSpPr>
          <p:cNvPr id="25" name="TextBox 24"/>
          <p:cNvSpPr txBox="1"/>
          <p:nvPr/>
        </p:nvSpPr>
        <p:spPr>
          <a:xfrm>
            <a:off x="7569200" y="3263900"/>
            <a:ext cx="1074012" cy="554639"/>
          </a:xfrm>
          <a:prstGeom prst="rect">
            <a:avLst/>
          </a:prstGeom>
          <a:noFill/>
        </p:spPr>
        <p:txBody>
          <a:bodyPr vert="horz" wrap="none" lIns="0" tIns="0" rIns="0" bIns="0" rtlCol="0">
            <a:spAutoFit/>
          </a:bodyPr>
          <a:lstStyle/>
          <a:p>
            <a:pPr>
              <a:lnSpc>
                <a:spcPts val="2200"/>
              </a:lnSpc>
            </a:pPr>
            <a:r>
              <a:rPr lang="en-US" sz="2008" b="1" i="1" smtClean="0">
                <a:solidFill>
                  <a:srgbClr val="FF6400"/>
                </a:solidFill>
                <a:latin typeface="Arial"/>
              </a:rPr>
              <a:t>brand is </a:t>
            </a:r>
          </a:p>
          <a:p>
            <a:pPr>
              <a:lnSpc>
                <a:spcPts val="2200"/>
              </a:lnSpc>
            </a:pPr>
            <a:endParaRPr lang="en-US"/>
          </a:p>
        </p:txBody>
      </p:sp>
      <p:sp>
        <p:nvSpPr>
          <p:cNvPr id="26" name="TextBox 25"/>
          <p:cNvSpPr txBox="1"/>
          <p:nvPr/>
        </p:nvSpPr>
        <p:spPr>
          <a:xfrm>
            <a:off x="5067300" y="3479800"/>
            <a:ext cx="888064" cy="375103"/>
          </a:xfrm>
          <a:prstGeom prst="rect">
            <a:avLst/>
          </a:prstGeom>
          <a:noFill/>
        </p:spPr>
        <p:txBody>
          <a:bodyPr vert="horz" wrap="none" lIns="0" tIns="0" rIns="0" bIns="0" rtlCol="0">
            <a:spAutoFit/>
          </a:bodyPr>
          <a:lstStyle/>
          <a:p>
            <a:pPr>
              <a:lnSpc>
                <a:spcPts val="1400"/>
              </a:lnSpc>
            </a:pPr>
            <a:r>
              <a:rPr lang="en-US" sz="1810" b="1" i="1" smtClean="0">
                <a:solidFill>
                  <a:srgbClr val="000000"/>
                </a:solidFill>
                <a:latin typeface="Arial"/>
              </a:rPr>
              <a:t>identity </a:t>
            </a:r>
          </a:p>
          <a:p>
            <a:pPr>
              <a:lnSpc>
                <a:spcPts val="1400"/>
              </a:lnSpc>
            </a:pPr>
            <a:endParaRPr lang="en-US"/>
          </a:p>
        </p:txBody>
      </p:sp>
      <p:sp>
        <p:nvSpPr>
          <p:cNvPr id="27" name="TextBox 26"/>
          <p:cNvSpPr txBox="1"/>
          <p:nvPr/>
        </p:nvSpPr>
        <p:spPr>
          <a:xfrm>
            <a:off x="7327900" y="3975100"/>
            <a:ext cx="1098058" cy="538609"/>
          </a:xfrm>
          <a:prstGeom prst="rect">
            <a:avLst/>
          </a:prstGeom>
          <a:noFill/>
        </p:spPr>
        <p:txBody>
          <a:bodyPr vert="horz" wrap="none" lIns="0" tIns="0" rIns="0" bIns="0" rtlCol="0">
            <a:spAutoFit/>
          </a:bodyPr>
          <a:lstStyle/>
          <a:p>
            <a:pPr>
              <a:lnSpc>
                <a:spcPts val="2100"/>
              </a:lnSpc>
            </a:pPr>
            <a:r>
              <a:rPr lang="en-US" sz="1810" b="1" smtClean="0">
                <a:solidFill>
                  <a:srgbClr val="000000"/>
                </a:solidFill>
                <a:latin typeface="Arial"/>
              </a:rPr>
              <a:t>Activities </a:t>
            </a:r>
          </a:p>
          <a:p>
            <a:pPr>
              <a:lnSpc>
                <a:spcPts val="2100"/>
              </a:lnSpc>
            </a:pPr>
            <a:endParaRPr lang="en-US"/>
          </a:p>
        </p:txBody>
      </p:sp>
      <p:sp>
        <p:nvSpPr>
          <p:cNvPr id="28" name="TextBox 27"/>
          <p:cNvSpPr txBox="1"/>
          <p:nvPr/>
        </p:nvSpPr>
        <p:spPr>
          <a:xfrm>
            <a:off x="6896100" y="4318000"/>
            <a:ext cx="1960473" cy="423257"/>
          </a:xfrm>
          <a:prstGeom prst="rect">
            <a:avLst/>
          </a:prstGeom>
          <a:noFill/>
        </p:spPr>
        <p:txBody>
          <a:bodyPr vert="horz" wrap="none" lIns="0" tIns="0" rIns="0" bIns="0" rtlCol="0">
            <a:spAutoFit/>
          </a:bodyPr>
          <a:lstStyle/>
          <a:p>
            <a:pPr marL="0" marR="0" lvl="0" indent="0" defTabSz="914400" eaLnBrk="1" fontAlgn="auto" latinLnBrk="0" hangingPunct="1">
              <a:lnSpc>
                <a:spcPts val="1100"/>
              </a:lnSpc>
              <a:spcBef>
                <a:spcPts val="0"/>
              </a:spcBef>
              <a:spcAft>
                <a:spcPts val="0"/>
              </a:spcAft>
              <a:buClrTx/>
              <a:buSzTx/>
              <a:buNone/>
              <a:tabLst>
                <a:tab pos="660400" algn="l"/>
              </a:tabLst>
              <a:defRPr/>
            </a:pPr>
            <a:r>
              <a:rPr lang="en-US" smtClean="0">
                <a:latin typeface="Arial"/>
                <a:cs typeface="Arial"/>
              </a:rPr>
              <a:t>“</a:t>
            </a:r>
            <a:r>
              <a:rPr lang="en-US" sz="1210" b="1" smtClean="0">
                <a:solidFill>
                  <a:srgbClr val="000000"/>
                </a:solidFill>
                <a:latin typeface="Arial"/>
                <a:cs typeface="Arial"/>
              </a:rPr>
              <a:t>Sponsors premier racing </a:t>
            </a:r>
            <a:br>
              <a:rPr lang="en-US" sz="1210" b="1" smtClean="0">
                <a:solidFill>
                  <a:srgbClr val="000000"/>
                </a:solidFill>
                <a:latin typeface="Arial"/>
                <a:cs typeface="Arial"/>
              </a:rPr>
            </a:br>
            <a:r>
              <a:rPr lang="en-US" sz="1210" b="1" smtClean="0">
                <a:solidFill>
                  <a:srgbClr val="000000"/>
                </a:solidFill>
                <a:latin typeface="Arial"/>
                <a:cs typeface="Arial"/>
              </a:rPr>
              <a:t>	events” </a:t>
            </a:r>
          </a:p>
          <a:p>
            <a:pPr marL="0" marR="0" lvl="0" indent="0" defTabSz="914400" eaLnBrk="1" fontAlgn="auto" latinLnBrk="0" hangingPunct="1">
              <a:lnSpc>
                <a:spcPts val="1100"/>
              </a:lnSpc>
              <a:spcBef>
                <a:spcPts val="0"/>
              </a:spcBef>
              <a:spcAft>
                <a:spcPts val="0"/>
              </a:spcAft>
              <a:buClrTx/>
              <a:buSzTx/>
              <a:buNone/>
              <a:tabLst>
                <a:tab pos="660400" algn="l"/>
              </a:tabLst>
              <a:defRPr/>
            </a:pPr>
            <a:endParaRPr lang="en-US" sz="1210" b="1">
              <a:solidFill>
                <a:srgbClr val="000000"/>
              </a:solidFill>
              <a:latin typeface="Arial"/>
            </a:endParaRPr>
          </a:p>
        </p:txBody>
      </p:sp>
      <p:sp>
        <p:nvSpPr>
          <p:cNvPr id="29" name="TextBox 28"/>
          <p:cNvSpPr txBox="1"/>
          <p:nvPr/>
        </p:nvSpPr>
        <p:spPr>
          <a:xfrm>
            <a:off x="6299200" y="4826000"/>
            <a:ext cx="1469954" cy="538609"/>
          </a:xfrm>
          <a:prstGeom prst="rect">
            <a:avLst/>
          </a:prstGeom>
          <a:noFill/>
        </p:spPr>
        <p:txBody>
          <a:bodyPr vert="horz" wrap="none" lIns="0" tIns="0" rIns="0" bIns="0" rtlCol="0">
            <a:spAutoFit/>
          </a:bodyPr>
          <a:lstStyle/>
          <a:p>
            <a:pPr>
              <a:lnSpc>
                <a:spcPts val="2100"/>
              </a:lnSpc>
            </a:pPr>
            <a:r>
              <a:rPr lang="en-US" sz="1810" b="1" smtClean="0">
                <a:solidFill>
                  <a:srgbClr val="000000"/>
                </a:solidFill>
                <a:latin typeface="Arial"/>
              </a:rPr>
              <a:t>Presentation </a:t>
            </a:r>
          </a:p>
          <a:p>
            <a:pPr>
              <a:lnSpc>
                <a:spcPts val="2100"/>
              </a:lnSpc>
            </a:pPr>
            <a:endParaRPr lang="en-US"/>
          </a:p>
        </p:txBody>
      </p:sp>
      <p:sp>
        <p:nvSpPr>
          <p:cNvPr id="30" name="TextBox 29"/>
          <p:cNvSpPr txBox="1"/>
          <p:nvPr/>
        </p:nvSpPr>
        <p:spPr>
          <a:xfrm>
            <a:off x="5727700" y="5270500"/>
            <a:ext cx="2672206" cy="461665"/>
          </a:xfrm>
          <a:prstGeom prst="rect">
            <a:avLst/>
          </a:prstGeom>
          <a:noFill/>
        </p:spPr>
        <p:txBody>
          <a:bodyPr vert="horz" wrap="none" lIns="0" tIns="0" rIns="0" bIns="0" rtlCol="0">
            <a:spAutoFit/>
          </a:bodyPr>
          <a:lstStyle/>
          <a:p>
            <a:pPr marL="0" marR="0" lvl="0" indent="0" defTabSz="914400" eaLnBrk="1" fontAlgn="auto" latinLnBrk="0" hangingPunct="1">
              <a:lnSpc>
                <a:spcPts val="1200"/>
              </a:lnSpc>
              <a:spcBef>
                <a:spcPts val="0"/>
              </a:spcBef>
              <a:spcAft>
                <a:spcPts val="0"/>
              </a:spcAft>
              <a:buClrTx/>
              <a:buSzTx/>
              <a:buNone/>
              <a:tabLst>
                <a:tab pos="431800" algn="l"/>
              </a:tabLst>
              <a:defRPr/>
            </a:pPr>
            <a:r>
              <a:rPr lang="en-US" smtClean="0">
                <a:latin typeface="Arial"/>
                <a:cs typeface="Arial"/>
              </a:rPr>
              <a:t>“</a:t>
            </a:r>
            <a:r>
              <a:rPr lang="en-US" sz="1210" b="1" smtClean="0">
                <a:solidFill>
                  <a:srgbClr val="000000"/>
                </a:solidFill>
                <a:latin typeface="Arial"/>
                <a:cs typeface="Arial"/>
              </a:rPr>
              <a:t>has distinct logo incorporated into </a:t>
            </a:r>
            <a:br>
              <a:rPr lang="en-US" sz="1210" b="1" smtClean="0">
                <a:solidFill>
                  <a:srgbClr val="000000"/>
                </a:solidFill>
                <a:latin typeface="Arial"/>
                <a:cs typeface="Arial"/>
              </a:rPr>
            </a:br>
            <a:r>
              <a:rPr lang="en-US" sz="1210" b="1" smtClean="0">
                <a:solidFill>
                  <a:srgbClr val="000000"/>
                </a:solidFill>
                <a:latin typeface="Arial"/>
                <a:cs typeface="Arial"/>
              </a:rPr>
              <a:t>	select design elements </a:t>
            </a:r>
          </a:p>
          <a:p>
            <a:pPr marL="0" marR="0" lvl="0" indent="0" defTabSz="914400" eaLnBrk="1" fontAlgn="auto" latinLnBrk="0" hangingPunct="1">
              <a:lnSpc>
                <a:spcPts val="1200"/>
              </a:lnSpc>
              <a:spcBef>
                <a:spcPts val="0"/>
              </a:spcBef>
              <a:spcAft>
                <a:spcPts val="0"/>
              </a:spcAft>
              <a:buClrTx/>
              <a:buSzTx/>
              <a:buNone/>
              <a:tabLst>
                <a:tab pos="431800" algn="l"/>
              </a:tabLst>
              <a:defRPr/>
            </a:pPr>
            <a:endParaRPr lang="en-US" sz="1210" b="1">
              <a:solidFill>
                <a:srgbClr val="000000"/>
              </a:solidFill>
              <a:latin typeface="Arial"/>
            </a:endParaRPr>
          </a:p>
        </p:txBody>
      </p:sp>
      <p:sp>
        <p:nvSpPr>
          <p:cNvPr id="31" name="TextBox 30"/>
          <p:cNvSpPr txBox="1"/>
          <p:nvPr/>
        </p:nvSpPr>
        <p:spPr>
          <a:xfrm>
            <a:off x="6172200" y="5651500"/>
            <a:ext cx="1699183" cy="375103"/>
          </a:xfrm>
          <a:prstGeom prst="rect">
            <a:avLst/>
          </a:prstGeom>
          <a:noFill/>
        </p:spPr>
        <p:txBody>
          <a:bodyPr vert="horz" wrap="none" lIns="0" tIns="0" rIns="0" bIns="0" rtlCol="0">
            <a:spAutoFit/>
          </a:bodyPr>
          <a:lstStyle/>
          <a:p>
            <a:pPr>
              <a:lnSpc>
                <a:spcPts val="1400"/>
              </a:lnSpc>
            </a:pPr>
            <a:r>
              <a:rPr lang="en-US" sz="1210" b="1" smtClean="0">
                <a:solidFill>
                  <a:srgbClr val="000000"/>
                </a:solidFill>
                <a:latin typeface="Arial"/>
              </a:rPr>
              <a:t>(e.g.Wheels of the car) </a:t>
            </a:r>
          </a:p>
          <a:p>
            <a:pPr>
              <a:lnSpc>
                <a:spcPts val="1400"/>
              </a:lnSpc>
            </a:pPr>
            <a:endParaRPr lang="en-US"/>
          </a:p>
        </p:txBody>
      </p:sp>
      <p:sp>
        <p:nvSpPr>
          <p:cNvPr id="32" name="Rectangle 31"/>
          <p:cNvSpPr/>
          <p:nvPr/>
        </p:nvSpPr>
        <p:spPr>
          <a:xfrm>
            <a:off x="0" y="0"/>
            <a:ext cx="4635500" cy="338554"/>
          </a:xfrm>
          <a:prstGeom prst="rect">
            <a:avLst/>
          </a:prstGeom>
        </p:spPr>
        <p:txBody>
          <a:bodyPr wrap="square">
            <a:spAutoFit/>
          </a:bodyPr>
          <a:lstStyle/>
          <a:p>
            <a:r>
              <a:rPr lang="en-US" sz="1600" b="1" dirty="0" smtClean="0">
                <a:solidFill>
                  <a:schemeClr val="bg1"/>
                </a:solidFill>
              </a:rPr>
              <a:t>Brand Equity elements : Luxury car - McKinsey &amp; Co</a:t>
            </a:r>
            <a:endParaRPr lang="en-US" sz="16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7B6A.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469900"/>
            <a:ext cx="6954533"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The three variables in the brand anatomy (Young and Rubicam model) </a:t>
            </a:r>
          </a:p>
          <a:p>
            <a:pPr>
              <a:lnSpc>
                <a:spcPts val="1800"/>
              </a:lnSpc>
            </a:pPr>
            <a:endParaRPr lang="en-US"/>
          </a:p>
        </p:txBody>
      </p:sp>
      <p:sp>
        <p:nvSpPr>
          <p:cNvPr id="4" name="TextBox 3"/>
          <p:cNvSpPr txBox="1"/>
          <p:nvPr/>
        </p:nvSpPr>
        <p:spPr>
          <a:xfrm>
            <a:off x="304800" y="1549400"/>
            <a:ext cx="2358338" cy="1025730"/>
          </a:xfrm>
          <a:prstGeom prst="rect">
            <a:avLst/>
          </a:prstGeom>
          <a:noFill/>
        </p:spPr>
        <p:txBody>
          <a:bodyPr vert="horz" wrap="none" lIns="0" tIns="0" rIns="0" bIns="0" rtlCol="0">
            <a:spAutoFit/>
          </a:bodyPr>
          <a:lstStyle/>
          <a:p>
            <a:pPr indent="46051">
              <a:lnSpc>
                <a:spcPts val="2800"/>
              </a:lnSpc>
            </a:pPr>
            <a:r>
              <a:rPr lang="en-US" sz="1312" b="1" smtClean="0">
                <a:solidFill>
                  <a:srgbClr val="000000"/>
                </a:solidFill>
                <a:latin typeface="Arial"/>
              </a:rPr>
              <a:t>Differentiation  X  Relevance </a:t>
            </a:r>
            <a:br>
              <a:rPr lang="en-US" sz="1312" b="1" smtClean="0">
                <a:solidFill>
                  <a:srgbClr val="000000"/>
                </a:solidFill>
                <a:latin typeface="Arial"/>
              </a:rPr>
            </a:br>
            <a:r>
              <a:rPr lang="en-US" sz="1312" b="1" smtClean="0">
                <a:solidFill>
                  <a:srgbClr val="000000"/>
                </a:solidFill>
                <a:latin typeface="Arial"/>
              </a:rPr>
              <a:t>=   Brand Strength. </a:t>
            </a:r>
          </a:p>
          <a:p>
            <a:pPr indent="46051">
              <a:lnSpc>
                <a:spcPts val="2800"/>
              </a:lnSpc>
            </a:pPr>
            <a:endParaRPr lang="en-US" sz="1312" b="1">
              <a:solidFill>
                <a:srgbClr val="000000"/>
              </a:solidFill>
              <a:latin typeface="Arial"/>
            </a:endParaRPr>
          </a:p>
        </p:txBody>
      </p:sp>
      <p:sp>
        <p:nvSpPr>
          <p:cNvPr id="5" name="TextBox 4"/>
          <p:cNvSpPr txBox="1"/>
          <p:nvPr/>
        </p:nvSpPr>
        <p:spPr>
          <a:xfrm>
            <a:off x="304800" y="2273300"/>
            <a:ext cx="2291333" cy="1285673"/>
          </a:xfrm>
          <a:prstGeom prst="rect">
            <a:avLst/>
          </a:prstGeom>
          <a:noFill/>
        </p:spPr>
        <p:txBody>
          <a:bodyPr vert="horz" wrap="none" lIns="0" tIns="0" rIns="0" bIns="0" rtlCol="0">
            <a:spAutoFit/>
          </a:bodyPr>
          <a:lstStyle/>
          <a:p>
            <a:pPr indent="92268">
              <a:lnSpc>
                <a:spcPts val="2600"/>
              </a:lnSpc>
            </a:pPr>
            <a:r>
              <a:rPr lang="en-US" sz="1312" b="1" smtClean="0">
                <a:solidFill>
                  <a:srgbClr val="000000"/>
                </a:solidFill>
                <a:latin typeface="Arial"/>
              </a:rPr>
              <a:t>&gt;&gt; </a:t>
            </a:r>
            <a:r>
              <a:rPr lang="en-US" sz="1210" b="1" smtClean="0">
                <a:solidFill>
                  <a:srgbClr val="000000"/>
                </a:solidFill>
                <a:latin typeface="Arial"/>
              </a:rPr>
              <a:t>If there is no point of </a:t>
            </a:r>
            <a:br>
              <a:rPr lang="en-US" sz="1210" b="1" smtClean="0">
                <a:solidFill>
                  <a:srgbClr val="000000"/>
                </a:solidFill>
                <a:latin typeface="Arial"/>
              </a:rPr>
            </a:br>
            <a:r>
              <a:rPr lang="en-US" sz="1210" b="1" smtClean="0">
                <a:solidFill>
                  <a:srgbClr val="000000"/>
                </a:solidFill>
                <a:latin typeface="Arial"/>
              </a:rPr>
              <a:t>difference, a brand</a:t>
            </a:r>
            <a:r>
              <a:rPr lang="en-US" sz="1210" b="1" smtClean="0">
                <a:solidFill>
                  <a:srgbClr val="000000"/>
                </a:solidFill>
                <a:latin typeface="Arial"/>
                <a:cs typeface="Arial"/>
              </a:rPr>
              <a:t>’s value will </a:t>
            </a:r>
            <a:br>
              <a:rPr lang="en-US" sz="1210" b="1" smtClean="0">
                <a:solidFill>
                  <a:srgbClr val="000000"/>
                </a:solidFill>
                <a:latin typeface="Arial"/>
                <a:cs typeface="Arial"/>
              </a:rPr>
            </a:br>
            <a:r>
              <a:rPr lang="en-US" sz="1210" b="1" smtClean="0">
                <a:solidFill>
                  <a:srgbClr val="000000"/>
                </a:solidFill>
                <a:latin typeface="Arial"/>
                <a:cs typeface="Arial"/>
              </a:rPr>
              <a:t>be low. </a:t>
            </a:r>
          </a:p>
          <a:p>
            <a:pPr indent="92268">
              <a:lnSpc>
                <a:spcPts val="2600"/>
              </a:lnSpc>
            </a:pPr>
            <a:endParaRPr lang="en-US" sz="1210" b="1">
              <a:solidFill>
                <a:srgbClr val="000000"/>
              </a:solidFill>
              <a:latin typeface="Arial"/>
            </a:endParaRPr>
          </a:p>
        </p:txBody>
      </p:sp>
      <p:sp>
        <p:nvSpPr>
          <p:cNvPr id="6" name="TextBox 5"/>
          <p:cNvSpPr txBox="1"/>
          <p:nvPr/>
        </p:nvSpPr>
        <p:spPr>
          <a:xfrm>
            <a:off x="304800" y="3606800"/>
            <a:ext cx="2388474" cy="1619098"/>
          </a:xfrm>
          <a:prstGeom prst="rect">
            <a:avLst/>
          </a:prstGeom>
          <a:noFill/>
        </p:spPr>
        <p:txBody>
          <a:bodyPr vert="horz" wrap="none" lIns="0" tIns="0" rIns="0" bIns="0" rtlCol="0">
            <a:spAutoFit/>
          </a:bodyPr>
          <a:lstStyle/>
          <a:p>
            <a:pPr indent="86167">
              <a:lnSpc>
                <a:spcPts val="2600"/>
              </a:lnSpc>
            </a:pPr>
            <a:r>
              <a:rPr lang="en-US" sz="1210" b="1" smtClean="0">
                <a:solidFill>
                  <a:srgbClr val="000000"/>
                </a:solidFill>
                <a:latin typeface="Arial"/>
              </a:rPr>
              <a:t>&gt;&gt; </a:t>
            </a:r>
            <a:r>
              <a:rPr lang="en-US" sz="1210" b="1" smtClean="0">
                <a:solidFill>
                  <a:srgbClr val="FF3300"/>
                </a:solidFill>
                <a:latin typeface="Arial"/>
              </a:rPr>
              <a:t>Relevance comes next</a:t>
            </a:r>
            <a:r>
              <a:rPr lang="en-US" sz="1210" b="1" smtClean="0">
                <a:solidFill>
                  <a:srgbClr val="000000"/>
                </a:solidFill>
                <a:latin typeface="Arial"/>
              </a:rPr>
              <a:t>. </a:t>
            </a:r>
            <a:br>
              <a:rPr lang="en-US" sz="1210" b="1" smtClean="0">
                <a:solidFill>
                  <a:srgbClr val="000000"/>
                </a:solidFill>
                <a:latin typeface="Arial"/>
              </a:rPr>
            </a:br>
            <a:r>
              <a:rPr lang="en-US" sz="1210" b="1" smtClean="0">
                <a:solidFill>
                  <a:srgbClr val="000000"/>
                </a:solidFill>
                <a:latin typeface="Arial"/>
              </a:rPr>
              <a:t>Unless a brand is relevant to a </a:t>
            </a:r>
            <a:br>
              <a:rPr lang="en-US" sz="1210" b="1" smtClean="0">
                <a:solidFill>
                  <a:srgbClr val="000000"/>
                </a:solidFill>
                <a:latin typeface="Arial"/>
              </a:rPr>
            </a:br>
            <a:r>
              <a:rPr lang="en-US" sz="1210" b="1" smtClean="0">
                <a:solidFill>
                  <a:srgbClr val="000000"/>
                </a:solidFill>
                <a:latin typeface="Arial"/>
              </a:rPr>
              <a:t>significant  segment, it   will not </a:t>
            </a:r>
            <a:br>
              <a:rPr lang="en-US" sz="1210" b="1" smtClean="0">
                <a:solidFill>
                  <a:srgbClr val="000000"/>
                </a:solidFill>
                <a:latin typeface="Arial"/>
              </a:rPr>
            </a:br>
            <a:r>
              <a:rPr lang="en-US" sz="1210" b="1" smtClean="0">
                <a:solidFill>
                  <a:srgbClr val="000000"/>
                </a:solidFill>
                <a:latin typeface="Arial"/>
              </a:rPr>
              <a:t>attract a large customer base. </a:t>
            </a:r>
          </a:p>
          <a:p>
            <a:pPr indent="86167">
              <a:lnSpc>
                <a:spcPts val="2600"/>
              </a:lnSpc>
            </a:pPr>
            <a:endParaRPr lang="en-US" sz="1210" b="1">
              <a:solidFill>
                <a:srgbClr val="000000"/>
              </a:solidFill>
              <a:latin typeface="Arial"/>
            </a:endParaRPr>
          </a:p>
        </p:txBody>
      </p:sp>
      <p:sp>
        <p:nvSpPr>
          <p:cNvPr id="7" name="TextBox 6"/>
          <p:cNvSpPr txBox="1"/>
          <p:nvPr/>
        </p:nvSpPr>
        <p:spPr>
          <a:xfrm>
            <a:off x="3048000" y="1473200"/>
            <a:ext cx="1883849" cy="1096262"/>
          </a:xfrm>
          <a:prstGeom prst="rect">
            <a:avLst/>
          </a:prstGeom>
          <a:noFill/>
        </p:spPr>
        <p:txBody>
          <a:bodyPr vert="horz" wrap="none" lIns="0" tIns="0" rIns="0" bIns="0" rtlCol="0">
            <a:spAutoFit/>
          </a:bodyPr>
          <a:lstStyle/>
          <a:p>
            <a:pPr indent="46051">
              <a:lnSpc>
                <a:spcPts val="3000"/>
              </a:lnSpc>
            </a:pPr>
            <a:r>
              <a:rPr lang="en-US" sz="1312" b="1" dirty="0" smtClean="0">
                <a:solidFill>
                  <a:srgbClr val="000000"/>
                </a:solidFill>
                <a:latin typeface="Arial"/>
              </a:rPr>
              <a:t>Esteem  X  Knowledge </a:t>
            </a:r>
            <a:br>
              <a:rPr lang="en-US" sz="1312" b="1" dirty="0" smtClean="0">
                <a:solidFill>
                  <a:srgbClr val="000000"/>
                </a:solidFill>
                <a:latin typeface="Arial"/>
              </a:rPr>
            </a:br>
            <a:r>
              <a:rPr lang="en-US" sz="1312" b="1" dirty="0" smtClean="0">
                <a:solidFill>
                  <a:srgbClr val="000000"/>
                </a:solidFill>
                <a:latin typeface="Arial"/>
              </a:rPr>
              <a:t>=   Brand Stature. </a:t>
            </a:r>
          </a:p>
          <a:p>
            <a:pPr indent="46051">
              <a:lnSpc>
                <a:spcPts val="3000"/>
              </a:lnSpc>
            </a:pPr>
            <a:endParaRPr lang="en-US" sz="1312" b="1" dirty="0">
              <a:solidFill>
                <a:srgbClr val="000000"/>
              </a:solidFill>
              <a:latin typeface="Arial"/>
            </a:endParaRPr>
          </a:p>
        </p:txBody>
      </p:sp>
      <p:sp>
        <p:nvSpPr>
          <p:cNvPr id="8" name="TextBox 7"/>
          <p:cNvSpPr txBox="1"/>
          <p:nvPr/>
        </p:nvSpPr>
        <p:spPr>
          <a:xfrm>
            <a:off x="3048000" y="2235200"/>
            <a:ext cx="2452594" cy="952248"/>
          </a:xfrm>
          <a:prstGeom prst="rect">
            <a:avLst/>
          </a:prstGeom>
          <a:noFill/>
        </p:spPr>
        <p:txBody>
          <a:bodyPr vert="horz" wrap="none" lIns="0" tIns="0" rIns="0" bIns="0" rtlCol="0">
            <a:spAutoFit/>
          </a:bodyPr>
          <a:lstStyle/>
          <a:p>
            <a:pPr indent="92202">
              <a:lnSpc>
                <a:spcPts val="2600"/>
              </a:lnSpc>
            </a:pPr>
            <a:r>
              <a:rPr lang="en-US" sz="1210" b="1" smtClean="0">
                <a:solidFill>
                  <a:srgbClr val="000000"/>
                </a:solidFill>
                <a:latin typeface="Arial"/>
              </a:rPr>
              <a:t>&gt;&gt; </a:t>
            </a:r>
            <a:r>
              <a:rPr lang="en-US" sz="1210" b="1" smtClean="0">
                <a:solidFill>
                  <a:srgbClr val="FF3300"/>
                </a:solidFill>
                <a:latin typeface="Arial"/>
              </a:rPr>
              <a:t>Esteem combines perceived </a:t>
            </a:r>
            <a:br>
              <a:rPr lang="en-US" sz="1210" b="1" smtClean="0">
                <a:solidFill>
                  <a:srgbClr val="FF3300"/>
                </a:solidFill>
                <a:latin typeface="Arial"/>
              </a:rPr>
            </a:br>
            <a:r>
              <a:rPr lang="en-US" sz="1210" b="1" smtClean="0">
                <a:solidFill>
                  <a:srgbClr val="FF3300"/>
                </a:solidFill>
                <a:latin typeface="Arial"/>
              </a:rPr>
              <a:t>quality with perceptions of a </a:t>
            </a:r>
          </a:p>
          <a:p>
            <a:pPr indent="92202">
              <a:lnSpc>
                <a:spcPts val="2600"/>
              </a:lnSpc>
            </a:pPr>
            <a:endParaRPr lang="en-US" sz="1210" b="1">
              <a:solidFill>
                <a:srgbClr val="FF3300"/>
              </a:solidFill>
              <a:latin typeface="Arial"/>
            </a:endParaRPr>
          </a:p>
        </p:txBody>
      </p:sp>
      <p:sp>
        <p:nvSpPr>
          <p:cNvPr id="9" name="TextBox 8"/>
          <p:cNvSpPr txBox="1"/>
          <p:nvPr/>
        </p:nvSpPr>
        <p:spPr>
          <a:xfrm>
            <a:off x="3048000" y="3035300"/>
            <a:ext cx="2429832" cy="375103"/>
          </a:xfrm>
          <a:prstGeom prst="rect">
            <a:avLst/>
          </a:prstGeom>
          <a:noFill/>
        </p:spPr>
        <p:txBody>
          <a:bodyPr vert="horz" wrap="none" lIns="0" tIns="0" rIns="0" bIns="0" rtlCol="0">
            <a:spAutoFit/>
          </a:bodyPr>
          <a:lstStyle/>
          <a:p>
            <a:pPr>
              <a:lnSpc>
                <a:spcPts val="1400"/>
              </a:lnSpc>
            </a:pPr>
            <a:r>
              <a:rPr lang="en-US" sz="1210" b="1" smtClean="0">
                <a:solidFill>
                  <a:srgbClr val="000000"/>
                </a:solidFill>
                <a:latin typeface="Arial"/>
              </a:rPr>
              <a:t>growth   or decline in popularity. </a:t>
            </a:r>
          </a:p>
          <a:p>
            <a:pPr>
              <a:lnSpc>
                <a:spcPts val="1400"/>
              </a:lnSpc>
            </a:pPr>
            <a:endParaRPr lang="en-US"/>
          </a:p>
        </p:txBody>
      </p:sp>
      <p:sp>
        <p:nvSpPr>
          <p:cNvPr id="10" name="TextBox 9"/>
          <p:cNvSpPr txBox="1"/>
          <p:nvPr/>
        </p:nvSpPr>
        <p:spPr>
          <a:xfrm>
            <a:off x="3048000" y="3581400"/>
            <a:ext cx="2321148" cy="1189493"/>
          </a:xfrm>
          <a:prstGeom prst="rect">
            <a:avLst/>
          </a:prstGeom>
          <a:noFill/>
        </p:spPr>
        <p:txBody>
          <a:bodyPr vert="horz" wrap="none" lIns="0" tIns="0" rIns="0" bIns="0" rtlCol="0">
            <a:spAutoFit/>
          </a:bodyPr>
          <a:lstStyle/>
          <a:p>
            <a:pPr indent="86167">
              <a:lnSpc>
                <a:spcPts val="2400"/>
              </a:lnSpc>
            </a:pPr>
            <a:r>
              <a:rPr lang="en-US" sz="1210" b="1" smtClean="0">
                <a:solidFill>
                  <a:srgbClr val="000000"/>
                </a:solidFill>
                <a:latin typeface="Arial"/>
              </a:rPr>
              <a:t>&gt;&gt; </a:t>
            </a:r>
            <a:r>
              <a:rPr lang="en-US" sz="1210" b="1" smtClean="0">
                <a:solidFill>
                  <a:srgbClr val="FF3300"/>
                </a:solidFill>
                <a:latin typeface="Arial"/>
              </a:rPr>
              <a:t>Knowledge indicates that </a:t>
            </a:r>
            <a:br>
              <a:rPr lang="en-US" sz="1210" b="1" smtClean="0">
                <a:solidFill>
                  <a:srgbClr val="FF3300"/>
                </a:solidFill>
                <a:latin typeface="Arial"/>
              </a:rPr>
            </a:br>
            <a:r>
              <a:rPr lang="en-US" sz="1210" b="1" smtClean="0">
                <a:solidFill>
                  <a:srgbClr val="FF3300"/>
                </a:solidFill>
                <a:latin typeface="Arial"/>
              </a:rPr>
              <a:t>the customer not only is aware </a:t>
            </a:r>
            <a:br>
              <a:rPr lang="en-US" sz="1210" b="1" smtClean="0">
                <a:solidFill>
                  <a:srgbClr val="FF3300"/>
                </a:solidFill>
                <a:latin typeface="Arial"/>
              </a:rPr>
            </a:br>
            <a:r>
              <a:rPr lang="en-US" sz="1210" b="1" smtClean="0">
                <a:solidFill>
                  <a:srgbClr val="FF3300"/>
                </a:solidFill>
                <a:latin typeface="Arial"/>
              </a:rPr>
              <a:t>of the  brand but also </a:t>
            </a:r>
          </a:p>
          <a:p>
            <a:pPr indent="86167">
              <a:lnSpc>
                <a:spcPts val="2400"/>
              </a:lnSpc>
            </a:pPr>
            <a:endParaRPr lang="en-US" sz="1210" b="1">
              <a:solidFill>
                <a:srgbClr val="FF3300"/>
              </a:solidFill>
              <a:latin typeface="Arial"/>
            </a:endParaRPr>
          </a:p>
        </p:txBody>
      </p:sp>
      <p:sp>
        <p:nvSpPr>
          <p:cNvPr id="11" name="TextBox 10"/>
          <p:cNvSpPr txBox="1"/>
          <p:nvPr/>
        </p:nvSpPr>
        <p:spPr>
          <a:xfrm>
            <a:off x="3048000" y="4521200"/>
            <a:ext cx="2120773" cy="881716"/>
          </a:xfrm>
          <a:prstGeom prst="rect">
            <a:avLst/>
          </a:prstGeom>
          <a:noFill/>
        </p:spPr>
        <p:txBody>
          <a:bodyPr vert="horz" wrap="none" lIns="0" tIns="0" rIns="0" bIns="0" rtlCol="0">
            <a:spAutoFit/>
          </a:bodyPr>
          <a:lstStyle/>
          <a:p>
            <a:pPr>
              <a:lnSpc>
                <a:spcPts val="2400"/>
              </a:lnSpc>
            </a:pPr>
            <a:r>
              <a:rPr lang="en-US" sz="1210" b="1" smtClean="0">
                <a:solidFill>
                  <a:srgbClr val="FF3300"/>
                </a:solidFill>
                <a:latin typeface="Arial"/>
              </a:rPr>
              <a:t>understands</a:t>
            </a:r>
            <a:r>
              <a:rPr lang="en-US" sz="1210" b="1" smtClean="0">
                <a:solidFill>
                  <a:srgbClr val="000000"/>
                </a:solidFill>
                <a:latin typeface="Arial"/>
              </a:rPr>
              <a:t> what the brand </a:t>
            </a:r>
            <a:br>
              <a:rPr lang="en-US" sz="1210" b="1" smtClean="0">
                <a:solidFill>
                  <a:srgbClr val="000000"/>
                </a:solidFill>
                <a:latin typeface="Arial"/>
              </a:rPr>
            </a:br>
            <a:r>
              <a:rPr lang="en-US" sz="1210" b="1" smtClean="0">
                <a:solidFill>
                  <a:srgbClr val="000000"/>
                </a:solidFill>
                <a:latin typeface="Arial"/>
              </a:rPr>
              <a:t>stands for. </a:t>
            </a:r>
          </a:p>
          <a:p>
            <a:pPr>
              <a:lnSpc>
                <a:spcPts val="2400"/>
              </a:lnSpc>
            </a:pPr>
            <a:endParaRPr lang="en-US" sz="1210" b="1">
              <a:solidFill>
                <a:srgbClr val="000000"/>
              </a:solidFill>
              <a:latin typeface="Arial"/>
            </a:endParaRPr>
          </a:p>
        </p:txBody>
      </p:sp>
      <p:sp>
        <p:nvSpPr>
          <p:cNvPr id="12" name="TextBox 11"/>
          <p:cNvSpPr txBox="1"/>
          <p:nvPr/>
        </p:nvSpPr>
        <p:spPr>
          <a:xfrm>
            <a:off x="6057900" y="1549400"/>
            <a:ext cx="2789225" cy="814134"/>
          </a:xfrm>
          <a:prstGeom prst="rect">
            <a:avLst/>
          </a:prstGeom>
          <a:noFill/>
        </p:spPr>
        <p:txBody>
          <a:bodyPr vert="horz" wrap="none" lIns="0" tIns="0" rIns="0" bIns="0" rtlCol="0">
            <a:spAutoFit/>
          </a:bodyPr>
          <a:lstStyle/>
          <a:p>
            <a:pPr marL="0" marR="0" lvl="0" indent="0" defTabSz="914400" eaLnBrk="1" fontAlgn="auto" latinLnBrk="0" hangingPunct="1">
              <a:lnSpc>
                <a:spcPts val="2200"/>
              </a:lnSpc>
              <a:spcBef>
                <a:spcPts val="0"/>
              </a:spcBef>
              <a:spcAft>
                <a:spcPts val="0"/>
              </a:spcAft>
              <a:buClrTx/>
              <a:buSzTx/>
              <a:buNone/>
              <a:tabLst>
                <a:tab pos="50800" algn="l"/>
              </a:tabLst>
              <a:defRPr/>
            </a:pPr>
            <a:r>
              <a:rPr lang="en-US" sz="1312" b="1" smtClean="0">
                <a:solidFill>
                  <a:srgbClr val="000000"/>
                </a:solidFill>
                <a:latin typeface="Arial"/>
              </a:rPr>
              <a:t>Comparing Esteem &amp;  Knowledge: </a:t>
            </a:r>
            <a:br>
              <a:rPr lang="en-US" sz="1312" b="1" smtClean="0">
                <a:solidFill>
                  <a:srgbClr val="000000"/>
                </a:solidFill>
                <a:latin typeface="Arial"/>
              </a:rPr>
            </a:br>
            <a:r>
              <a:rPr lang="en-US" sz="1312" b="1" smtClean="0">
                <a:solidFill>
                  <a:srgbClr val="000000"/>
                </a:solidFill>
                <a:latin typeface="Arial"/>
              </a:rPr>
              <a:t>	&gt;&gt; </a:t>
            </a:r>
            <a:r>
              <a:rPr lang="en-US" sz="1210" b="1" smtClean="0">
                <a:solidFill>
                  <a:srgbClr val="FF3300"/>
                </a:solidFill>
                <a:latin typeface="Arial"/>
              </a:rPr>
              <a:t>Some brands rank higher in </a:t>
            </a:r>
          </a:p>
          <a:p>
            <a:pPr marL="0" marR="0" lvl="0" indent="0" defTabSz="914400" eaLnBrk="1" fontAlgn="auto" latinLnBrk="0" hangingPunct="1">
              <a:lnSpc>
                <a:spcPts val="2200"/>
              </a:lnSpc>
              <a:spcBef>
                <a:spcPts val="0"/>
              </a:spcBef>
              <a:spcAft>
                <a:spcPts val="0"/>
              </a:spcAft>
              <a:buClrTx/>
              <a:buSzTx/>
              <a:buNone/>
              <a:tabLst>
                <a:tab pos="50800" algn="l"/>
              </a:tabLst>
              <a:defRPr/>
            </a:pPr>
            <a:endParaRPr lang="en-US" sz="1312" b="1">
              <a:solidFill>
                <a:srgbClr val="000000"/>
              </a:solidFill>
              <a:latin typeface="Arial"/>
            </a:endParaRPr>
          </a:p>
        </p:txBody>
      </p:sp>
      <p:sp>
        <p:nvSpPr>
          <p:cNvPr id="13" name="TextBox 12"/>
          <p:cNvSpPr txBox="1"/>
          <p:nvPr/>
        </p:nvSpPr>
        <p:spPr>
          <a:xfrm>
            <a:off x="6019800" y="2095500"/>
            <a:ext cx="2380460" cy="740652"/>
          </a:xfrm>
          <a:prstGeom prst="rect">
            <a:avLst/>
          </a:prstGeom>
          <a:noFill/>
        </p:spPr>
        <p:txBody>
          <a:bodyPr vert="horz" wrap="none" lIns="0" tIns="0" rIns="0" bIns="0" rtlCol="0">
            <a:spAutoFit/>
          </a:bodyPr>
          <a:lstStyle/>
          <a:p>
            <a:pPr>
              <a:lnSpc>
                <a:spcPts val="2000"/>
              </a:lnSpc>
            </a:pPr>
            <a:r>
              <a:rPr lang="en-US" sz="1210" b="1" smtClean="0">
                <a:solidFill>
                  <a:srgbClr val="FF3300"/>
                </a:solidFill>
                <a:latin typeface="Arial"/>
              </a:rPr>
              <a:t>esteem than in knowledge</a:t>
            </a:r>
            <a:r>
              <a:rPr lang="en-US" sz="1210" b="1" smtClean="0">
                <a:solidFill>
                  <a:srgbClr val="000000"/>
                </a:solidFill>
                <a:latin typeface="Arial"/>
              </a:rPr>
              <a:t>. This </a:t>
            </a:r>
            <a:br>
              <a:rPr lang="en-US" sz="1210" b="1" smtClean="0">
                <a:solidFill>
                  <a:srgbClr val="000000"/>
                </a:solidFill>
                <a:latin typeface="Arial"/>
              </a:rPr>
            </a:br>
            <a:r>
              <a:rPr lang="en-US" sz="1210" b="1" smtClean="0">
                <a:solidFill>
                  <a:srgbClr val="000000"/>
                </a:solidFill>
                <a:latin typeface="Arial"/>
              </a:rPr>
              <a:t>means relatively  few people </a:t>
            </a:r>
          </a:p>
          <a:p>
            <a:pPr>
              <a:lnSpc>
                <a:spcPts val="2000"/>
              </a:lnSpc>
            </a:pPr>
            <a:endParaRPr lang="en-US" sz="1210" b="1">
              <a:solidFill>
                <a:srgbClr val="000000"/>
              </a:solidFill>
              <a:latin typeface="Arial"/>
            </a:endParaRPr>
          </a:p>
        </p:txBody>
      </p:sp>
      <p:sp>
        <p:nvSpPr>
          <p:cNvPr id="14" name="TextBox 13"/>
          <p:cNvSpPr txBox="1"/>
          <p:nvPr/>
        </p:nvSpPr>
        <p:spPr>
          <a:xfrm>
            <a:off x="6019800" y="2616200"/>
            <a:ext cx="2862387" cy="740652"/>
          </a:xfrm>
          <a:prstGeom prst="rect">
            <a:avLst/>
          </a:prstGeom>
          <a:noFill/>
        </p:spPr>
        <p:txBody>
          <a:bodyPr vert="horz" wrap="none" lIns="0" tIns="0" rIns="0" bIns="0" rtlCol="0">
            <a:spAutoFit/>
          </a:bodyPr>
          <a:lstStyle/>
          <a:p>
            <a:pPr>
              <a:lnSpc>
                <a:spcPts val="2000"/>
              </a:lnSpc>
            </a:pPr>
            <a:r>
              <a:rPr lang="en-US" sz="1210" b="1" smtClean="0">
                <a:solidFill>
                  <a:srgbClr val="000000"/>
                </a:solidFill>
                <a:latin typeface="Arial"/>
              </a:rPr>
              <a:t>understand what the brand stands for, </a:t>
            </a:r>
            <a:br>
              <a:rPr lang="en-US" sz="1210" b="1" smtClean="0">
                <a:solidFill>
                  <a:srgbClr val="000000"/>
                </a:solidFill>
                <a:latin typeface="Arial"/>
              </a:rPr>
            </a:br>
            <a:r>
              <a:rPr lang="en-US" sz="1210" b="1" smtClean="0">
                <a:solidFill>
                  <a:srgbClr val="000000"/>
                </a:solidFill>
                <a:latin typeface="Arial"/>
              </a:rPr>
              <a:t>but those who do hold it in </a:t>
            </a:r>
          </a:p>
          <a:p>
            <a:pPr>
              <a:lnSpc>
                <a:spcPts val="2000"/>
              </a:lnSpc>
            </a:pPr>
            <a:endParaRPr lang="en-US" sz="1210" b="1">
              <a:solidFill>
                <a:srgbClr val="000000"/>
              </a:solidFill>
              <a:latin typeface="Arial"/>
            </a:endParaRPr>
          </a:p>
        </p:txBody>
      </p:sp>
      <p:sp>
        <p:nvSpPr>
          <p:cNvPr id="15" name="TextBox 14"/>
          <p:cNvSpPr txBox="1"/>
          <p:nvPr/>
        </p:nvSpPr>
        <p:spPr>
          <a:xfrm>
            <a:off x="6057900" y="3187700"/>
            <a:ext cx="940963" cy="375103"/>
          </a:xfrm>
          <a:prstGeom prst="rect">
            <a:avLst/>
          </a:prstGeom>
          <a:noFill/>
        </p:spPr>
        <p:txBody>
          <a:bodyPr vert="horz" wrap="none" lIns="0" tIns="0" rIns="0" bIns="0" rtlCol="0">
            <a:spAutoFit/>
          </a:bodyPr>
          <a:lstStyle/>
          <a:p>
            <a:pPr>
              <a:lnSpc>
                <a:spcPts val="1400"/>
              </a:lnSpc>
            </a:pPr>
            <a:r>
              <a:rPr lang="en-US" sz="1210" b="1" smtClean="0">
                <a:solidFill>
                  <a:srgbClr val="000000"/>
                </a:solidFill>
                <a:latin typeface="Arial"/>
              </a:rPr>
              <a:t>high regard. </a:t>
            </a:r>
          </a:p>
          <a:p>
            <a:pPr>
              <a:lnSpc>
                <a:spcPts val="1400"/>
              </a:lnSpc>
            </a:pPr>
            <a:endParaRPr lang="en-US"/>
          </a:p>
        </p:txBody>
      </p:sp>
      <p:sp>
        <p:nvSpPr>
          <p:cNvPr id="16" name="TextBox 15"/>
          <p:cNvSpPr txBox="1"/>
          <p:nvPr/>
        </p:nvSpPr>
        <p:spPr>
          <a:xfrm>
            <a:off x="6019800" y="3632200"/>
            <a:ext cx="2992807" cy="1510093"/>
          </a:xfrm>
          <a:prstGeom prst="rect">
            <a:avLst/>
          </a:prstGeom>
          <a:noFill/>
        </p:spPr>
        <p:txBody>
          <a:bodyPr vert="horz" wrap="none" lIns="0" tIns="0" rIns="0" bIns="0" rtlCol="0">
            <a:spAutoFit/>
          </a:bodyPr>
          <a:lstStyle/>
          <a:p>
            <a:pPr indent="86167">
              <a:lnSpc>
                <a:spcPts val="2000"/>
              </a:lnSpc>
            </a:pPr>
            <a:r>
              <a:rPr lang="en-US" sz="1210" b="1" dirty="0" smtClean="0">
                <a:solidFill>
                  <a:srgbClr val="000000"/>
                </a:solidFill>
                <a:latin typeface="Arial"/>
              </a:rPr>
              <a:t>&gt;&gt; </a:t>
            </a:r>
            <a:r>
              <a:rPr lang="en-US" sz="1210" b="1" dirty="0" smtClean="0">
                <a:solidFill>
                  <a:srgbClr val="FF3300"/>
                </a:solidFill>
                <a:latin typeface="Arial"/>
              </a:rPr>
              <a:t>Conversely a brand may have high </a:t>
            </a:r>
            <a:br>
              <a:rPr lang="en-US" sz="1210" b="1" dirty="0" smtClean="0">
                <a:solidFill>
                  <a:srgbClr val="FF3300"/>
                </a:solidFill>
                <a:latin typeface="Arial"/>
              </a:rPr>
            </a:br>
            <a:r>
              <a:rPr lang="en-US" sz="1210" b="1" dirty="0" smtClean="0">
                <a:solidFill>
                  <a:srgbClr val="FF3300"/>
                </a:solidFill>
                <a:latin typeface="Arial"/>
              </a:rPr>
              <a:t>knowledge but low esteem</a:t>
            </a:r>
            <a:r>
              <a:rPr lang="en-US" sz="1210" b="1" dirty="0" smtClean="0">
                <a:solidFill>
                  <a:srgbClr val="000000"/>
                </a:solidFill>
                <a:latin typeface="Arial"/>
              </a:rPr>
              <a:t>. This  means </a:t>
            </a:r>
            <a:br>
              <a:rPr lang="en-US" sz="1210" b="1" dirty="0" smtClean="0">
                <a:solidFill>
                  <a:srgbClr val="000000"/>
                </a:solidFill>
                <a:latin typeface="Arial"/>
              </a:rPr>
            </a:br>
            <a:r>
              <a:rPr lang="en-US" sz="1210" b="1" dirty="0" smtClean="0">
                <a:solidFill>
                  <a:srgbClr val="000000"/>
                </a:solidFill>
                <a:latin typeface="Arial"/>
              </a:rPr>
              <a:t>that more people know what the brand </a:t>
            </a:r>
            <a:br>
              <a:rPr lang="en-US" sz="1210" b="1" dirty="0" smtClean="0">
                <a:solidFill>
                  <a:srgbClr val="000000"/>
                </a:solidFill>
                <a:latin typeface="Arial"/>
              </a:rPr>
            </a:br>
            <a:r>
              <a:rPr lang="en-US" sz="1210" b="1" dirty="0" smtClean="0">
                <a:solidFill>
                  <a:srgbClr val="000000"/>
                </a:solidFill>
                <a:latin typeface="Arial"/>
              </a:rPr>
              <a:t>stands for, but   relatively few hold it in </a:t>
            </a:r>
            <a:br>
              <a:rPr lang="en-US" sz="1210" b="1" dirty="0" smtClean="0">
                <a:solidFill>
                  <a:srgbClr val="000000"/>
                </a:solidFill>
                <a:latin typeface="Arial"/>
              </a:rPr>
            </a:br>
            <a:r>
              <a:rPr lang="en-US" sz="1210" b="1" dirty="0" smtClean="0">
                <a:solidFill>
                  <a:srgbClr val="000000"/>
                </a:solidFill>
                <a:latin typeface="Arial"/>
              </a:rPr>
              <a:t>high regard. </a:t>
            </a:r>
          </a:p>
          <a:p>
            <a:pPr indent="86167">
              <a:lnSpc>
                <a:spcPts val="2000"/>
              </a:lnSpc>
            </a:pPr>
            <a:endParaRPr lang="en-US" sz="1210" b="1" dirty="0">
              <a:solidFill>
                <a:srgbClr val="000000"/>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7F90.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469900"/>
            <a:ext cx="1365246"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The Y&amp;R grid </a:t>
            </a:r>
          </a:p>
          <a:p>
            <a:pPr>
              <a:lnSpc>
                <a:spcPts val="1800"/>
              </a:lnSpc>
            </a:pPr>
            <a:endParaRPr lang="en-US"/>
          </a:p>
        </p:txBody>
      </p:sp>
      <p:sp>
        <p:nvSpPr>
          <p:cNvPr id="4" name="TextBox 3"/>
          <p:cNvSpPr txBox="1"/>
          <p:nvPr/>
        </p:nvSpPr>
        <p:spPr>
          <a:xfrm>
            <a:off x="3530600" y="1701800"/>
            <a:ext cx="3084178" cy="730969"/>
          </a:xfrm>
          <a:prstGeom prst="rect">
            <a:avLst/>
          </a:prstGeom>
          <a:noFill/>
        </p:spPr>
        <p:txBody>
          <a:bodyPr vert="horz" wrap="none" lIns="0" tIns="0" rIns="0" bIns="0" rtlCol="0">
            <a:spAutoFit/>
          </a:bodyPr>
          <a:lstStyle/>
          <a:p>
            <a:pPr marL="0" marR="0" lvl="0" defTabSz="914400" eaLnBrk="1" fontAlgn="auto" latinLnBrk="0" hangingPunct="1">
              <a:lnSpc>
                <a:spcPts val="1900"/>
              </a:lnSpc>
              <a:spcBef>
                <a:spcPts val="0"/>
              </a:spcBef>
              <a:spcAft>
                <a:spcPts val="0"/>
              </a:spcAft>
              <a:buClrTx/>
              <a:buSzTx/>
              <a:buNone/>
              <a:tabLst>
                <a:tab pos="1079500" algn="l"/>
              </a:tabLst>
              <a:defRPr/>
            </a:pPr>
            <a:r>
              <a:rPr lang="en-US" sz="1612" b="1" smtClean="0">
                <a:solidFill>
                  <a:srgbClr val="000000"/>
                </a:solidFill>
                <a:latin typeface="Arial"/>
              </a:rPr>
              <a:t>Brand Stature (Knowledge and </a:t>
            </a:r>
            <a:br>
              <a:rPr lang="en-US" sz="1612" b="1" smtClean="0">
                <a:solidFill>
                  <a:srgbClr val="000000"/>
                </a:solidFill>
                <a:latin typeface="Arial"/>
              </a:rPr>
            </a:br>
            <a:r>
              <a:rPr lang="en-US" sz="1612" b="1" smtClean="0">
                <a:solidFill>
                  <a:srgbClr val="000000"/>
                </a:solidFill>
                <a:latin typeface="Arial"/>
              </a:rPr>
              <a:t>	Esteem) </a:t>
            </a:r>
          </a:p>
          <a:p>
            <a:pPr marL="0" marR="0" lvl="0" indent="0" defTabSz="914400" eaLnBrk="1" fontAlgn="auto" latinLnBrk="0" hangingPunct="1">
              <a:lnSpc>
                <a:spcPts val="1900"/>
              </a:lnSpc>
              <a:spcBef>
                <a:spcPts val="0"/>
              </a:spcBef>
              <a:spcAft>
                <a:spcPts val="0"/>
              </a:spcAft>
              <a:buClrTx/>
              <a:buSzTx/>
              <a:buNone/>
              <a:tabLst>
                <a:tab pos="1079500" algn="l"/>
              </a:tabLst>
              <a:defRPr/>
            </a:pPr>
            <a:endParaRPr lang="en-US" sz="1612" b="1">
              <a:solidFill>
                <a:srgbClr val="000000"/>
              </a:solidFill>
              <a:latin typeface="Arial"/>
            </a:endParaRPr>
          </a:p>
        </p:txBody>
      </p:sp>
      <p:sp>
        <p:nvSpPr>
          <p:cNvPr id="5" name="TextBox 4"/>
          <p:cNvSpPr txBox="1"/>
          <p:nvPr/>
        </p:nvSpPr>
        <p:spPr>
          <a:xfrm>
            <a:off x="3619500" y="2463800"/>
            <a:ext cx="362279" cy="216662"/>
          </a:xfrm>
          <a:prstGeom prst="rect">
            <a:avLst/>
          </a:prstGeom>
          <a:noFill/>
        </p:spPr>
        <p:txBody>
          <a:bodyPr vert="horz" wrap="none" lIns="0" tIns="0" rIns="0" bIns="0" rtlCol="0">
            <a:spAutoFit/>
          </a:bodyPr>
          <a:lstStyle/>
          <a:p>
            <a:r>
              <a:rPr lang="en-US" sz="1408" b="1" smtClean="0">
                <a:solidFill>
                  <a:srgbClr val="000000"/>
                </a:solidFill>
                <a:latin typeface="Arial"/>
              </a:rPr>
              <a:t>Low</a:t>
            </a:r>
            <a:endParaRPr lang="en-US" sz="1408" b="1">
              <a:solidFill>
                <a:srgbClr val="000000"/>
              </a:solidFill>
              <a:latin typeface="Arial"/>
            </a:endParaRPr>
          </a:p>
        </p:txBody>
      </p:sp>
      <p:sp>
        <p:nvSpPr>
          <p:cNvPr id="6" name="TextBox 5"/>
          <p:cNvSpPr txBox="1"/>
          <p:nvPr/>
        </p:nvSpPr>
        <p:spPr>
          <a:xfrm>
            <a:off x="5651500" y="2463800"/>
            <a:ext cx="400751" cy="216662"/>
          </a:xfrm>
          <a:prstGeom prst="rect">
            <a:avLst/>
          </a:prstGeom>
          <a:noFill/>
        </p:spPr>
        <p:txBody>
          <a:bodyPr vert="horz" wrap="none" lIns="0" tIns="0" rIns="0" bIns="0" rtlCol="0">
            <a:spAutoFit/>
          </a:bodyPr>
          <a:lstStyle/>
          <a:p>
            <a:r>
              <a:rPr lang="en-US" sz="1408" b="1" smtClean="0">
                <a:solidFill>
                  <a:srgbClr val="000000"/>
                </a:solidFill>
                <a:latin typeface="Arial"/>
              </a:rPr>
              <a:t>High</a:t>
            </a:r>
            <a:endParaRPr lang="en-US" sz="1408" b="1">
              <a:solidFill>
                <a:srgbClr val="000000"/>
              </a:solidFill>
              <a:latin typeface="Arial"/>
            </a:endParaRPr>
          </a:p>
        </p:txBody>
      </p:sp>
      <p:sp>
        <p:nvSpPr>
          <p:cNvPr id="7" name="TextBox 6"/>
          <p:cNvSpPr txBox="1"/>
          <p:nvPr/>
        </p:nvSpPr>
        <p:spPr>
          <a:xfrm>
            <a:off x="1358900" y="3200400"/>
            <a:ext cx="1432765" cy="858184"/>
          </a:xfrm>
          <a:prstGeom prst="rect">
            <a:avLst/>
          </a:prstGeom>
          <a:noFill/>
        </p:spPr>
        <p:txBody>
          <a:bodyPr vert="horz" wrap="none" lIns="0" tIns="0" rIns="0" bIns="0" rtlCol="0">
            <a:spAutoFit/>
          </a:bodyPr>
          <a:lstStyle/>
          <a:p>
            <a:pPr indent="906021">
              <a:lnSpc>
                <a:spcPts val="2300"/>
              </a:lnSpc>
            </a:pPr>
            <a:r>
              <a:rPr lang="en-US" sz="1612" b="1" smtClean="0">
                <a:solidFill>
                  <a:srgbClr val="000000"/>
                </a:solidFill>
                <a:latin typeface="Arial"/>
              </a:rPr>
              <a:t>High </a:t>
            </a:r>
            <a:br>
              <a:rPr lang="en-US" sz="1612" b="1" smtClean="0">
                <a:solidFill>
                  <a:srgbClr val="000000"/>
                </a:solidFill>
                <a:latin typeface="Arial"/>
              </a:rPr>
            </a:br>
            <a:r>
              <a:rPr lang="en-US" sz="1612" b="1" smtClean="0">
                <a:solidFill>
                  <a:srgbClr val="000000"/>
                </a:solidFill>
                <a:latin typeface="Arial"/>
              </a:rPr>
              <a:t>Brand </a:t>
            </a:r>
          </a:p>
          <a:p>
            <a:pPr indent="906021">
              <a:lnSpc>
                <a:spcPts val="2300"/>
              </a:lnSpc>
            </a:pPr>
            <a:endParaRPr lang="en-US" sz="1612" b="1">
              <a:solidFill>
                <a:srgbClr val="000000"/>
              </a:solidFill>
              <a:latin typeface="Arial"/>
            </a:endParaRPr>
          </a:p>
        </p:txBody>
      </p:sp>
      <p:sp>
        <p:nvSpPr>
          <p:cNvPr id="8" name="TextBox 7"/>
          <p:cNvSpPr txBox="1"/>
          <p:nvPr/>
        </p:nvSpPr>
        <p:spPr>
          <a:xfrm>
            <a:off x="965200" y="3771900"/>
            <a:ext cx="1461939" cy="730969"/>
          </a:xfrm>
          <a:prstGeom prst="rect">
            <a:avLst/>
          </a:prstGeom>
          <a:noFill/>
        </p:spPr>
        <p:txBody>
          <a:bodyPr vert="horz" wrap="none" lIns="0" tIns="0" rIns="0" bIns="0" rtlCol="0">
            <a:spAutoFit/>
          </a:bodyPr>
          <a:lstStyle/>
          <a:p>
            <a:pPr>
              <a:lnSpc>
                <a:spcPts val="1900"/>
              </a:lnSpc>
            </a:pPr>
            <a:r>
              <a:rPr lang="en-US" sz="1612" b="1" smtClean="0">
                <a:solidFill>
                  <a:srgbClr val="000000"/>
                </a:solidFill>
                <a:latin typeface="Arial"/>
              </a:rPr>
              <a:t>Differentiation </a:t>
            </a:r>
            <a:br>
              <a:rPr lang="en-US" sz="1612" b="1" smtClean="0">
                <a:solidFill>
                  <a:srgbClr val="000000"/>
                </a:solidFill>
                <a:latin typeface="Arial"/>
              </a:rPr>
            </a:br>
            <a:r>
              <a:rPr lang="en-US" sz="1612" b="1" smtClean="0">
                <a:solidFill>
                  <a:srgbClr val="000000"/>
                </a:solidFill>
                <a:latin typeface="Arial"/>
              </a:rPr>
              <a:t>and relevance </a:t>
            </a:r>
          </a:p>
          <a:p>
            <a:pPr>
              <a:lnSpc>
                <a:spcPts val="1900"/>
              </a:lnSpc>
            </a:pPr>
            <a:endParaRPr lang="en-US" sz="1612" b="1">
              <a:solidFill>
                <a:srgbClr val="000000"/>
              </a:solidFill>
              <a:latin typeface="Arial"/>
            </a:endParaRPr>
          </a:p>
        </p:txBody>
      </p:sp>
      <p:sp>
        <p:nvSpPr>
          <p:cNvPr id="9" name="TextBox 8"/>
          <p:cNvSpPr txBox="1"/>
          <p:nvPr/>
        </p:nvSpPr>
        <p:spPr>
          <a:xfrm>
            <a:off x="2298700" y="4381500"/>
            <a:ext cx="471283"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Low </a:t>
            </a:r>
          </a:p>
          <a:p>
            <a:pPr>
              <a:lnSpc>
                <a:spcPts val="1800"/>
              </a:lnSpc>
            </a:pPr>
            <a:endParaRPr lang="en-US"/>
          </a:p>
        </p:txBody>
      </p:sp>
      <p:sp>
        <p:nvSpPr>
          <p:cNvPr id="10" name="TextBox 9"/>
          <p:cNvSpPr txBox="1"/>
          <p:nvPr/>
        </p:nvSpPr>
        <p:spPr>
          <a:xfrm>
            <a:off x="3276600" y="3213100"/>
            <a:ext cx="1657505"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Swatch watches </a:t>
            </a:r>
          </a:p>
          <a:p>
            <a:pPr>
              <a:lnSpc>
                <a:spcPts val="1800"/>
              </a:lnSpc>
            </a:pPr>
            <a:endParaRPr lang="en-US"/>
          </a:p>
        </p:txBody>
      </p:sp>
      <p:sp>
        <p:nvSpPr>
          <p:cNvPr id="11" name="TextBox 10"/>
          <p:cNvSpPr txBox="1"/>
          <p:nvPr/>
        </p:nvSpPr>
        <p:spPr>
          <a:xfrm>
            <a:off x="3238500" y="4432300"/>
            <a:ext cx="1728037"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Starbucks coffee </a:t>
            </a:r>
          </a:p>
          <a:p>
            <a:pPr>
              <a:lnSpc>
                <a:spcPts val="1800"/>
              </a:lnSpc>
            </a:pPr>
            <a:endParaRPr lang="en-US"/>
          </a:p>
        </p:txBody>
      </p:sp>
      <p:sp>
        <p:nvSpPr>
          <p:cNvPr id="12" name="TextBox 11"/>
          <p:cNvSpPr txBox="1"/>
          <p:nvPr/>
        </p:nvSpPr>
        <p:spPr>
          <a:xfrm>
            <a:off x="5626100" y="3086100"/>
            <a:ext cx="737381" cy="730969"/>
          </a:xfrm>
          <a:prstGeom prst="rect">
            <a:avLst/>
          </a:prstGeom>
          <a:noFill/>
        </p:spPr>
        <p:txBody>
          <a:bodyPr vert="horz" wrap="none" lIns="0" tIns="0" rIns="0" bIns="0" rtlCol="0">
            <a:spAutoFit/>
          </a:bodyPr>
          <a:lstStyle/>
          <a:p>
            <a:pPr marL="0" marR="0" lvl="0" indent="0" defTabSz="914400" eaLnBrk="1" fontAlgn="auto" latinLnBrk="0" hangingPunct="1">
              <a:lnSpc>
                <a:spcPts val="1900"/>
              </a:lnSpc>
              <a:spcBef>
                <a:spcPts val="0"/>
              </a:spcBef>
              <a:spcAft>
                <a:spcPts val="0"/>
              </a:spcAft>
              <a:buClrTx/>
              <a:buSzTx/>
              <a:buNone/>
              <a:tabLst>
                <a:tab pos="88900" algn="l"/>
              </a:tabLst>
              <a:defRPr/>
            </a:pPr>
            <a:r>
              <a:rPr lang="en-US" sz="1612" b="1" smtClean="0">
                <a:solidFill>
                  <a:srgbClr val="000000"/>
                </a:solidFill>
                <a:latin typeface="Arial"/>
              </a:rPr>
              <a:t>Disney </a:t>
            </a:r>
            <a:br>
              <a:rPr lang="en-US" sz="1612" b="1" smtClean="0">
                <a:solidFill>
                  <a:srgbClr val="000000"/>
                </a:solidFill>
                <a:latin typeface="Arial"/>
              </a:rPr>
            </a:br>
            <a:r>
              <a:rPr lang="en-US" sz="1612" b="1" smtClean="0">
                <a:solidFill>
                  <a:srgbClr val="000000"/>
                </a:solidFill>
                <a:latin typeface="Arial"/>
              </a:rPr>
              <a:t>	Sony </a:t>
            </a:r>
          </a:p>
          <a:p>
            <a:pPr marL="0" marR="0" lvl="0" indent="0" defTabSz="914400" eaLnBrk="1" fontAlgn="auto" latinLnBrk="0" hangingPunct="1">
              <a:lnSpc>
                <a:spcPts val="1900"/>
              </a:lnSpc>
              <a:spcBef>
                <a:spcPts val="0"/>
              </a:spcBef>
              <a:spcAft>
                <a:spcPts val="0"/>
              </a:spcAft>
              <a:buClrTx/>
              <a:buSzTx/>
              <a:buNone/>
              <a:tabLst>
                <a:tab pos="88900" algn="l"/>
              </a:tabLst>
              <a:defRPr/>
            </a:pPr>
            <a:endParaRPr lang="en-US" sz="1612" b="1">
              <a:solidFill>
                <a:srgbClr val="000000"/>
              </a:solidFill>
              <a:latin typeface="Arial"/>
            </a:endParaRPr>
          </a:p>
        </p:txBody>
      </p:sp>
      <p:sp>
        <p:nvSpPr>
          <p:cNvPr id="13" name="TextBox 12"/>
          <p:cNvSpPr txBox="1"/>
          <p:nvPr/>
        </p:nvSpPr>
        <p:spPr>
          <a:xfrm>
            <a:off x="5410200" y="4305300"/>
            <a:ext cx="1186222" cy="730969"/>
          </a:xfrm>
          <a:prstGeom prst="rect">
            <a:avLst/>
          </a:prstGeom>
          <a:noFill/>
        </p:spPr>
        <p:txBody>
          <a:bodyPr vert="horz" wrap="none" lIns="0" tIns="0" rIns="0" bIns="0" rtlCol="0">
            <a:spAutoFit/>
          </a:bodyPr>
          <a:lstStyle/>
          <a:p>
            <a:pPr indent="271265">
              <a:lnSpc>
                <a:spcPts val="1900"/>
              </a:lnSpc>
            </a:pPr>
            <a:r>
              <a:rPr lang="en-US" sz="1612" b="1" smtClean="0">
                <a:solidFill>
                  <a:srgbClr val="000000"/>
                </a:solidFill>
                <a:latin typeface="Arial"/>
              </a:rPr>
              <a:t>Bayer </a:t>
            </a:r>
            <a:br>
              <a:rPr lang="en-US" sz="1612" b="1" smtClean="0">
                <a:solidFill>
                  <a:srgbClr val="000000"/>
                </a:solidFill>
                <a:latin typeface="Arial"/>
              </a:rPr>
            </a:br>
            <a:r>
              <a:rPr lang="en-US" sz="1612" b="1" smtClean="0">
                <a:solidFill>
                  <a:srgbClr val="000000"/>
                </a:solidFill>
                <a:latin typeface="Arial"/>
              </a:rPr>
              <a:t>Oldsmobile </a:t>
            </a:r>
          </a:p>
          <a:p>
            <a:pPr indent="271265">
              <a:lnSpc>
                <a:spcPts val="1900"/>
              </a:lnSpc>
            </a:pPr>
            <a:endParaRPr lang="en-US" sz="1612" b="1">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573C.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469900"/>
            <a:ext cx="7971734" cy="461665"/>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Aaker</a:t>
            </a:r>
            <a:r>
              <a:rPr lang="en-US" sz="1612" b="1" smtClean="0">
                <a:solidFill>
                  <a:srgbClr val="FFFFFF"/>
                </a:solidFill>
                <a:latin typeface="Arial"/>
                <a:cs typeface="Arial"/>
              </a:rPr>
              <a:t>’s Brand equity is based on understanding of the following critical areas ... </a:t>
            </a:r>
          </a:p>
          <a:p>
            <a:pPr>
              <a:lnSpc>
                <a:spcPts val="1800"/>
              </a:lnSpc>
            </a:pPr>
            <a:endParaRPr lang="en-US" sz="1612" b="1">
              <a:solidFill>
                <a:srgbClr val="FFFFFF"/>
              </a:solidFill>
              <a:latin typeface="Arial"/>
            </a:endParaRPr>
          </a:p>
        </p:txBody>
      </p:sp>
      <p:sp>
        <p:nvSpPr>
          <p:cNvPr id="4" name="TextBox 3"/>
          <p:cNvSpPr txBox="1"/>
          <p:nvPr/>
        </p:nvSpPr>
        <p:spPr>
          <a:xfrm>
            <a:off x="76200" y="1219200"/>
            <a:ext cx="2350002"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Leadership / Popularity </a:t>
            </a:r>
          </a:p>
          <a:p>
            <a:pPr>
              <a:lnSpc>
                <a:spcPts val="1800"/>
              </a:lnSpc>
            </a:pPr>
            <a:endParaRPr lang="en-US"/>
          </a:p>
        </p:txBody>
      </p:sp>
      <p:sp>
        <p:nvSpPr>
          <p:cNvPr id="5" name="TextBox 4"/>
          <p:cNvSpPr txBox="1"/>
          <p:nvPr/>
        </p:nvSpPr>
        <p:spPr>
          <a:xfrm>
            <a:off x="2057400" y="1676400"/>
            <a:ext cx="4643900" cy="464871"/>
          </a:xfrm>
          <a:prstGeom prst="rect">
            <a:avLst/>
          </a:prstGeom>
          <a:noFill/>
        </p:spPr>
        <p:txBody>
          <a:bodyPr vert="horz" wrap="none" lIns="0" tIns="0" rIns="0" bIns="0" rtlCol="0">
            <a:spAutoFit/>
          </a:bodyPr>
          <a:lstStyle/>
          <a:p>
            <a:pPr>
              <a:lnSpc>
                <a:spcPts val="1800"/>
              </a:lnSpc>
            </a:pPr>
            <a:r>
              <a:rPr lang="en-US" sz="1612" b="1" dirty="0" smtClean="0">
                <a:solidFill>
                  <a:srgbClr val="FF3300"/>
                </a:solidFill>
                <a:latin typeface="Arial"/>
              </a:rPr>
              <a:t>Brand Leadership has three key dimensions ... </a:t>
            </a:r>
          </a:p>
          <a:p>
            <a:pPr>
              <a:lnSpc>
                <a:spcPts val="1800"/>
              </a:lnSpc>
            </a:pPr>
            <a:endParaRPr lang="en-US" dirty="0"/>
          </a:p>
        </p:txBody>
      </p:sp>
      <p:sp>
        <p:nvSpPr>
          <p:cNvPr id="6" name="TextBox 5"/>
          <p:cNvSpPr txBox="1"/>
          <p:nvPr/>
        </p:nvSpPr>
        <p:spPr>
          <a:xfrm>
            <a:off x="3721100" y="2425700"/>
            <a:ext cx="1588576" cy="419987"/>
          </a:xfrm>
          <a:prstGeom prst="rect">
            <a:avLst/>
          </a:prstGeom>
          <a:noFill/>
        </p:spPr>
        <p:txBody>
          <a:bodyPr vert="horz" wrap="none" lIns="0" tIns="0" rIns="0" bIns="0" rtlCol="0">
            <a:spAutoFit/>
          </a:bodyPr>
          <a:lstStyle/>
          <a:p>
            <a:pPr>
              <a:lnSpc>
                <a:spcPts val="1600"/>
              </a:lnSpc>
            </a:pPr>
            <a:r>
              <a:rPr lang="en-US" sz="1408" b="1" dirty="0" smtClean="0">
                <a:solidFill>
                  <a:srgbClr val="336400"/>
                </a:solidFill>
                <a:latin typeface="Arial"/>
              </a:rPr>
              <a:t>People want to be </a:t>
            </a:r>
          </a:p>
          <a:p>
            <a:pPr>
              <a:lnSpc>
                <a:spcPts val="1600"/>
              </a:lnSpc>
            </a:pPr>
            <a:endParaRPr lang="en-US" dirty="0"/>
          </a:p>
        </p:txBody>
      </p:sp>
      <p:sp>
        <p:nvSpPr>
          <p:cNvPr id="7" name="TextBox 6"/>
          <p:cNvSpPr txBox="1"/>
          <p:nvPr/>
        </p:nvSpPr>
        <p:spPr>
          <a:xfrm>
            <a:off x="4000500" y="2641600"/>
            <a:ext cx="1037143" cy="419987"/>
          </a:xfrm>
          <a:prstGeom prst="rect">
            <a:avLst/>
          </a:prstGeom>
          <a:noFill/>
        </p:spPr>
        <p:txBody>
          <a:bodyPr vert="horz" wrap="none" lIns="0" tIns="0" rIns="0" bIns="0" rtlCol="0">
            <a:spAutoFit/>
          </a:bodyPr>
          <a:lstStyle/>
          <a:p>
            <a:pPr>
              <a:lnSpc>
                <a:spcPts val="1600"/>
              </a:lnSpc>
            </a:pPr>
            <a:r>
              <a:rPr lang="en-US" sz="1408" b="1" smtClean="0">
                <a:solidFill>
                  <a:srgbClr val="336400"/>
                </a:solidFill>
                <a:latin typeface="Arial"/>
              </a:rPr>
              <a:t>apart of the </a:t>
            </a:r>
          </a:p>
          <a:p>
            <a:pPr>
              <a:lnSpc>
                <a:spcPts val="1600"/>
              </a:lnSpc>
            </a:pPr>
            <a:endParaRPr lang="en-US"/>
          </a:p>
        </p:txBody>
      </p:sp>
      <p:sp>
        <p:nvSpPr>
          <p:cNvPr id="8" name="TextBox 7"/>
          <p:cNvSpPr txBox="1"/>
          <p:nvPr/>
        </p:nvSpPr>
        <p:spPr>
          <a:xfrm>
            <a:off x="3784600" y="2844800"/>
            <a:ext cx="1428276" cy="615553"/>
          </a:xfrm>
          <a:prstGeom prst="rect">
            <a:avLst/>
          </a:prstGeom>
          <a:noFill/>
        </p:spPr>
        <p:txBody>
          <a:bodyPr vert="horz" wrap="none" lIns="0" tIns="0" rIns="0" bIns="0" rtlCol="0">
            <a:spAutoFit/>
          </a:bodyPr>
          <a:lstStyle/>
          <a:p>
            <a:pPr marL="0" marR="0" lvl="0" defTabSz="914400" eaLnBrk="1" fontAlgn="auto" latinLnBrk="0" hangingPunct="1">
              <a:lnSpc>
                <a:spcPts val="1600"/>
              </a:lnSpc>
              <a:spcBef>
                <a:spcPts val="0"/>
              </a:spcBef>
              <a:spcAft>
                <a:spcPts val="0"/>
              </a:spcAft>
              <a:buClrTx/>
              <a:buSzTx/>
              <a:buNone/>
              <a:tabLst>
                <a:tab pos="228600" algn="l"/>
              </a:tabLst>
              <a:defRPr/>
            </a:pPr>
            <a:r>
              <a:rPr lang="en-US" sz="1408" b="1" smtClean="0">
                <a:solidFill>
                  <a:srgbClr val="336400"/>
                </a:solidFill>
                <a:latin typeface="Arial"/>
              </a:rPr>
              <a:t>bandwagon and </a:t>
            </a:r>
            <a:br>
              <a:rPr lang="en-US" sz="1408" b="1" smtClean="0">
                <a:solidFill>
                  <a:srgbClr val="336400"/>
                </a:solidFill>
                <a:latin typeface="Arial"/>
              </a:rPr>
            </a:br>
            <a:r>
              <a:rPr lang="en-US" sz="1408" b="1" smtClean="0">
                <a:solidFill>
                  <a:srgbClr val="336400"/>
                </a:solidFill>
                <a:latin typeface="Arial"/>
              </a:rPr>
              <a:t>	are uneasy </a:t>
            </a:r>
          </a:p>
          <a:p>
            <a:pPr marL="0" marR="0" lvl="0" indent="0" defTabSz="914400" eaLnBrk="1" fontAlgn="auto" latinLnBrk="0" hangingPunct="1">
              <a:lnSpc>
                <a:spcPts val="1600"/>
              </a:lnSpc>
              <a:spcBef>
                <a:spcPts val="0"/>
              </a:spcBef>
              <a:spcAft>
                <a:spcPts val="0"/>
              </a:spcAft>
              <a:buClrTx/>
              <a:buSzTx/>
              <a:buNone/>
              <a:tabLst>
                <a:tab pos="228600" algn="l"/>
              </a:tabLst>
              <a:defRPr/>
            </a:pPr>
            <a:endParaRPr lang="en-US" sz="1408" b="1">
              <a:solidFill>
                <a:srgbClr val="336400"/>
              </a:solidFill>
              <a:latin typeface="Arial"/>
            </a:endParaRPr>
          </a:p>
        </p:txBody>
      </p:sp>
      <p:sp>
        <p:nvSpPr>
          <p:cNvPr id="9" name="TextBox 8"/>
          <p:cNvSpPr txBox="1"/>
          <p:nvPr/>
        </p:nvSpPr>
        <p:spPr>
          <a:xfrm>
            <a:off x="3835400" y="3276600"/>
            <a:ext cx="1418658" cy="419987"/>
          </a:xfrm>
          <a:prstGeom prst="rect">
            <a:avLst/>
          </a:prstGeom>
          <a:noFill/>
        </p:spPr>
        <p:txBody>
          <a:bodyPr vert="horz" wrap="none" lIns="0" tIns="0" rIns="0" bIns="0" rtlCol="0">
            <a:spAutoFit/>
          </a:bodyPr>
          <a:lstStyle/>
          <a:p>
            <a:pPr>
              <a:lnSpc>
                <a:spcPts val="1600"/>
              </a:lnSpc>
            </a:pPr>
            <a:r>
              <a:rPr lang="en-US" sz="1408" b="1" smtClean="0">
                <a:solidFill>
                  <a:srgbClr val="336400"/>
                </a:solidFill>
                <a:latin typeface="Arial"/>
              </a:rPr>
              <a:t>against the flow </a:t>
            </a:r>
          </a:p>
          <a:p>
            <a:pPr>
              <a:lnSpc>
                <a:spcPts val="1600"/>
              </a:lnSpc>
            </a:pPr>
            <a:endParaRPr lang="en-US"/>
          </a:p>
        </p:txBody>
      </p:sp>
      <p:sp>
        <p:nvSpPr>
          <p:cNvPr id="10" name="TextBox 9"/>
          <p:cNvSpPr txBox="1"/>
          <p:nvPr/>
        </p:nvSpPr>
        <p:spPr>
          <a:xfrm>
            <a:off x="5753100" y="3644900"/>
            <a:ext cx="1088118" cy="577081"/>
          </a:xfrm>
          <a:prstGeom prst="rect">
            <a:avLst/>
          </a:prstGeom>
          <a:noFill/>
        </p:spPr>
        <p:txBody>
          <a:bodyPr vert="horz" wrap="none" lIns="0" tIns="0" rIns="0" bIns="0" rtlCol="0">
            <a:spAutoFit/>
          </a:bodyPr>
          <a:lstStyle/>
          <a:p>
            <a:pPr>
              <a:lnSpc>
                <a:spcPts val="1500"/>
              </a:lnSpc>
            </a:pPr>
            <a:r>
              <a:rPr lang="en-US" sz="1408" b="1" smtClean="0">
                <a:solidFill>
                  <a:srgbClr val="336400"/>
                </a:solidFill>
                <a:latin typeface="Arial"/>
              </a:rPr>
              <a:t>A brand can </a:t>
            </a:r>
            <a:br>
              <a:rPr lang="en-US" sz="1408" b="1" smtClean="0">
                <a:solidFill>
                  <a:srgbClr val="336400"/>
                </a:solidFill>
                <a:latin typeface="Arial"/>
              </a:rPr>
            </a:br>
            <a:r>
              <a:rPr lang="en-US" sz="1408" b="1" smtClean="0">
                <a:solidFill>
                  <a:srgbClr val="336400"/>
                </a:solidFill>
                <a:latin typeface="Arial"/>
              </a:rPr>
              <a:t>move head </a:t>
            </a:r>
          </a:p>
          <a:p>
            <a:pPr>
              <a:lnSpc>
                <a:spcPts val="1500"/>
              </a:lnSpc>
            </a:pPr>
            <a:endParaRPr lang="en-US" sz="1408" b="1">
              <a:solidFill>
                <a:srgbClr val="336400"/>
              </a:solidFill>
              <a:latin typeface="Arial"/>
            </a:endParaRPr>
          </a:p>
        </p:txBody>
      </p:sp>
      <p:sp>
        <p:nvSpPr>
          <p:cNvPr id="11" name="TextBox 10"/>
          <p:cNvSpPr txBox="1"/>
          <p:nvPr/>
        </p:nvSpPr>
        <p:spPr>
          <a:xfrm>
            <a:off x="1968500" y="4051300"/>
            <a:ext cx="1458733" cy="640625"/>
          </a:xfrm>
          <a:prstGeom prst="rect">
            <a:avLst/>
          </a:prstGeom>
          <a:noFill/>
        </p:spPr>
        <p:txBody>
          <a:bodyPr vert="horz" wrap="none" lIns="0" tIns="0" rIns="0" bIns="0" rtlCol="0">
            <a:spAutoFit/>
          </a:bodyPr>
          <a:lstStyle/>
          <a:p>
            <a:pPr marL="0" marR="0" lvl="0" indent="0" defTabSz="914400" eaLnBrk="1" fontAlgn="auto" latinLnBrk="0" hangingPunct="1">
              <a:lnSpc>
                <a:spcPts val="1700"/>
              </a:lnSpc>
              <a:spcBef>
                <a:spcPts val="0"/>
              </a:spcBef>
              <a:spcAft>
                <a:spcPts val="0"/>
              </a:spcAft>
              <a:buClrTx/>
              <a:buSzTx/>
              <a:buNone/>
              <a:tabLst>
                <a:tab pos="558800" algn="l"/>
              </a:tabLst>
              <a:defRPr/>
            </a:pPr>
            <a:r>
              <a:rPr lang="en-US" sz="1408" b="1" smtClean="0">
                <a:solidFill>
                  <a:srgbClr val="336400"/>
                </a:solidFill>
                <a:latin typeface="Arial"/>
              </a:rPr>
              <a:t>It reflects in part </a:t>
            </a:r>
            <a:br>
              <a:rPr lang="en-US" sz="1408" b="1" smtClean="0">
                <a:solidFill>
                  <a:srgbClr val="336400"/>
                </a:solidFill>
                <a:latin typeface="Arial"/>
              </a:rPr>
            </a:br>
            <a:r>
              <a:rPr lang="en-US" sz="1408" b="1" smtClean="0">
                <a:solidFill>
                  <a:srgbClr val="336400"/>
                </a:solidFill>
                <a:latin typeface="Arial"/>
              </a:rPr>
              <a:t>	the </a:t>
            </a:r>
          </a:p>
          <a:p>
            <a:pPr marL="0" marR="0" lvl="0" indent="0" defTabSz="914400" eaLnBrk="1" fontAlgn="auto" latinLnBrk="0" hangingPunct="1">
              <a:lnSpc>
                <a:spcPts val="1700"/>
              </a:lnSpc>
              <a:spcBef>
                <a:spcPts val="0"/>
              </a:spcBef>
              <a:spcAft>
                <a:spcPts val="0"/>
              </a:spcAft>
              <a:buClrTx/>
              <a:buSzTx/>
              <a:buNone/>
              <a:tabLst>
                <a:tab pos="558800" algn="l"/>
              </a:tabLst>
              <a:defRPr/>
            </a:pPr>
            <a:endParaRPr lang="en-US" sz="1408" b="1">
              <a:solidFill>
                <a:srgbClr val="336400"/>
              </a:solidFill>
              <a:latin typeface="Arial"/>
            </a:endParaRPr>
          </a:p>
        </p:txBody>
      </p:sp>
      <p:sp>
        <p:nvSpPr>
          <p:cNvPr id="12" name="TextBox 11"/>
          <p:cNvSpPr txBox="1"/>
          <p:nvPr/>
        </p:nvSpPr>
        <p:spPr>
          <a:xfrm>
            <a:off x="2108200" y="4470400"/>
            <a:ext cx="1162178" cy="640625"/>
          </a:xfrm>
          <a:prstGeom prst="rect">
            <a:avLst/>
          </a:prstGeom>
          <a:noFill/>
        </p:spPr>
        <p:txBody>
          <a:bodyPr vert="horz" wrap="none" lIns="0" tIns="0" rIns="0" bIns="0" rtlCol="0">
            <a:spAutoFit/>
          </a:bodyPr>
          <a:lstStyle/>
          <a:p>
            <a:pPr marL="0" marR="0" lvl="0" indent="0" defTabSz="914400" eaLnBrk="1" fontAlgn="auto" latinLnBrk="0" hangingPunct="1">
              <a:lnSpc>
                <a:spcPts val="1700"/>
              </a:lnSpc>
              <a:spcBef>
                <a:spcPts val="0"/>
              </a:spcBef>
              <a:spcAft>
                <a:spcPts val="0"/>
              </a:spcAft>
              <a:buClrTx/>
              <a:buSzTx/>
              <a:buNone/>
              <a:tabLst>
                <a:tab pos="88900" algn="l"/>
              </a:tabLst>
              <a:defRPr/>
            </a:pPr>
            <a:r>
              <a:rPr lang="en-US" smtClean="0">
                <a:latin typeface="Arial"/>
                <a:cs typeface="Arial"/>
              </a:rPr>
              <a:t>“</a:t>
            </a:r>
            <a:r>
              <a:rPr lang="en-US" sz="1408" b="1" smtClean="0">
                <a:solidFill>
                  <a:srgbClr val="336400"/>
                </a:solidFill>
                <a:latin typeface="Arial"/>
                <a:cs typeface="Arial"/>
              </a:rPr>
              <a:t>number one </a:t>
            </a:r>
            <a:br>
              <a:rPr lang="en-US" sz="1408" b="1" smtClean="0">
                <a:solidFill>
                  <a:srgbClr val="336400"/>
                </a:solidFill>
                <a:latin typeface="Arial"/>
                <a:cs typeface="Arial"/>
              </a:rPr>
            </a:br>
            <a:r>
              <a:rPr lang="en-US" sz="1408" b="1" smtClean="0">
                <a:solidFill>
                  <a:srgbClr val="336400"/>
                </a:solidFill>
                <a:latin typeface="Arial"/>
                <a:cs typeface="Arial"/>
              </a:rPr>
              <a:t>	syndrome”. </a:t>
            </a:r>
          </a:p>
          <a:p>
            <a:pPr marL="0" marR="0" lvl="0" indent="0" defTabSz="914400" eaLnBrk="1" fontAlgn="auto" latinLnBrk="0" hangingPunct="1">
              <a:lnSpc>
                <a:spcPts val="1700"/>
              </a:lnSpc>
              <a:spcBef>
                <a:spcPts val="0"/>
              </a:spcBef>
              <a:spcAft>
                <a:spcPts val="0"/>
              </a:spcAft>
              <a:buClrTx/>
              <a:buSzTx/>
              <a:buNone/>
              <a:tabLst>
                <a:tab pos="88900" algn="l"/>
              </a:tabLst>
              <a:defRPr/>
            </a:pPr>
            <a:endParaRPr lang="en-US" sz="1408" b="1">
              <a:solidFill>
                <a:srgbClr val="336400"/>
              </a:solidFill>
              <a:latin typeface="Arial"/>
            </a:endParaRPr>
          </a:p>
        </p:txBody>
      </p:sp>
      <p:sp>
        <p:nvSpPr>
          <p:cNvPr id="13" name="TextBox 12"/>
          <p:cNvSpPr txBox="1"/>
          <p:nvPr/>
        </p:nvSpPr>
        <p:spPr>
          <a:xfrm>
            <a:off x="5600700" y="4025900"/>
            <a:ext cx="1367362" cy="419987"/>
          </a:xfrm>
          <a:prstGeom prst="rect">
            <a:avLst/>
          </a:prstGeom>
          <a:noFill/>
        </p:spPr>
        <p:txBody>
          <a:bodyPr vert="horz" wrap="none" lIns="0" tIns="0" rIns="0" bIns="0" rtlCol="0">
            <a:spAutoFit/>
          </a:bodyPr>
          <a:lstStyle/>
          <a:p>
            <a:pPr>
              <a:lnSpc>
                <a:spcPts val="1600"/>
              </a:lnSpc>
            </a:pPr>
            <a:r>
              <a:rPr lang="en-US" sz="1408" b="1" smtClean="0">
                <a:solidFill>
                  <a:srgbClr val="336400"/>
                </a:solidFill>
                <a:latin typeface="Arial"/>
              </a:rPr>
              <a:t>technologically </a:t>
            </a:r>
          </a:p>
          <a:p>
            <a:pPr>
              <a:lnSpc>
                <a:spcPts val="1600"/>
              </a:lnSpc>
            </a:pPr>
            <a:endParaRPr lang="en-US"/>
          </a:p>
        </p:txBody>
      </p:sp>
      <p:sp>
        <p:nvSpPr>
          <p:cNvPr id="14" name="TextBox 13"/>
          <p:cNvSpPr txBox="1"/>
          <p:nvPr/>
        </p:nvSpPr>
        <p:spPr>
          <a:xfrm>
            <a:off x="5727700" y="4419600"/>
            <a:ext cx="1094852" cy="577081"/>
          </a:xfrm>
          <a:prstGeom prst="rect">
            <a:avLst/>
          </a:prstGeom>
          <a:noFill/>
        </p:spPr>
        <p:txBody>
          <a:bodyPr vert="horz" wrap="none" lIns="0" tIns="0" rIns="0" bIns="0" rtlCol="0">
            <a:spAutoFit/>
          </a:bodyPr>
          <a:lstStyle/>
          <a:p>
            <a:pPr marL="0" marR="0" lvl="0" indent="0" defTabSz="914400" eaLnBrk="1" fontAlgn="auto" latinLnBrk="0" hangingPunct="1">
              <a:lnSpc>
                <a:spcPts val="1500"/>
              </a:lnSpc>
              <a:spcBef>
                <a:spcPts val="0"/>
              </a:spcBef>
              <a:spcAft>
                <a:spcPts val="0"/>
              </a:spcAft>
              <a:buClrTx/>
              <a:buSzTx/>
              <a:buNone/>
              <a:tabLst>
                <a:tab pos="63500" algn="l"/>
              </a:tabLst>
              <a:defRPr/>
            </a:pPr>
            <a:r>
              <a:rPr lang="en-US" sz="1408" b="1" smtClean="0">
                <a:solidFill>
                  <a:srgbClr val="336400"/>
                </a:solidFill>
                <a:latin typeface="Arial"/>
              </a:rPr>
              <a:t>LG leader in </a:t>
            </a:r>
            <a:br>
              <a:rPr lang="en-US" sz="1408" b="1" smtClean="0">
                <a:solidFill>
                  <a:srgbClr val="336400"/>
                </a:solidFill>
                <a:latin typeface="Arial"/>
              </a:rPr>
            </a:br>
            <a:r>
              <a:rPr lang="en-US" sz="1408" b="1" smtClean="0">
                <a:solidFill>
                  <a:srgbClr val="336400"/>
                </a:solidFill>
                <a:latin typeface="Arial"/>
              </a:rPr>
              <a:t>	Plasma TV </a:t>
            </a:r>
          </a:p>
          <a:p>
            <a:pPr marL="0" marR="0" lvl="0" indent="0" defTabSz="914400" eaLnBrk="1" fontAlgn="auto" latinLnBrk="0" hangingPunct="1">
              <a:lnSpc>
                <a:spcPts val="1500"/>
              </a:lnSpc>
              <a:spcBef>
                <a:spcPts val="0"/>
              </a:spcBef>
              <a:spcAft>
                <a:spcPts val="0"/>
              </a:spcAft>
              <a:buClrTx/>
              <a:buSzTx/>
              <a:buNone/>
              <a:tabLst>
                <a:tab pos="63500" algn="l"/>
              </a:tabLst>
              <a:defRPr/>
            </a:pPr>
            <a:endParaRPr lang="en-US" sz="1408" b="1">
              <a:solidFill>
                <a:srgbClr val="3364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5CE8.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469900"/>
            <a:ext cx="7971734" cy="461665"/>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Aaker</a:t>
            </a:r>
            <a:r>
              <a:rPr lang="en-US" sz="1612" b="1" smtClean="0">
                <a:solidFill>
                  <a:srgbClr val="FFFFFF"/>
                </a:solidFill>
                <a:latin typeface="Arial"/>
                <a:cs typeface="Arial"/>
              </a:rPr>
              <a:t>’s Brand equity is based on understanding of the following critical areas ... </a:t>
            </a:r>
          </a:p>
          <a:p>
            <a:pPr>
              <a:lnSpc>
                <a:spcPts val="1800"/>
              </a:lnSpc>
            </a:pPr>
            <a:endParaRPr lang="en-US" sz="1612" b="1">
              <a:solidFill>
                <a:srgbClr val="FFFFFF"/>
              </a:solidFill>
              <a:latin typeface="Arial"/>
            </a:endParaRPr>
          </a:p>
        </p:txBody>
      </p:sp>
      <p:sp>
        <p:nvSpPr>
          <p:cNvPr id="4" name="TextBox 3"/>
          <p:cNvSpPr txBox="1"/>
          <p:nvPr/>
        </p:nvSpPr>
        <p:spPr>
          <a:xfrm>
            <a:off x="76200" y="1219200"/>
            <a:ext cx="1625445"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Perceived value </a:t>
            </a:r>
          </a:p>
          <a:p>
            <a:pPr>
              <a:lnSpc>
                <a:spcPts val="1800"/>
              </a:lnSpc>
            </a:pPr>
            <a:endParaRPr lang="en-US"/>
          </a:p>
        </p:txBody>
      </p:sp>
      <p:sp>
        <p:nvSpPr>
          <p:cNvPr id="5" name="TextBox 4"/>
          <p:cNvSpPr txBox="1"/>
          <p:nvPr/>
        </p:nvSpPr>
        <p:spPr>
          <a:xfrm>
            <a:off x="2171700" y="1498600"/>
            <a:ext cx="4908395" cy="730969"/>
          </a:xfrm>
          <a:prstGeom prst="rect">
            <a:avLst/>
          </a:prstGeom>
          <a:noFill/>
        </p:spPr>
        <p:txBody>
          <a:bodyPr vert="horz" wrap="none" lIns="0" tIns="0" rIns="0" bIns="0" rtlCol="0">
            <a:spAutoFit/>
          </a:bodyPr>
          <a:lstStyle/>
          <a:p>
            <a:pPr marL="0" marR="0" lvl="0" defTabSz="914400" eaLnBrk="1" fontAlgn="auto" latinLnBrk="0" hangingPunct="1">
              <a:lnSpc>
                <a:spcPts val="1900"/>
              </a:lnSpc>
              <a:spcBef>
                <a:spcPts val="0"/>
              </a:spcBef>
              <a:spcAft>
                <a:spcPts val="0"/>
              </a:spcAft>
              <a:buClrTx/>
              <a:buSzTx/>
              <a:buNone/>
              <a:tabLst>
                <a:tab pos="1701800" algn="l"/>
              </a:tabLst>
              <a:defRPr/>
            </a:pPr>
            <a:r>
              <a:rPr lang="en-US" sz="1612" b="1" smtClean="0">
                <a:solidFill>
                  <a:srgbClr val="FF3300"/>
                </a:solidFill>
                <a:latin typeface="Arial"/>
              </a:rPr>
              <a:t>Perceived value is mentioned along the following </a:t>
            </a:r>
            <a:br>
              <a:rPr lang="en-US" sz="1612" b="1" smtClean="0">
                <a:solidFill>
                  <a:srgbClr val="FF3300"/>
                </a:solidFill>
                <a:latin typeface="Arial"/>
              </a:rPr>
            </a:br>
            <a:r>
              <a:rPr lang="en-US" sz="1612" b="1" smtClean="0">
                <a:solidFill>
                  <a:srgbClr val="FF3300"/>
                </a:solidFill>
                <a:latin typeface="Arial"/>
              </a:rPr>
              <a:t>	dimensions ... </a:t>
            </a:r>
          </a:p>
          <a:p>
            <a:pPr marL="0" marR="0" lvl="0" indent="0" defTabSz="914400" eaLnBrk="1" fontAlgn="auto" latinLnBrk="0" hangingPunct="1">
              <a:lnSpc>
                <a:spcPts val="1900"/>
              </a:lnSpc>
              <a:spcBef>
                <a:spcPts val="0"/>
              </a:spcBef>
              <a:spcAft>
                <a:spcPts val="0"/>
              </a:spcAft>
              <a:buClrTx/>
              <a:buSzTx/>
              <a:buNone/>
              <a:tabLst>
                <a:tab pos="1701800" algn="l"/>
              </a:tabLst>
              <a:defRPr/>
            </a:pPr>
            <a:endParaRPr lang="en-US" sz="1612" b="1">
              <a:solidFill>
                <a:srgbClr val="FF3300"/>
              </a:solidFill>
              <a:latin typeface="Arial"/>
            </a:endParaRPr>
          </a:p>
        </p:txBody>
      </p:sp>
      <p:sp>
        <p:nvSpPr>
          <p:cNvPr id="6" name="TextBox 5"/>
          <p:cNvSpPr txBox="1"/>
          <p:nvPr/>
        </p:nvSpPr>
        <p:spPr>
          <a:xfrm>
            <a:off x="2997200" y="2286000"/>
            <a:ext cx="5206554"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Whether the brand proves good value for the money </a:t>
            </a:r>
          </a:p>
          <a:p>
            <a:pPr>
              <a:lnSpc>
                <a:spcPts val="1800"/>
              </a:lnSpc>
            </a:pPr>
            <a:endParaRPr lang="en-US"/>
          </a:p>
        </p:txBody>
      </p:sp>
      <p:sp>
        <p:nvSpPr>
          <p:cNvPr id="7" name="TextBox 6"/>
          <p:cNvSpPr txBox="1"/>
          <p:nvPr/>
        </p:nvSpPr>
        <p:spPr>
          <a:xfrm>
            <a:off x="4203700" y="2616200"/>
            <a:ext cx="240450" cy="216662"/>
          </a:xfrm>
          <a:prstGeom prst="rect">
            <a:avLst/>
          </a:prstGeom>
          <a:noFill/>
        </p:spPr>
        <p:txBody>
          <a:bodyPr vert="horz" wrap="none" lIns="0" tIns="0" rIns="0" bIns="0" rtlCol="0">
            <a:spAutoFit/>
          </a:bodyPr>
          <a:lstStyle/>
          <a:p>
            <a:r>
              <a:rPr lang="en-US" sz="1408" b="1" smtClean="0">
                <a:solidFill>
                  <a:srgbClr val="000000"/>
                </a:solidFill>
                <a:latin typeface="Arial"/>
              </a:rPr>
              <a:t>No</a:t>
            </a:r>
            <a:endParaRPr lang="en-US" sz="1408" b="1">
              <a:solidFill>
                <a:srgbClr val="000000"/>
              </a:solidFill>
              <a:latin typeface="Arial"/>
            </a:endParaRPr>
          </a:p>
        </p:txBody>
      </p:sp>
      <p:sp>
        <p:nvSpPr>
          <p:cNvPr id="8" name="TextBox 7"/>
          <p:cNvSpPr txBox="1"/>
          <p:nvPr/>
        </p:nvSpPr>
        <p:spPr>
          <a:xfrm>
            <a:off x="6223000" y="2616200"/>
            <a:ext cx="312265" cy="216662"/>
          </a:xfrm>
          <a:prstGeom prst="rect">
            <a:avLst/>
          </a:prstGeom>
          <a:noFill/>
        </p:spPr>
        <p:txBody>
          <a:bodyPr vert="horz" wrap="none" lIns="0" tIns="0" rIns="0" bIns="0" rtlCol="0">
            <a:spAutoFit/>
          </a:bodyPr>
          <a:lstStyle/>
          <a:p>
            <a:r>
              <a:rPr lang="en-US" sz="1408" b="1" smtClean="0">
                <a:solidFill>
                  <a:srgbClr val="000000"/>
                </a:solidFill>
                <a:latin typeface="Arial"/>
              </a:rPr>
              <a:t>Yes</a:t>
            </a:r>
            <a:endParaRPr lang="en-US" sz="1408" b="1">
              <a:solidFill>
                <a:srgbClr val="000000"/>
              </a:solidFill>
              <a:latin typeface="Arial"/>
            </a:endParaRPr>
          </a:p>
        </p:txBody>
      </p:sp>
      <p:sp>
        <p:nvSpPr>
          <p:cNvPr id="9" name="TextBox 8"/>
          <p:cNvSpPr txBox="1"/>
          <p:nvPr/>
        </p:nvSpPr>
        <p:spPr>
          <a:xfrm>
            <a:off x="2844800" y="3403600"/>
            <a:ext cx="414985"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Yes </a:t>
            </a:r>
          </a:p>
          <a:p>
            <a:pPr>
              <a:lnSpc>
                <a:spcPts val="1800"/>
              </a:lnSpc>
            </a:pPr>
            <a:endParaRPr lang="en-US"/>
          </a:p>
        </p:txBody>
      </p:sp>
      <p:sp>
        <p:nvSpPr>
          <p:cNvPr id="10" name="TextBox 9"/>
          <p:cNvSpPr txBox="1"/>
          <p:nvPr/>
        </p:nvSpPr>
        <p:spPr>
          <a:xfrm>
            <a:off x="762000" y="3771900"/>
            <a:ext cx="1854675" cy="974626"/>
          </a:xfrm>
          <a:prstGeom prst="rect">
            <a:avLst/>
          </a:prstGeom>
          <a:noFill/>
        </p:spPr>
        <p:txBody>
          <a:bodyPr vert="horz" wrap="none" lIns="0" tIns="0" rIns="0" bIns="0" rtlCol="0">
            <a:spAutoFit/>
          </a:bodyPr>
          <a:lstStyle/>
          <a:p>
            <a:pPr>
              <a:lnSpc>
                <a:spcPts val="1900"/>
              </a:lnSpc>
            </a:pPr>
            <a:r>
              <a:rPr lang="en-US" sz="1612" b="1" smtClean="0">
                <a:solidFill>
                  <a:srgbClr val="000000"/>
                </a:solidFill>
                <a:latin typeface="Arial"/>
              </a:rPr>
              <a:t>Whether there is a </a:t>
            </a:r>
            <a:br>
              <a:rPr lang="en-US" sz="1612" b="1" smtClean="0">
                <a:solidFill>
                  <a:srgbClr val="000000"/>
                </a:solidFill>
                <a:latin typeface="Arial"/>
              </a:rPr>
            </a:br>
            <a:r>
              <a:rPr lang="en-US" sz="1612" b="1" smtClean="0">
                <a:solidFill>
                  <a:srgbClr val="000000"/>
                </a:solidFill>
                <a:latin typeface="Arial"/>
              </a:rPr>
              <a:t>reason to buy this </a:t>
            </a:r>
            <a:br>
              <a:rPr lang="en-US" sz="1612" b="1" smtClean="0">
                <a:solidFill>
                  <a:srgbClr val="000000"/>
                </a:solidFill>
                <a:latin typeface="Arial"/>
              </a:rPr>
            </a:br>
            <a:r>
              <a:rPr lang="en-US" sz="1612" b="1" smtClean="0">
                <a:solidFill>
                  <a:srgbClr val="000000"/>
                </a:solidFill>
                <a:latin typeface="Arial"/>
              </a:rPr>
              <a:t>brand over others </a:t>
            </a:r>
          </a:p>
          <a:p>
            <a:pPr>
              <a:lnSpc>
                <a:spcPts val="1900"/>
              </a:lnSpc>
            </a:pPr>
            <a:endParaRPr lang="en-US" sz="1612" b="1">
              <a:solidFill>
                <a:srgbClr val="000000"/>
              </a:solidFill>
              <a:latin typeface="Arial"/>
            </a:endParaRPr>
          </a:p>
        </p:txBody>
      </p:sp>
      <p:sp>
        <p:nvSpPr>
          <p:cNvPr id="11" name="TextBox 10"/>
          <p:cNvSpPr txBox="1"/>
          <p:nvPr/>
        </p:nvSpPr>
        <p:spPr>
          <a:xfrm>
            <a:off x="2895600" y="4533900"/>
            <a:ext cx="333425"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No </a:t>
            </a:r>
          </a:p>
          <a:p>
            <a:pPr>
              <a:lnSpc>
                <a:spcPts val="1800"/>
              </a:lnSpc>
            </a:pPr>
            <a:endParaRPr lang="en-US"/>
          </a:p>
        </p:txBody>
      </p:sp>
      <p:sp>
        <p:nvSpPr>
          <p:cNvPr id="12" name="TextBox 11"/>
          <p:cNvSpPr txBox="1"/>
          <p:nvPr/>
        </p:nvSpPr>
        <p:spPr>
          <a:xfrm>
            <a:off x="3822700" y="3238500"/>
            <a:ext cx="1635063" cy="730969"/>
          </a:xfrm>
          <a:prstGeom prst="rect">
            <a:avLst/>
          </a:prstGeom>
          <a:noFill/>
        </p:spPr>
        <p:txBody>
          <a:bodyPr vert="horz" wrap="none" lIns="0" tIns="0" rIns="0" bIns="0" rtlCol="0">
            <a:spAutoFit/>
          </a:bodyPr>
          <a:lstStyle/>
          <a:p>
            <a:pPr indent="44963">
              <a:lnSpc>
                <a:spcPts val="1900"/>
              </a:lnSpc>
            </a:pPr>
            <a:r>
              <a:rPr lang="en-US" sz="1612" b="1" smtClean="0">
                <a:solidFill>
                  <a:srgbClr val="000000"/>
                </a:solidFill>
                <a:latin typeface="Arial"/>
              </a:rPr>
              <a:t>Comparatively </a:t>
            </a:r>
            <a:br>
              <a:rPr lang="en-US" sz="1612" b="1" smtClean="0">
                <a:solidFill>
                  <a:srgbClr val="000000"/>
                </a:solidFill>
                <a:latin typeface="Arial"/>
              </a:rPr>
            </a:br>
            <a:r>
              <a:rPr lang="en-US" sz="1612" b="1" smtClean="0">
                <a:solidFill>
                  <a:srgbClr val="000000"/>
                </a:solidFill>
                <a:latin typeface="Arial"/>
              </a:rPr>
              <a:t>superior brands </a:t>
            </a:r>
          </a:p>
          <a:p>
            <a:pPr indent="44963">
              <a:lnSpc>
                <a:spcPts val="1900"/>
              </a:lnSpc>
            </a:pPr>
            <a:endParaRPr lang="en-US" sz="1612" b="1">
              <a:solidFill>
                <a:srgbClr val="000000"/>
              </a:solidFill>
              <a:latin typeface="Arial"/>
            </a:endParaRPr>
          </a:p>
        </p:txBody>
      </p:sp>
      <p:sp>
        <p:nvSpPr>
          <p:cNvPr id="13" name="TextBox 12"/>
          <p:cNvSpPr txBox="1"/>
          <p:nvPr/>
        </p:nvSpPr>
        <p:spPr>
          <a:xfrm>
            <a:off x="3949700" y="4584700"/>
            <a:ext cx="1370568"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Loser brands </a:t>
            </a:r>
          </a:p>
          <a:p>
            <a:pPr>
              <a:lnSpc>
                <a:spcPts val="1800"/>
              </a:lnSpc>
            </a:pPr>
            <a:endParaRPr lang="en-US"/>
          </a:p>
        </p:txBody>
      </p:sp>
      <p:sp>
        <p:nvSpPr>
          <p:cNvPr id="14" name="TextBox 13"/>
          <p:cNvSpPr txBox="1"/>
          <p:nvPr/>
        </p:nvSpPr>
        <p:spPr>
          <a:xfrm>
            <a:off x="5791200" y="3365500"/>
            <a:ext cx="1506631"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Winner brands </a:t>
            </a:r>
          </a:p>
          <a:p>
            <a:pPr>
              <a:lnSpc>
                <a:spcPts val="1800"/>
              </a:lnSpc>
            </a:pPr>
            <a:endParaRPr lang="en-US"/>
          </a:p>
        </p:txBody>
      </p:sp>
      <p:sp>
        <p:nvSpPr>
          <p:cNvPr id="15" name="TextBox 14"/>
          <p:cNvSpPr txBox="1"/>
          <p:nvPr/>
        </p:nvSpPr>
        <p:spPr>
          <a:xfrm>
            <a:off x="5600700" y="4457700"/>
            <a:ext cx="1830629" cy="730969"/>
          </a:xfrm>
          <a:prstGeom prst="rect">
            <a:avLst/>
          </a:prstGeom>
          <a:noFill/>
        </p:spPr>
        <p:txBody>
          <a:bodyPr vert="horz" wrap="none" lIns="0" tIns="0" rIns="0" bIns="0" rtlCol="0">
            <a:spAutoFit/>
          </a:bodyPr>
          <a:lstStyle/>
          <a:p>
            <a:pPr marL="0" marR="0" lvl="0" indent="0" defTabSz="914400" eaLnBrk="1" fontAlgn="auto" latinLnBrk="0" hangingPunct="1">
              <a:lnSpc>
                <a:spcPts val="1900"/>
              </a:lnSpc>
              <a:spcBef>
                <a:spcPts val="0"/>
              </a:spcBef>
              <a:spcAft>
                <a:spcPts val="0"/>
              </a:spcAft>
              <a:buClrTx/>
              <a:buSzTx/>
              <a:buNone/>
              <a:tabLst>
                <a:tab pos="558800" algn="l"/>
              </a:tabLst>
              <a:defRPr/>
            </a:pPr>
            <a:r>
              <a:rPr lang="en-US" sz="1612" b="1" smtClean="0">
                <a:solidFill>
                  <a:srgbClr val="000000"/>
                </a:solidFill>
                <a:latin typeface="Arial"/>
              </a:rPr>
              <a:t>Non differentiated </a:t>
            </a:r>
            <a:br>
              <a:rPr lang="en-US" sz="1612" b="1" smtClean="0">
                <a:solidFill>
                  <a:srgbClr val="000000"/>
                </a:solidFill>
                <a:latin typeface="Arial"/>
              </a:rPr>
            </a:br>
            <a:r>
              <a:rPr lang="en-US" sz="1612" b="1" smtClean="0">
                <a:solidFill>
                  <a:srgbClr val="000000"/>
                </a:solidFill>
                <a:latin typeface="Arial"/>
              </a:rPr>
              <a:t>	brands </a:t>
            </a:r>
          </a:p>
          <a:p>
            <a:pPr marL="0" marR="0" lvl="0" indent="0" defTabSz="914400" eaLnBrk="1" fontAlgn="auto" latinLnBrk="0" hangingPunct="1">
              <a:lnSpc>
                <a:spcPts val="1900"/>
              </a:lnSpc>
              <a:spcBef>
                <a:spcPts val="0"/>
              </a:spcBef>
              <a:spcAft>
                <a:spcPts val="0"/>
              </a:spcAft>
              <a:buClrTx/>
              <a:buSzTx/>
              <a:buNone/>
              <a:tabLst>
                <a:tab pos="558800" algn="l"/>
              </a:tabLst>
              <a:defRPr/>
            </a:pPr>
            <a:endParaRPr lang="en-US" sz="1612" b="1">
              <a:solidFill>
                <a:srgbClr val="000000"/>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5F2A.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469900"/>
            <a:ext cx="7971734" cy="461665"/>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Aaker</a:t>
            </a:r>
            <a:r>
              <a:rPr lang="en-US" sz="1612" b="1" smtClean="0">
                <a:solidFill>
                  <a:srgbClr val="FFFFFF"/>
                </a:solidFill>
                <a:latin typeface="Arial"/>
                <a:cs typeface="Arial"/>
              </a:rPr>
              <a:t>’s Brand equity is based on understanding of the following critical areas ... </a:t>
            </a:r>
          </a:p>
          <a:p>
            <a:pPr>
              <a:lnSpc>
                <a:spcPts val="1800"/>
              </a:lnSpc>
            </a:pPr>
            <a:endParaRPr lang="en-US" sz="1612" b="1">
              <a:solidFill>
                <a:srgbClr val="FFFFFF"/>
              </a:solidFill>
              <a:latin typeface="Arial"/>
            </a:endParaRPr>
          </a:p>
        </p:txBody>
      </p:sp>
      <p:sp>
        <p:nvSpPr>
          <p:cNvPr id="4" name="TextBox 3"/>
          <p:cNvSpPr txBox="1"/>
          <p:nvPr/>
        </p:nvSpPr>
        <p:spPr>
          <a:xfrm>
            <a:off x="1473200" y="1498600"/>
            <a:ext cx="1830629"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Brand Personality </a:t>
            </a:r>
          </a:p>
          <a:p>
            <a:pPr>
              <a:lnSpc>
                <a:spcPts val="1800"/>
              </a:lnSpc>
            </a:pPr>
            <a:endParaRPr lang="en-US"/>
          </a:p>
        </p:txBody>
      </p:sp>
      <p:sp>
        <p:nvSpPr>
          <p:cNvPr id="5" name="TextBox 4"/>
          <p:cNvSpPr txBox="1"/>
          <p:nvPr/>
        </p:nvSpPr>
        <p:spPr>
          <a:xfrm>
            <a:off x="914400" y="2755900"/>
            <a:ext cx="2988319" cy="928716"/>
          </a:xfrm>
          <a:prstGeom prst="rect">
            <a:avLst/>
          </a:prstGeom>
          <a:noFill/>
        </p:spPr>
        <p:txBody>
          <a:bodyPr vert="horz" wrap="none" lIns="0" tIns="0" rIns="0" bIns="0" rtlCol="0">
            <a:spAutoFit/>
          </a:bodyPr>
          <a:lstStyle/>
          <a:p>
            <a:pPr>
              <a:lnSpc>
                <a:spcPts val="2500"/>
              </a:lnSpc>
            </a:pPr>
            <a:r>
              <a:rPr lang="en-US" sz="1612" b="1" smtClean="0">
                <a:solidFill>
                  <a:srgbClr val="000000"/>
                </a:solidFill>
                <a:latin typeface="Arial"/>
              </a:rPr>
              <a:t>Brand Personality  provides </a:t>
            </a:r>
            <a:br>
              <a:rPr lang="en-US" sz="1612" b="1" smtClean="0">
                <a:solidFill>
                  <a:srgbClr val="000000"/>
                </a:solidFill>
                <a:latin typeface="Arial"/>
              </a:rPr>
            </a:br>
            <a:r>
              <a:rPr lang="en-US" sz="1612" b="1" smtClean="0">
                <a:solidFill>
                  <a:srgbClr val="000000"/>
                </a:solidFill>
                <a:latin typeface="Arial"/>
              </a:rPr>
              <a:t>links to the brand</a:t>
            </a:r>
            <a:r>
              <a:rPr lang="en-US" sz="1612" b="1" smtClean="0">
                <a:solidFill>
                  <a:srgbClr val="000000"/>
                </a:solidFill>
                <a:latin typeface="Arial"/>
                <a:cs typeface="Arial"/>
              </a:rPr>
              <a:t>’s emotional </a:t>
            </a:r>
          </a:p>
          <a:p>
            <a:pPr>
              <a:lnSpc>
                <a:spcPts val="2500"/>
              </a:lnSpc>
            </a:pPr>
            <a:endParaRPr lang="en-US" sz="1612" b="1">
              <a:solidFill>
                <a:srgbClr val="000000"/>
              </a:solidFill>
              <a:latin typeface="Arial"/>
            </a:endParaRPr>
          </a:p>
        </p:txBody>
      </p:sp>
      <p:sp>
        <p:nvSpPr>
          <p:cNvPr id="6" name="TextBox 5"/>
          <p:cNvSpPr txBox="1"/>
          <p:nvPr/>
        </p:nvSpPr>
        <p:spPr>
          <a:xfrm>
            <a:off x="914400" y="3390900"/>
            <a:ext cx="2939907" cy="928716"/>
          </a:xfrm>
          <a:prstGeom prst="rect">
            <a:avLst/>
          </a:prstGeom>
          <a:noFill/>
        </p:spPr>
        <p:txBody>
          <a:bodyPr vert="horz" wrap="none" lIns="0" tIns="0" rIns="0" bIns="0" rtlCol="0">
            <a:spAutoFit/>
          </a:bodyPr>
          <a:lstStyle/>
          <a:p>
            <a:pPr indent="57191">
              <a:lnSpc>
                <a:spcPts val="2500"/>
              </a:lnSpc>
            </a:pPr>
            <a:r>
              <a:rPr lang="en-US" sz="1612" b="1" smtClean="0">
                <a:solidFill>
                  <a:srgbClr val="000000"/>
                </a:solidFill>
                <a:latin typeface="Arial"/>
              </a:rPr>
              <a:t>and self  expressive benefits </a:t>
            </a:r>
            <a:br>
              <a:rPr lang="en-US" sz="1612" b="1" smtClean="0">
                <a:solidFill>
                  <a:srgbClr val="000000"/>
                </a:solidFill>
                <a:latin typeface="Arial"/>
              </a:rPr>
            </a:br>
            <a:r>
              <a:rPr lang="en-US" sz="1612" b="1" smtClean="0">
                <a:solidFill>
                  <a:srgbClr val="000000"/>
                </a:solidFill>
                <a:latin typeface="Arial"/>
              </a:rPr>
              <a:t>as well as a basis for </a:t>
            </a:r>
          </a:p>
          <a:p>
            <a:pPr indent="57191">
              <a:lnSpc>
                <a:spcPts val="2500"/>
              </a:lnSpc>
            </a:pPr>
            <a:endParaRPr lang="en-US" sz="1612" b="1">
              <a:solidFill>
                <a:srgbClr val="000000"/>
              </a:solidFill>
              <a:latin typeface="Arial"/>
            </a:endParaRPr>
          </a:p>
        </p:txBody>
      </p:sp>
      <p:sp>
        <p:nvSpPr>
          <p:cNvPr id="7" name="TextBox 6"/>
          <p:cNvSpPr txBox="1"/>
          <p:nvPr/>
        </p:nvSpPr>
        <p:spPr>
          <a:xfrm>
            <a:off x="965200" y="4025900"/>
            <a:ext cx="2867773" cy="928716"/>
          </a:xfrm>
          <a:prstGeom prst="rect">
            <a:avLst/>
          </a:prstGeom>
          <a:noFill/>
        </p:spPr>
        <p:txBody>
          <a:bodyPr vert="horz" wrap="none" lIns="0" tIns="0" rIns="0" bIns="0" rtlCol="0">
            <a:spAutoFit/>
          </a:bodyPr>
          <a:lstStyle/>
          <a:p>
            <a:pPr>
              <a:lnSpc>
                <a:spcPts val="2500"/>
              </a:lnSpc>
            </a:pPr>
            <a:r>
              <a:rPr lang="en-US" sz="1612" b="1" smtClean="0">
                <a:solidFill>
                  <a:srgbClr val="000000"/>
                </a:solidFill>
                <a:latin typeface="Arial"/>
              </a:rPr>
              <a:t>brand-customer relationship </a:t>
            </a:r>
            <a:br>
              <a:rPr lang="en-US" sz="1612" b="1" smtClean="0">
                <a:solidFill>
                  <a:srgbClr val="000000"/>
                </a:solidFill>
                <a:latin typeface="Arial"/>
              </a:rPr>
            </a:br>
            <a:r>
              <a:rPr lang="en-US" sz="1612" b="1" smtClean="0">
                <a:solidFill>
                  <a:srgbClr val="000000"/>
                </a:solidFill>
                <a:latin typeface="Arial"/>
              </a:rPr>
              <a:t>and differentiation </a:t>
            </a:r>
          </a:p>
          <a:p>
            <a:pPr>
              <a:lnSpc>
                <a:spcPts val="2500"/>
              </a:lnSpc>
            </a:pPr>
            <a:endParaRPr lang="en-US" sz="1612" b="1">
              <a:solidFill>
                <a:srgbClr val="000000"/>
              </a:solidFill>
              <a:latin typeface="Arial"/>
            </a:endParaRPr>
          </a:p>
        </p:txBody>
      </p:sp>
      <p:sp>
        <p:nvSpPr>
          <p:cNvPr id="8" name="TextBox 7"/>
          <p:cNvSpPr txBox="1"/>
          <p:nvPr/>
        </p:nvSpPr>
        <p:spPr>
          <a:xfrm>
            <a:off x="5397500" y="1498600"/>
            <a:ext cx="2836033"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Organizational Associations </a:t>
            </a:r>
          </a:p>
          <a:p>
            <a:pPr>
              <a:lnSpc>
                <a:spcPts val="1800"/>
              </a:lnSpc>
            </a:pPr>
            <a:endParaRPr lang="en-US"/>
          </a:p>
        </p:txBody>
      </p:sp>
      <p:sp>
        <p:nvSpPr>
          <p:cNvPr id="9" name="TextBox 8"/>
          <p:cNvSpPr txBox="1"/>
          <p:nvPr/>
        </p:nvSpPr>
        <p:spPr>
          <a:xfrm>
            <a:off x="5511800" y="2057400"/>
            <a:ext cx="2577629" cy="730969"/>
          </a:xfrm>
          <a:prstGeom prst="rect">
            <a:avLst/>
          </a:prstGeom>
          <a:noFill/>
        </p:spPr>
        <p:txBody>
          <a:bodyPr vert="horz" wrap="none" lIns="0" tIns="0" rIns="0" bIns="0" rtlCol="0">
            <a:spAutoFit/>
          </a:bodyPr>
          <a:lstStyle/>
          <a:p>
            <a:pPr>
              <a:lnSpc>
                <a:spcPts val="1900"/>
              </a:lnSpc>
            </a:pPr>
            <a:r>
              <a:rPr lang="en-US" sz="1612" b="1" smtClean="0">
                <a:solidFill>
                  <a:srgbClr val="000000"/>
                </a:solidFill>
                <a:latin typeface="Arial"/>
              </a:rPr>
              <a:t>This brand is made by an </a:t>
            </a:r>
            <a:br>
              <a:rPr lang="en-US" sz="1612" b="1" smtClean="0">
                <a:solidFill>
                  <a:srgbClr val="000000"/>
                </a:solidFill>
                <a:latin typeface="Arial"/>
              </a:rPr>
            </a:br>
            <a:r>
              <a:rPr lang="en-US" sz="1612" b="1" smtClean="0">
                <a:solidFill>
                  <a:srgbClr val="000000"/>
                </a:solidFill>
                <a:latin typeface="Arial"/>
              </a:rPr>
              <a:t>organization I would trust </a:t>
            </a:r>
          </a:p>
          <a:p>
            <a:pPr>
              <a:lnSpc>
                <a:spcPts val="1900"/>
              </a:lnSpc>
            </a:pPr>
            <a:endParaRPr lang="en-US" sz="1612" b="1">
              <a:solidFill>
                <a:srgbClr val="000000"/>
              </a:solidFill>
              <a:latin typeface="Arial"/>
            </a:endParaRPr>
          </a:p>
        </p:txBody>
      </p:sp>
      <p:sp>
        <p:nvSpPr>
          <p:cNvPr id="10" name="TextBox 9"/>
          <p:cNvSpPr txBox="1"/>
          <p:nvPr/>
        </p:nvSpPr>
        <p:spPr>
          <a:xfrm>
            <a:off x="5651500" y="2819400"/>
            <a:ext cx="2255426" cy="730969"/>
          </a:xfrm>
          <a:prstGeom prst="rect">
            <a:avLst/>
          </a:prstGeom>
          <a:noFill/>
        </p:spPr>
        <p:txBody>
          <a:bodyPr vert="horz" wrap="none" lIns="0" tIns="0" rIns="0" bIns="0" rtlCol="0">
            <a:spAutoFit/>
          </a:bodyPr>
          <a:lstStyle/>
          <a:p>
            <a:pPr marL="0" marR="0" lvl="0" indent="0" defTabSz="914400" eaLnBrk="1" fontAlgn="auto" latinLnBrk="0" hangingPunct="1">
              <a:lnSpc>
                <a:spcPts val="1900"/>
              </a:lnSpc>
              <a:spcBef>
                <a:spcPts val="0"/>
              </a:spcBef>
              <a:spcAft>
                <a:spcPts val="0"/>
              </a:spcAft>
              <a:buClrTx/>
              <a:buSzTx/>
              <a:buNone/>
              <a:tabLst>
                <a:tab pos="508000" algn="l"/>
              </a:tabLst>
              <a:defRPr/>
            </a:pPr>
            <a:r>
              <a:rPr lang="en-US" sz="1612" b="1" smtClean="0">
                <a:solidFill>
                  <a:srgbClr val="000000"/>
                </a:solidFill>
                <a:latin typeface="Arial"/>
              </a:rPr>
              <a:t>I admire the brand </a:t>
            </a:r>
            <a:r>
              <a:rPr lang="en-US" sz="1612" b="1" smtClean="0">
                <a:solidFill>
                  <a:srgbClr val="000000"/>
                </a:solidFill>
                <a:latin typeface="Arial"/>
                <a:cs typeface="Arial"/>
              </a:rPr>
              <a:t>“X” </a:t>
            </a:r>
            <a:br>
              <a:rPr lang="en-US" sz="1612" b="1" smtClean="0">
                <a:solidFill>
                  <a:srgbClr val="000000"/>
                </a:solidFill>
                <a:latin typeface="Arial"/>
                <a:cs typeface="Arial"/>
              </a:rPr>
            </a:br>
            <a:r>
              <a:rPr lang="en-US" sz="1612" b="1" smtClean="0">
                <a:solidFill>
                  <a:srgbClr val="000000"/>
                </a:solidFill>
                <a:latin typeface="Arial"/>
                <a:cs typeface="Arial"/>
              </a:rPr>
              <a:t>	organization </a:t>
            </a:r>
          </a:p>
          <a:p>
            <a:pPr marL="0" marR="0" lvl="0" indent="0" defTabSz="914400" eaLnBrk="1" fontAlgn="auto" latinLnBrk="0" hangingPunct="1">
              <a:lnSpc>
                <a:spcPts val="1900"/>
              </a:lnSpc>
              <a:spcBef>
                <a:spcPts val="0"/>
              </a:spcBef>
              <a:spcAft>
                <a:spcPts val="0"/>
              </a:spcAft>
              <a:buClrTx/>
              <a:buSzTx/>
              <a:buNone/>
              <a:tabLst>
                <a:tab pos="508000" algn="l"/>
              </a:tabLst>
              <a:defRPr/>
            </a:pPr>
            <a:endParaRPr lang="en-US" sz="1612" b="1">
              <a:solidFill>
                <a:srgbClr val="000000"/>
              </a:solidFill>
              <a:latin typeface="Arial"/>
            </a:endParaRPr>
          </a:p>
        </p:txBody>
      </p:sp>
      <p:sp>
        <p:nvSpPr>
          <p:cNvPr id="11" name="TextBox 10"/>
          <p:cNvSpPr txBox="1"/>
          <p:nvPr/>
        </p:nvSpPr>
        <p:spPr>
          <a:xfrm>
            <a:off x="5194300" y="4178300"/>
            <a:ext cx="3201197" cy="974626"/>
          </a:xfrm>
          <a:prstGeom prst="rect">
            <a:avLst/>
          </a:prstGeom>
          <a:noFill/>
        </p:spPr>
        <p:txBody>
          <a:bodyPr vert="horz" wrap="none" lIns="0" tIns="0" rIns="0" bIns="0" rtlCol="0">
            <a:spAutoFit/>
          </a:bodyPr>
          <a:lstStyle/>
          <a:p>
            <a:pPr marL="0" marR="0" lvl="0" indent="0" defTabSz="914400" eaLnBrk="1" fontAlgn="auto" latinLnBrk="0" hangingPunct="1">
              <a:lnSpc>
                <a:spcPts val="1900"/>
              </a:lnSpc>
              <a:spcBef>
                <a:spcPts val="0"/>
              </a:spcBef>
              <a:spcAft>
                <a:spcPts val="0"/>
              </a:spcAft>
              <a:buClrTx/>
              <a:buSzTx/>
              <a:buNone/>
              <a:tabLst>
                <a:tab pos="228600" algn="l"/>
                <a:tab pos="266700" algn="l"/>
              </a:tabLst>
              <a:defRPr/>
            </a:pPr>
            <a:r>
              <a:rPr lang="en-US" sz="1612" b="1" smtClean="0">
                <a:solidFill>
                  <a:srgbClr val="000000"/>
                </a:solidFill>
                <a:latin typeface="Arial"/>
              </a:rPr>
              <a:t>I would be proud (or pleased) to </a:t>
            </a:r>
            <a:br>
              <a:rPr lang="en-US" sz="1612" b="1" smtClean="0">
                <a:solidFill>
                  <a:srgbClr val="000000"/>
                </a:solidFill>
                <a:latin typeface="Arial"/>
              </a:rPr>
            </a:br>
            <a:r>
              <a:rPr lang="en-US" sz="1612" b="1" smtClean="0">
                <a:solidFill>
                  <a:srgbClr val="000000"/>
                </a:solidFill>
                <a:latin typeface="Arial"/>
              </a:rPr>
              <a:t>	do business with the brand </a:t>
            </a:r>
            <a:br>
              <a:rPr lang="en-US" sz="1612" b="1" smtClean="0">
                <a:solidFill>
                  <a:srgbClr val="000000"/>
                </a:solidFill>
                <a:latin typeface="Arial"/>
              </a:rPr>
            </a:br>
            <a:r>
              <a:rPr lang="en-US" sz="1612" b="1" smtClean="0">
                <a:solidFill>
                  <a:srgbClr val="000000"/>
                </a:solidFill>
                <a:latin typeface="Arial"/>
              </a:rPr>
              <a:t>		TATA</a:t>
            </a:r>
            <a:r>
              <a:rPr lang="en-US" sz="1612" b="1" smtClean="0">
                <a:solidFill>
                  <a:srgbClr val="000000"/>
                </a:solidFill>
                <a:latin typeface="Arial"/>
                <a:cs typeface="Arial"/>
              </a:rPr>
              <a:t>’s  as an organization </a:t>
            </a:r>
          </a:p>
          <a:p>
            <a:pPr marL="0" marR="0" lvl="0" indent="0" defTabSz="914400" eaLnBrk="1" fontAlgn="auto" latinLnBrk="0" hangingPunct="1">
              <a:lnSpc>
                <a:spcPts val="1900"/>
              </a:lnSpc>
              <a:spcBef>
                <a:spcPts val="0"/>
              </a:spcBef>
              <a:spcAft>
                <a:spcPts val="0"/>
              </a:spcAft>
              <a:buClrTx/>
              <a:buSzTx/>
              <a:buNone/>
              <a:tabLst>
                <a:tab pos="228600" algn="l"/>
                <a:tab pos="266700" algn="l"/>
              </a:tabLst>
              <a:defRPr/>
            </a:pPr>
            <a:endParaRPr lang="en-US" sz="1612" b="1">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ADC7.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469900"/>
            <a:ext cx="7971734" cy="461665"/>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Aaker</a:t>
            </a:r>
            <a:r>
              <a:rPr lang="en-US" sz="1612" b="1" smtClean="0">
                <a:solidFill>
                  <a:srgbClr val="FFFFFF"/>
                </a:solidFill>
                <a:latin typeface="Arial"/>
                <a:cs typeface="Arial"/>
              </a:rPr>
              <a:t>’s Brand equity is based on understanding of the following critical areas ... </a:t>
            </a:r>
          </a:p>
          <a:p>
            <a:pPr>
              <a:lnSpc>
                <a:spcPts val="1800"/>
              </a:lnSpc>
            </a:pPr>
            <a:endParaRPr lang="en-US" sz="1612" b="1">
              <a:solidFill>
                <a:srgbClr val="FFFFFF"/>
              </a:solidFill>
              <a:latin typeface="Arial"/>
            </a:endParaRPr>
          </a:p>
        </p:txBody>
      </p:sp>
      <p:sp>
        <p:nvSpPr>
          <p:cNvPr id="4" name="TextBox 3"/>
          <p:cNvSpPr txBox="1"/>
          <p:nvPr/>
        </p:nvSpPr>
        <p:spPr>
          <a:xfrm>
            <a:off x="76200" y="1219200"/>
            <a:ext cx="1795171"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Brand Awareness </a:t>
            </a:r>
          </a:p>
          <a:p>
            <a:pPr>
              <a:lnSpc>
                <a:spcPts val="1800"/>
              </a:lnSpc>
            </a:pPr>
            <a:endParaRPr lang="en-US"/>
          </a:p>
        </p:txBody>
      </p:sp>
      <p:sp>
        <p:nvSpPr>
          <p:cNvPr id="5" name="TextBox 4"/>
          <p:cNvSpPr txBox="1"/>
          <p:nvPr/>
        </p:nvSpPr>
        <p:spPr>
          <a:xfrm>
            <a:off x="1752600" y="1854200"/>
            <a:ext cx="6243632" cy="419987"/>
          </a:xfrm>
          <a:prstGeom prst="rect">
            <a:avLst/>
          </a:prstGeom>
          <a:noFill/>
        </p:spPr>
        <p:txBody>
          <a:bodyPr vert="horz" wrap="none" lIns="0" tIns="0" rIns="0" bIns="0" rtlCol="0">
            <a:spAutoFit/>
          </a:bodyPr>
          <a:lstStyle/>
          <a:p>
            <a:pPr>
              <a:lnSpc>
                <a:spcPts val="1600"/>
              </a:lnSpc>
            </a:pPr>
            <a:r>
              <a:rPr lang="en-US" sz="1408" b="1" smtClean="0">
                <a:solidFill>
                  <a:srgbClr val="000000"/>
                </a:solidFill>
                <a:latin typeface="Arial"/>
              </a:rPr>
              <a:t>Awareness reflects the presence of the brand in the mind of  Customers </a:t>
            </a:r>
          </a:p>
          <a:p>
            <a:pPr>
              <a:lnSpc>
                <a:spcPts val="1600"/>
              </a:lnSpc>
            </a:pPr>
            <a:endParaRPr lang="en-US"/>
          </a:p>
        </p:txBody>
      </p:sp>
      <p:sp>
        <p:nvSpPr>
          <p:cNvPr id="6" name="TextBox 5"/>
          <p:cNvSpPr txBox="1"/>
          <p:nvPr/>
        </p:nvSpPr>
        <p:spPr>
          <a:xfrm>
            <a:off x="914400" y="2501900"/>
            <a:ext cx="5825313" cy="461665"/>
          </a:xfrm>
          <a:prstGeom prst="rect">
            <a:avLst/>
          </a:prstGeom>
          <a:noFill/>
        </p:spPr>
        <p:txBody>
          <a:bodyPr vert="horz" wrap="none" lIns="0" tIns="0" rIns="0" bIns="0" rtlCol="0">
            <a:spAutoFit/>
          </a:bodyPr>
          <a:lstStyle/>
          <a:p>
            <a:pPr>
              <a:lnSpc>
                <a:spcPts val="1800"/>
              </a:lnSpc>
            </a:pPr>
            <a:r>
              <a:rPr lang="en-US" smtClean="0">
                <a:latin typeface="Arial"/>
                <a:cs typeface="Arial"/>
              </a:rPr>
              <a:t>•</a:t>
            </a:r>
            <a:r>
              <a:rPr lang="en-US" sz="1612" b="1" smtClean="0">
                <a:solidFill>
                  <a:srgbClr val="000000"/>
                </a:solidFill>
                <a:latin typeface="Arial"/>
                <a:cs typeface="Arial"/>
              </a:rPr>
              <a:t> </a:t>
            </a:r>
            <a:r>
              <a:rPr lang="en-US" sz="1612" b="1" smtClean="0">
                <a:solidFill>
                  <a:srgbClr val="FF3300"/>
                </a:solidFill>
                <a:latin typeface="Arial"/>
                <a:cs typeface="Arial"/>
              </a:rPr>
              <a:t>Recognition</a:t>
            </a:r>
            <a:r>
              <a:rPr lang="en-US" sz="1612" b="1" smtClean="0">
                <a:solidFill>
                  <a:srgbClr val="000000"/>
                </a:solidFill>
                <a:latin typeface="Arial"/>
                <a:cs typeface="Arial"/>
              </a:rPr>
              <a:t>: “Have you heard of the Buick Roadmaster”. </a:t>
            </a:r>
          </a:p>
          <a:p>
            <a:pPr>
              <a:lnSpc>
                <a:spcPts val="1800"/>
              </a:lnSpc>
            </a:pPr>
            <a:endParaRPr lang="en-US" sz="1612" b="1">
              <a:solidFill>
                <a:srgbClr val="000000"/>
              </a:solidFill>
              <a:latin typeface="Arial"/>
            </a:endParaRPr>
          </a:p>
        </p:txBody>
      </p:sp>
      <p:sp>
        <p:nvSpPr>
          <p:cNvPr id="7" name="TextBox 6"/>
          <p:cNvSpPr txBox="1"/>
          <p:nvPr/>
        </p:nvSpPr>
        <p:spPr>
          <a:xfrm>
            <a:off x="914400" y="2959100"/>
            <a:ext cx="4756110" cy="461665"/>
          </a:xfrm>
          <a:prstGeom prst="rect">
            <a:avLst/>
          </a:prstGeom>
          <a:noFill/>
        </p:spPr>
        <p:txBody>
          <a:bodyPr vert="horz" wrap="none" lIns="0" tIns="0" rIns="0" bIns="0" rtlCol="0">
            <a:spAutoFit/>
          </a:bodyPr>
          <a:lstStyle/>
          <a:p>
            <a:pPr>
              <a:lnSpc>
                <a:spcPts val="1800"/>
              </a:lnSpc>
            </a:pPr>
            <a:r>
              <a:rPr lang="en-US" smtClean="0">
                <a:latin typeface="Arial"/>
                <a:cs typeface="Arial"/>
              </a:rPr>
              <a:t>•</a:t>
            </a:r>
            <a:r>
              <a:rPr lang="en-US" sz="1612" b="1" smtClean="0">
                <a:solidFill>
                  <a:srgbClr val="FF3300"/>
                </a:solidFill>
                <a:latin typeface="Arial"/>
                <a:cs typeface="Arial"/>
              </a:rPr>
              <a:t> Recall</a:t>
            </a:r>
            <a:r>
              <a:rPr lang="en-US" sz="1612" b="1" smtClean="0">
                <a:solidFill>
                  <a:srgbClr val="000000"/>
                </a:solidFill>
                <a:latin typeface="Arial"/>
                <a:cs typeface="Arial"/>
              </a:rPr>
              <a:t>: “ What brands of car can you recall ? ” </a:t>
            </a:r>
          </a:p>
          <a:p>
            <a:pPr>
              <a:lnSpc>
                <a:spcPts val="1800"/>
              </a:lnSpc>
            </a:pPr>
            <a:endParaRPr lang="en-US" sz="1612" b="1">
              <a:solidFill>
                <a:srgbClr val="000000"/>
              </a:solidFill>
              <a:latin typeface="Arial"/>
            </a:endParaRPr>
          </a:p>
        </p:txBody>
      </p:sp>
      <p:sp>
        <p:nvSpPr>
          <p:cNvPr id="8" name="TextBox 7"/>
          <p:cNvSpPr txBox="1"/>
          <p:nvPr/>
        </p:nvSpPr>
        <p:spPr>
          <a:xfrm>
            <a:off x="914400" y="3314700"/>
            <a:ext cx="6989093" cy="1069780"/>
          </a:xfrm>
          <a:prstGeom prst="rect">
            <a:avLst/>
          </a:prstGeom>
          <a:noFill/>
        </p:spPr>
        <p:txBody>
          <a:bodyPr vert="horz" wrap="none" lIns="0" tIns="0" rIns="0" bIns="0" rtlCol="0">
            <a:spAutoFit/>
          </a:bodyPr>
          <a:lstStyle/>
          <a:p>
            <a:pPr>
              <a:lnSpc>
                <a:spcPts val="2900"/>
              </a:lnSpc>
            </a:pPr>
            <a:r>
              <a:rPr lang="en-US" smtClean="0">
                <a:latin typeface="Arial"/>
                <a:cs typeface="Arial"/>
              </a:rPr>
              <a:t>•</a:t>
            </a:r>
            <a:r>
              <a:rPr lang="en-US" sz="1612" b="1" smtClean="0">
                <a:solidFill>
                  <a:srgbClr val="000000"/>
                </a:solidFill>
                <a:latin typeface="Arial"/>
                <a:cs typeface="Arial"/>
              </a:rPr>
              <a:t> </a:t>
            </a:r>
            <a:r>
              <a:rPr lang="en-US" sz="1612" b="1" smtClean="0">
                <a:solidFill>
                  <a:srgbClr val="FF3300"/>
                </a:solidFill>
                <a:latin typeface="Arial"/>
                <a:cs typeface="Arial"/>
              </a:rPr>
              <a:t>Graveyard statistics</a:t>
            </a:r>
            <a:r>
              <a:rPr lang="en-US" sz="1612" b="1" smtClean="0">
                <a:solidFill>
                  <a:srgbClr val="000000"/>
                </a:solidFill>
                <a:latin typeface="Arial"/>
                <a:cs typeface="Arial"/>
              </a:rPr>
              <a:t>: “recall level of those who recognize the brand”. </a:t>
            </a:r>
            <a:br>
              <a:rPr lang="en-US" sz="1612" b="1" smtClean="0">
                <a:solidFill>
                  <a:srgbClr val="000000"/>
                </a:solidFill>
                <a:latin typeface="Arial"/>
                <a:cs typeface="Arial"/>
              </a:rPr>
            </a:br>
            <a:r>
              <a:rPr lang="en-US" sz="1612" b="1" smtClean="0">
                <a:solidFill>
                  <a:srgbClr val="000000"/>
                </a:solidFill>
                <a:latin typeface="Arial"/>
                <a:cs typeface="Arial"/>
              </a:rPr>
              <a:t>“How much do you recall?” </a:t>
            </a:r>
            <a:r>
              <a:rPr lang="en-US" sz="1612" b="1" smtClean="0">
                <a:solidFill>
                  <a:srgbClr val="0033CC"/>
                </a:solidFill>
                <a:latin typeface="Arial"/>
                <a:cs typeface="Arial"/>
              </a:rPr>
              <a:t>Fully or Partially</a:t>
            </a:r>
            <a:r>
              <a:rPr lang="en-US" sz="1612" b="1" smtClean="0">
                <a:solidFill>
                  <a:srgbClr val="000000"/>
                </a:solidFill>
                <a:latin typeface="Arial"/>
                <a:cs typeface="Arial"/>
              </a:rPr>
              <a:t>. </a:t>
            </a:r>
          </a:p>
          <a:p>
            <a:pPr>
              <a:lnSpc>
                <a:spcPts val="2900"/>
              </a:lnSpc>
            </a:pPr>
            <a:endParaRPr lang="en-US" sz="1612" b="1">
              <a:solidFill>
                <a:srgbClr val="0033CC"/>
              </a:solidFill>
              <a:latin typeface="Arial"/>
            </a:endParaRPr>
          </a:p>
        </p:txBody>
      </p:sp>
      <p:sp>
        <p:nvSpPr>
          <p:cNvPr id="9" name="TextBox 8"/>
          <p:cNvSpPr txBox="1"/>
          <p:nvPr/>
        </p:nvSpPr>
        <p:spPr>
          <a:xfrm>
            <a:off x="914400" y="4241800"/>
            <a:ext cx="5430076" cy="461665"/>
          </a:xfrm>
          <a:prstGeom prst="rect">
            <a:avLst/>
          </a:prstGeom>
          <a:noFill/>
        </p:spPr>
        <p:txBody>
          <a:bodyPr vert="horz" wrap="none" lIns="0" tIns="0" rIns="0" bIns="0" rtlCol="0">
            <a:spAutoFit/>
          </a:bodyPr>
          <a:lstStyle/>
          <a:p>
            <a:pPr>
              <a:lnSpc>
                <a:spcPts val="1800"/>
              </a:lnSpc>
            </a:pPr>
            <a:r>
              <a:rPr lang="en-US" smtClean="0">
                <a:latin typeface="Arial"/>
                <a:cs typeface="Arial"/>
              </a:rPr>
              <a:t>•</a:t>
            </a:r>
            <a:r>
              <a:rPr lang="en-US" sz="1612" b="1" smtClean="0">
                <a:solidFill>
                  <a:srgbClr val="000000"/>
                </a:solidFill>
                <a:latin typeface="Arial"/>
                <a:cs typeface="Arial"/>
              </a:rPr>
              <a:t> </a:t>
            </a:r>
            <a:r>
              <a:rPr lang="en-US" sz="1612" b="1" smtClean="0">
                <a:solidFill>
                  <a:srgbClr val="FF3300"/>
                </a:solidFill>
                <a:latin typeface="Arial"/>
                <a:cs typeface="Arial"/>
              </a:rPr>
              <a:t>Top-of-Mind</a:t>
            </a:r>
            <a:r>
              <a:rPr lang="en-US" sz="1612" b="1" smtClean="0">
                <a:solidFill>
                  <a:srgbClr val="000000"/>
                </a:solidFill>
                <a:latin typeface="Arial"/>
                <a:cs typeface="Arial"/>
              </a:rPr>
              <a:t> : “the first named brand in a recall task”. </a:t>
            </a:r>
          </a:p>
          <a:p>
            <a:pPr>
              <a:lnSpc>
                <a:spcPts val="1800"/>
              </a:lnSpc>
            </a:pPr>
            <a:endParaRPr lang="en-US" sz="1612" b="1">
              <a:solidFill>
                <a:srgbClr val="000000"/>
              </a:solidFill>
              <a:latin typeface="Arial"/>
            </a:endParaRPr>
          </a:p>
        </p:txBody>
      </p:sp>
      <p:sp>
        <p:nvSpPr>
          <p:cNvPr id="10" name="TextBox 9"/>
          <p:cNvSpPr txBox="1"/>
          <p:nvPr/>
        </p:nvSpPr>
        <p:spPr>
          <a:xfrm>
            <a:off x="914400" y="4699000"/>
            <a:ext cx="4778552" cy="461665"/>
          </a:xfrm>
          <a:prstGeom prst="rect">
            <a:avLst/>
          </a:prstGeom>
          <a:noFill/>
        </p:spPr>
        <p:txBody>
          <a:bodyPr vert="horz" wrap="none" lIns="0" tIns="0" rIns="0" bIns="0" rtlCol="0">
            <a:spAutoFit/>
          </a:bodyPr>
          <a:lstStyle/>
          <a:p>
            <a:pPr>
              <a:lnSpc>
                <a:spcPts val="1800"/>
              </a:lnSpc>
            </a:pPr>
            <a:r>
              <a:rPr lang="en-US" smtClean="0">
                <a:latin typeface="Arial"/>
                <a:cs typeface="Arial"/>
              </a:rPr>
              <a:t>•</a:t>
            </a:r>
            <a:r>
              <a:rPr lang="en-US" sz="1612" b="1" smtClean="0">
                <a:solidFill>
                  <a:srgbClr val="000000"/>
                </a:solidFill>
                <a:latin typeface="Arial"/>
                <a:cs typeface="Arial"/>
              </a:rPr>
              <a:t> </a:t>
            </a:r>
            <a:r>
              <a:rPr lang="en-US" sz="1612" b="1" smtClean="0">
                <a:solidFill>
                  <a:srgbClr val="FF3300"/>
                </a:solidFill>
                <a:latin typeface="Arial"/>
                <a:cs typeface="Arial"/>
              </a:rPr>
              <a:t>Brand dominance</a:t>
            </a:r>
            <a:r>
              <a:rPr lang="en-US" sz="1612" b="1" smtClean="0">
                <a:solidFill>
                  <a:srgbClr val="000000"/>
                </a:solidFill>
                <a:latin typeface="Arial"/>
                <a:cs typeface="Arial"/>
              </a:rPr>
              <a:t> : “ the only brand recalled ”. </a:t>
            </a:r>
          </a:p>
          <a:p>
            <a:pPr>
              <a:lnSpc>
                <a:spcPts val="1800"/>
              </a:lnSpc>
            </a:pPr>
            <a:endParaRPr lang="en-US" sz="1612" b="1">
              <a:solidFill>
                <a:srgbClr val="000000"/>
              </a:solidFill>
              <a:latin typeface="Arial"/>
            </a:endParaRPr>
          </a:p>
        </p:txBody>
      </p:sp>
      <p:sp>
        <p:nvSpPr>
          <p:cNvPr id="11" name="TextBox 10"/>
          <p:cNvSpPr txBox="1"/>
          <p:nvPr/>
        </p:nvSpPr>
        <p:spPr>
          <a:xfrm>
            <a:off x="914400" y="5168900"/>
            <a:ext cx="4421082" cy="461665"/>
          </a:xfrm>
          <a:prstGeom prst="rect">
            <a:avLst/>
          </a:prstGeom>
          <a:noFill/>
        </p:spPr>
        <p:txBody>
          <a:bodyPr vert="horz" wrap="none" lIns="0" tIns="0" rIns="0" bIns="0" rtlCol="0">
            <a:spAutoFit/>
          </a:bodyPr>
          <a:lstStyle/>
          <a:p>
            <a:pPr>
              <a:lnSpc>
                <a:spcPts val="1800"/>
              </a:lnSpc>
            </a:pPr>
            <a:r>
              <a:rPr lang="en-US" smtClean="0">
                <a:latin typeface="Arial"/>
                <a:cs typeface="Arial"/>
              </a:rPr>
              <a:t>•</a:t>
            </a:r>
            <a:r>
              <a:rPr lang="en-US" sz="1612" b="1" smtClean="0">
                <a:solidFill>
                  <a:srgbClr val="000000"/>
                </a:solidFill>
                <a:latin typeface="Arial"/>
                <a:cs typeface="Arial"/>
              </a:rPr>
              <a:t> </a:t>
            </a:r>
            <a:r>
              <a:rPr lang="en-US" sz="1612" b="1" smtClean="0">
                <a:solidFill>
                  <a:srgbClr val="FF3300"/>
                </a:solidFill>
                <a:latin typeface="Arial"/>
                <a:cs typeface="Arial"/>
              </a:rPr>
              <a:t>Brand Familiarity</a:t>
            </a:r>
            <a:r>
              <a:rPr lang="en-US" sz="1612" b="1" smtClean="0">
                <a:solidFill>
                  <a:srgbClr val="000000"/>
                </a:solidFill>
                <a:latin typeface="Arial"/>
                <a:cs typeface="Arial"/>
              </a:rPr>
              <a:t> : “ the brand is familiar ”. </a:t>
            </a:r>
          </a:p>
          <a:p>
            <a:pPr>
              <a:lnSpc>
                <a:spcPts val="1800"/>
              </a:lnSpc>
            </a:pPr>
            <a:endParaRPr lang="en-US" sz="1612" b="1">
              <a:solidFill>
                <a:srgbClr val="000000"/>
              </a:solidFill>
              <a:latin typeface="Arial"/>
            </a:endParaRPr>
          </a:p>
        </p:txBody>
      </p:sp>
      <p:sp>
        <p:nvSpPr>
          <p:cNvPr id="12" name="TextBox 11"/>
          <p:cNvSpPr txBox="1"/>
          <p:nvPr/>
        </p:nvSpPr>
        <p:spPr>
          <a:xfrm>
            <a:off x="914400" y="5626100"/>
            <a:ext cx="7197483" cy="461665"/>
          </a:xfrm>
          <a:prstGeom prst="rect">
            <a:avLst/>
          </a:prstGeom>
          <a:noFill/>
        </p:spPr>
        <p:txBody>
          <a:bodyPr vert="horz" wrap="none" lIns="0" tIns="0" rIns="0" bIns="0" rtlCol="0">
            <a:spAutoFit/>
          </a:bodyPr>
          <a:lstStyle/>
          <a:p>
            <a:pPr>
              <a:lnSpc>
                <a:spcPts val="1800"/>
              </a:lnSpc>
            </a:pPr>
            <a:r>
              <a:rPr lang="en-US" smtClean="0">
                <a:latin typeface="Arial"/>
                <a:cs typeface="Arial"/>
              </a:rPr>
              <a:t>•</a:t>
            </a:r>
            <a:r>
              <a:rPr lang="en-US" sz="1612" b="1" smtClean="0">
                <a:solidFill>
                  <a:srgbClr val="000000"/>
                </a:solidFill>
                <a:latin typeface="Arial"/>
                <a:cs typeface="Arial"/>
              </a:rPr>
              <a:t> </a:t>
            </a:r>
            <a:r>
              <a:rPr lang="en-US" sz="1612" b="1" smtClean="0">
                <a:solidFill>
                  <a:srgbClr val="FF3300"/>
                </a:solidFill>
                <a:latin typeface="Arial"/>
                <a:cs typeface="Arial"/>
              </a:rPr>
              <a:t>Brand knowledge or salience</a:t>
            </a:r>
            <a:r>
              <a:rPr lang="en-US" sz="1612" b="1" smtClean="0">
                <a:solidFill>
                  <a:srgbClr val="000000"/>
                </a:solidFill>
                <a:latin typeface="Arial"/>
                <a:cs typeface="Arial"/>
              </a:rPr>
              <a:t>: “ you have an opinion about the brand ”. </a:t>
            </a:r>
          </a:p>
          <a:p>
            <a:pPr>
              <a:lnSpc>
                <a:spcPts val="1800"/>
              </a:lnSpc>
            </a:pPr>
            <a:endParaRPr lang="en-US" sz="1612" b="1">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BE88.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393700"/>
            <a:ext cx="2909451"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BRANDS - Brand Positioning </a:t>
            </a:r>
          </a:p>
          <a:p>
            <a:pPr>
              <a:lnSpc>
                <a:spcPts val="1800"/>
              </a:lnSpc>
            </a:pPr>
            <a:endParaRPr lang="en-US"/>
          </a:p>
        </p:txBody>
      </p:sp>
      <p:sp>
        <p:nvSpPr>
          <p:cNvPr id="4" name="TextBox 3"/>
          <p:cNvSpPr txBox="1"/>
          <p:nvPr/>
        </p:nvSpPr>
        <p:spPr>
          <a:xfrm>
            <a:off x="342900" y="1358900"/>
            <a:ext cx="8080738" cy="769441"/>
          </a:xfrm>
          <a:prstGeom prst="rect">
            <a:avLst/>
          </a:prstGeom>
          <a:noFill/>
        </p:spPr>
        <p:txBody>
          <a:bodyPr vert="horz" wrap="none" lIns="0" tIns="0" rIns="0" bIns="0" rtlCol="0">
            <a:spAutoFit/>
          </a:bodyPr>
          <a:lstStyle/>
          <a:p>
            <a:pPr>
              <a:lnSpc>
                <a:spcPts val="2000"/>
              </a:lnSpc>
            </a:pPr>
            <a:r>
              <a:rPr lang="en-US" sz="1708" b="1" i="1" smtClean="0">
                <a:solidFill>
                  <a:srgbClr val="000000"/>
                </a:solidFill>
                <a:latin typeface="Arial"/>
              </a:rPr>
              <a:t>Brand Positioning applies to a process of emphasizing the brands distinctive </a:t>
            </a:r>
            <a:br>
              <a:rPr lang="en-US" sz="1708" b="1" i="1" smtClean="0">
                <a:solidFill>
                  <a:srgbClr val="000000"/>
                </a:solidFill>
                <a:latin typeface="Arial"/>
              </a:rPr>
            </a:br>
            <a:r>
              <a:rPr lang="en-US" sz="1708" b="1" i="1" smtClean="0">
                <a:solidFill>
                  <a:srgbClr val="000000"/>
                </a:solidFill>
                <a:latin typeface="Arial"/>
              </a:rPr>
              <a:t>and motivating attributes in the light of competition. </a:t>
            </a:r>
          </a:p>
          <a:p>
            <a:pPr>
              <a:lnSpc>
                <a:spcPts val="2000"/>
              </a:lnSpc>
            </a:pPr>
            <a:endParaRPr lang="en-US" sz="1708" b="1" i="1">
              <a:solidFill>
                <a:srgbClr val="000000"/>
              </a:solidFill>
              <a:latin typeface="Arial"/>
            </a:endParaRPr>
          </a:p>
        </p:txBody>
      </p:sp>
      <p:sp>
        <p:nvSpPr>
          <p:cNvPr id="5" name="TextBox 4"/>
          <p:cNvSpPr txBox="1"/>
          <p:nvPr/>
        </p:nvSpPr>
        <p:spPr>
          <a:xfrm>
            <a:off x="342900" y="2006600"/>
            <a:ext cx="8436605" cy="769441"/>
          </a:xfrm>
          <a:prstGeom prst="rect">
            <a:avLst/>
          </a:prstGeom>
          <a:noFill/>
        </p:spPr>
        <p:txBody>
          <a:bodyPr vert="horz" wrap="none" lIns="0" tIns="0" rIns="0" bIns="0" rtlCol="0">
            <a:spAutoFit/>
          </a:bodyPr>
          <a:lstStyle/>
          <a:p>
            <a:pPr>
              <a:lnSpc>
                <a:spcPts val="2000"/>
              </a:lnSpc>
            </a:pPr>
            <a:r>
              <a:rPr lang="en-US" sz="1708" b="1" smtClean="0">
                <a:solidFill>
                  <a:srgbClr val="000000"/>
                </a:solidFill>
                <a:latin typeface="Arial"/>
              </a:rPr>
              <a:t>It  refers to what product segment does the brand belong and what is its specific </a:t>
            </a:r>
            <a:br>
              <a:rPr lang="en-US" sz="1708" b="1" smtClean="0">
                <a:solidFill>
                  <a:srgbClr val="000000"/>
                </a:solidFill>
                <a:latin typeface="Arial"/>
              </a:rPr>
            </a:br>
            <a:r>
              <a:rPr lang="en-US" sz="1708" b="1" smtClean="0">
                <a:solidFill>
                  <a:srgbClr val="000000"/>
                </a:solidFill>
                <a:latin typeface="Arial"/>
              </a:rPr>
              <a:t>difference. </a:t>
            </a:r>
          </a:p>
          <a:p>
            <a:pPr>
              <a:lnSpc>
                <a:spcPts val="2000"/>
              </a:lnSpc>
            </a:pPr>
            <a:endParaRPr lang="en-US" sz="1708" b="1">
              <a:solidFill>
                <a:srgbClr val="000000"/>
              </a:solidFill>
              <a:latin typeface="Arial"/>
            </a:endParaRPr>
          </a:p>
        </p:txBody>
      </p:sp>
      <p:sp>
        <p:nvSpPr>
          <p:cNvPr id="6" name="TextBox 5"/>
          <p:cNvSpPr txBox="1"/>
          <p:nvPr/>
        </p:nvSpPr>
        <p:spPr>
          <a:xfrm>
            <a:off x="406400" y="2667000"/>
            <a:ext cx="6952224" cy="487313"/>
          </a:xfrm>
          <a:prstGeom prst="rect">
            <a:avLst/>
          </a:prstGeom>
          <a:noFill/>
        </p:spPr>
        <p:txBody>
          <a:bodyPr vert="horz" wrap="none" lIns="0" tIns="0" rIns="0" bIns="0" rtlCol="0">
            <a:spAutoFit/>
          </a:bodyPr>
          <a:lstStyle/>
          <a:p>
            <a:pPr>
              <a:lnSpc>
                <a:spcPts val="1900"/>
              </a:lnSpc>
            </a:pPr>
            <a:r>
              <a:rPr lang="en-US" sz="1708" b="1" smtClean="0">
                <a:solidFill>
                  <a:srgbClr val="000000"/>
                </a:solidFill>
                <a:latin typeface="Arial"/>
              </a:rPr>
              <a:t>It is based on an analysis of response to the following 4 questions </a:t>
            </a:r>
          </a:p>
          <a:p>
            <a:pPr>
              <a:lnSpc>
                <a:spcPts val="1900"/>
              </a:lnSpc>
            </a:pPr>
            <a:endParaRPr lang="en-US"/>
          </a:p>
        </p:txBody>
      </p:sp>
      <p:sp>
        <p:nvSpPr>
          <p:cNvPr id="7" name="TextBox 6"/>
          <p:cNvSpPr txBox="1"/>
          <p:nvPr/>
        </p:nvSpPr>
        <p:spPr>
          <a:xfrm>
            <a:off x="2921000" y="3759200"/>
            <a:ext cx="564257" cy="248081"/>
          </a:xfrm>
          <a:prstGeom prst="rect">
            <a:avLst/>
          </a:prstGeom>
          <a:noFill/>
        </p:spPr>
        <p:txBody>
          <a:bodyPr vert="horz" wrap="none" lIns="0" tIns="0" rIns="0" bIns="0" rtlCol="0">
            <a:spAutoFit/>
          </a:bodyPr>
          <a:lstStyle/>
          <a:p>
            <a:r>
              <a:rPr lang="en-US" sz="1612" b="1" smtClean="0">
                <a:solidFill>
                  <a:srgbClr val="000000"/>
                </a:solidFill>
                <a:latin typeface="Arial"/>
              </a:rPr>
              <a:t>Why?</a:t>
            </a:r>
            <a:endParaRPr lang="en-US" sz="1612" b="1">
              <a:solidFill>
                <a:srgbClr val="000000"/>
              </a:solidFill>
              <a:latin typeface="Arial"/>
            </a:endParaRPr>
          </a:p>
        </p:txBody>
      </p:sp>
      <p:sp>
        <p:nvSpPr>
          <p:cNvPr id="8" name="TextBox 7"/>
          <p:cNvSpPr txBox="1"/>
          <p:nvPr/>
        </p:nvSpPr>
        <p:spPr>
          <a:xfrm>
            <a:off x="5410200" y="3759200"/>
            <a:ext cx="1150956" cy="248081"/>
          </a:xfrm>
          <a:prstGeom prst="rect">
            <a:avLst/>
          </a:prstGeom>
          <a:noFill/>
        </p:spPr>
        <p:txBody>
          <a:bodyPr vert="horz" wrap="none" lIns="0" tIns="0" rIns="0" bIns="0" rtlCol="0">
            <a:spAutoFit/>
          </a:bodyPr>
          <a:lstStyle/>
          <a:p>
            <a:r>
              <a:rPr lang="en-US" sz="1612" b="1" smtClean="0">
                <a:solidFill>
                  <a:srgbClr val="000000"/>
                </a:solidFill>
                <a:latin typeface="Arial"/>
              </a:rPr>
              <a:t>For Whom?</a:t>
            </a:r>
            <a:endParaRPr lang="en-US" sz="1612" b="1">
              <a:solidFill>
                <a:srgbClr val="000000"/>
              </a:solidFill>
              <a:latin typeface="Arial"/>
            </a:endParaRPr>
          </a:p>
        </p:txBody>
      </p:sp>
      <p:sp>
        <p:nvSpPr>
          <p:cNvPr id="9" name="TextBox 8"/>
          <p:cNvSpPr txBox="1"/>
          <p:nvPr/>
        </p:nvSpPr>
        <p:spPr>
          <a:xfrm>
            <a:off x="2806700" y="5372100"/>
            <a:ext cx="690895" cy="248081"/>
          </a:xfrm>
          <a:prstGeom prst="rect">
            <a:avLst/>
          </a:prstGeom>
          <a:noFill/>
        </p:spPr>
        <p:txBody>
          <a:bodyPr vert="horz" wrap="none" lIns="0" tIns="0" rIns="0" bIns="0" rtlCol="0">
            <a:spAutoFit/>
          </a:bodyPr>
          <a:lstStyle/>
          <a:p>
            <a:r>
              <a:rPr lang="en-US" sz="1612" b="1" smtClean="0">
                <a:solidFill>
                  <a:srgbClr val="000000"/>
                </a:solidFill>
                <a:latin typeface="Arial"/>
              </a:rPr>
              <a:t>When?</a:t>
            </a:r>
            <a:endParaRPr lang="en-US" sz="1612" b="1">
              <a:solidFill>
                <a:srgbClr val="000000"/>
              </a:solidFill>
              <a:latin typeface="Arial"/>
            </a:endParaRPr>
          </a:p>
        </p:txBody>
      </p:sp>
      <p:sp>
        <p:nvSpPr>
          <p:cNvPr id="10" name="TextBox 9"/>
          <p:cNvSpPr txBox="1"/>
          <p:nvPr/>
        </p:nvSpPr>
        <p:spPr>
          <a:xfrm>
            <a:off x="5410200" y="5372100"/>
            <a:ext cx="1577355" cy="248081"/>
          </a:xfrm>
          <a:prstGeom prst="rect">
            <a:avLst/>
          </a:prstGeom>
          <a:noFill/>
        </p:spPr>
        <p:txBody>
          <a:bodyPr vert="horz" wrap="none" lIns="0" tIns="0" rIns="0" bIns="0" rtlCol="0">
            <a:spAutoFit/>
          </a:bodyPr>
          <a:lstStyle/>
          <a:p>
            <a:r>
              <a:rPr lang="en-US" sz="1612" b="1" smtClean="0">
                <a:solidFill>
                  <a:srgbClr val="000000"/>
                </a:solidFill>
                <a:latin typeface="Arial"/>
              </a:rPr>
              <a:t>Against Whom?</a:t>
            </a:r>
            <a:endParaRPr lang="en-US" sz="1612" b="1">
              <a:solidFill>
                <a:srgbClr val="000000"/>
              </a:solid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C1D4.tmp"/>
          <p:cNvPicPr>
            <a:picLocks/>
          </p:cNvPicPr>
          <p:nvPr/>
        </p:nvPicPr>
        <p:blipFill>
          <a:blip r:embed="rId2" cstate="print"/>
          <a:stretch>
            <a:fillRect/>
          </a:stretch>
        </p:blipFill>
        <p:spPr>
          <a:xfrm>
            <a:off x="76200" y="-25400"/>
            <a:ext cx="9118600" cy="6375400"/>
          </a:xfrm>
          <a:prstGeom prst="rect">
            <a:avLst/>
          </a:prstGeom>
        </p:spPr>
      </p:pic>
      <p:sp>
        <p:nvSpPr>
          <p:cNvPr id="3" name="TextBox 2"/>
          <p:cNvSpPr txBox="1"/>
          <p:nvPr/>
        </p:nvSpPr>
        <p:spPr>
          <a:xfrm>
            <a:off x="76200" y="546100"/>
            <a:ext cx="2909451"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BRANDS - Brand Positioning </a:t>
            </a:r>
          </a:p>
          <a:p>
            <a:pPr>
              <a:lnSpc>
                <a:spcPts val="1800"/>
              </a:lnSpc>
            </a:pPr>
            <a:endParaRPr lang="en-US"/>
          </a:p>
        </p:txBody>
      </p:sp>
      <p:sp>
        <p:nvSpPr>
          <p:cNvPr id="4" name="TextBox 3"/>
          <p:cNvSpPr txBox="1"/>
          <p:nvPr/>
        </p:nvSpPr>
        <p:spPr>
          <a:xfrm>
            <a:off x="304800" y="1689100"/>
            <a:ext cx="7926850" cy="1040285"/>
          </a:xfrm>
          <a:prstGeom prst="rect">
            <a:avLst/>
          </a:prstGeom>
          <a:noFill/>
        </p:spPr>
        <p:txBody>
          <a:bodyPr vert="horz" wrap="none" lIns="0" tIns="0" rIns="0" bIns="0" rtlCol="0">
            <a:spAutoFit/>
          </a:bodyPr>
          <a:lstStyle/>
          <a:p>
            <a:pPr indent="23">
              <a:lnSpc>
                <a:spcPts val="2800"/>
              </a:lnSpc>
            </a:pPr>
            <a:r>
              <a:rPr lang="en-US" sz="1810" b="1" smtClean="0">
                <a:solidFill>
                  <a:srgbClr val="FF3300"/>
                </a:solidFill>
                <a:latin typeface="Arial"/>
              </a:rPr>
              <a:t>1) Why or for what?</a:t>
            </a:r>
            <a:r>
              <a:rPr lang="en-US" sz="1810" b="1" smtClean="0">
                <a:solidFill>
                  <a:srgbClr val="000000"/>
                </a:solidFill>
                <a:latin typeface="Arial"/>
              </a:rPr>
              <a:t>  What is the specific consumer benefit or exclusive </a:t>
            </a:r>
            <a:br>
              <a:rPr lang="en-US" sz="1810" b="1" smtClean="0">
                <a:solidFill>
                  <a:srgbClr val="000000"/>
                </a:solidFill>
                <a:latin typeface="Arial"/>
              </a:rPr>
            </a:br>
            <a:r>
              <a:rPr lang="en-US" sz="1810" b="1" smtClean="0">
                <a:solidFill>
                  <a:srgbClr val="000000"/>
                </a:solidFill>
                <a:latin typeface="Arial"/>
              </a:rPr>
              <a:t>motivating attribute justifying the brand. </a:t>
            </a:r>
            <a:r>
              <a:rPr lang="en-US" sz="1810" b="1" smtClean="0">
                <a:solidFill>
                  <a:srgbClr val="FF3300"/>
                </a:solidFill>
                <a:latin typeface="Arial"/>
              </a:rPr>
              <a:t>e.g. Sony - Innovation </a:t>
            </a:r>
          </a:p>
          <a:p>
            <a:pPr indent="23">
              <a:lnSpc>
                <a:spcPts val="2800"/>
              </a:lnSpc>
            </a:pPr>
            <a:endParaRPr lang="en-US" sz="1810" b="1">
              <a:solidFill>
                <a:srgbClr val="000000"/>
              </a:solidFill>
              <a:latin typeface="Arial"/>
            </a:endParaRPr>
          </a:p>
        </p:txBody>
      </p:sp>
      <p:sp>
        <p:nvSpPr>
          <p:cNvPr id="5" name="TextBox 4"/>
          <p:cNvSpPr txBox="1"/>
          <p:nvPr/>
        </p:nvSpPr>
        <p:spPr>
          <a:xfrm>
            <a:off x="304800" y="2540000"/>
            <a:ext cx="8025017" cy="1075551"/>
          </a:xfrm>
          <a:prstGeom prst="rect">
            <a:avLst/>
          </a:prstGeom>
          <a:noFill/>
        </p:spPr>
        <p:txBody>
          <a:bodyPr vert="horz" wrap="none" lIns="0" tIns="0" rIns="0" bIns="0" rtlCol="0">
            <a:spAutoFit/>
          </a:bodyPr>
          <a:lstStyle/>
          <a:p>
            <a:pPr>
              <a:lnSpc>
                <a:spcPts val="2900"/>
              </a:lnSpc>
            </a:pPr>
            <a:r>
              <a:rPr lang="en-US" sz="1810" b="1" smtClean="0">
                <a:solidFill>
                  <a:srgbClr val="FF3300"/>
                </a:solidFill>
                <a:latin typeface="Arial"/>
              </a:rPr>
              <a:t>2) For Whom?</a:t>
            </a:r>
            <a:r>
              <a:rPr lang="en-US" sz="1810" b="1" smtClean="0">
                <a:solidFill>
                  <a:srgbClr val="000000"/>
                </a:solidFill>
                <a:latin typeface="Arial"/>
              </a:rPr>
              <a:t> This indicates a target. e.g.- </a:t>
            </a:r>
            <a:r>
              <a:rPr lang="en-US" sz="1810" b="1" smtClean="0">
                <a:solidFill>
                  <a:srgbClr val="FF3300"/>
                </a:solidFill>
                <a:latin typeface="Arial"/>
              </a:rPr>
              <a:t>7 Up- Teenagers, Canada Dry-</a:t>
            </a:r>
            <a:br>
              <a:rPr lang="en-US" sz="1810" b="1" smtClean="0">
                <a:solidFill>
                  <a:srgbClr val="FF3300"/>
                </a:solidFill>
                <a:latin typeface="Arial"/>
              </a:rPr>
            </a:br>
            <a:r>
              <a:rPr lang="en-US" sz="1810" b="1" smtClean="0">
                <a:solidFill>
                  <a:srgbClr val="FF3300"/>
                </a:solidFill>
                <a:latin typeface="Arial"/>
              </a:rPr>
              <a:t>Adults </a:t>
            </a:r>
          </a:p>
          <a:p>
            <a:pPr>
              <a:lnSpc>
                <a:spcPts val="2900"/>
              </a:lnSpc>
            </a:pPr>
            <a:endParaRPr lang="en-US" sz="1810" b="1">
              <a:solidFill>
                <a:srgbClr val="FF3300"/>
              </a:solidFill>
              <a:latin typeface="Arial"/>
            </a:endParaRPr>
          </a:p>
        </p:txBody>
      </p:sp>
      <p:sp>
        <p:nvSpPr>
          <p:cNvPr id="6" name="TextBox 5"/>
          <p:cNvSpPr txBox="1"/>
          <p:nvPr/>
        </p:nvSpPr>
        <p:spPr>
          <a:xfrm>
            <a:off x="304800" y="3403600"/>
            <a:ext cx="8405186" cy="1040285"/>
          </a:xfrm>
          <a:prstGeom prst="rect">
            <a:avLst/>
          </a:prstGeom>
          <a:noFill/>
        </p:spPr>
        <p:txBody>
          <a:bodyPr vert="horz" wrap="none" lIns="0" tIns="0" rIns="0" bIns="0" rtlCol="0">
            <a:spAutoFit/>
          </a:bodyPr>
          <a:lstStyle/>
          <a:p>
            <a:pPr>
              <a:lnSpc>
                <a:spcPts val="2800"/>
              </a:lnSpc>
            </a:pPr>
            <a:r>
              <a:rPr lang="en-US" sz="1810" b="1" smtClean="0">
                <a:solidFill>
                  <a:srgbClr val="FF3300"/>
                </a:solidFill>
                <a:latin typeface="Arial"/>
              </a:rPr>
              <a:t>3)When?</a:t>
            </a:r>
            <a:r>
              <a:rPr lang="en-US" sz="1810" b="1" smtClean="0">
                <a:solidFill>
                  <a:srgbClr val="000000"/>
                </a:solidFill>
                <a:latin typeface="Arial"/>
              </a:rPr>
              <a:t> Indicates the occasion on which to use the product.    e.g. </a:t>
            </a:r>
            <a:r>
              <a:rPr lang="en-US" sz="1810" b="1" smtClean="0">
                <a:solidFill>
                  <a:srgbClr val="FF3300"/>
                </a:solidFill>
                <a:latin typeface="Arial"/>
              </a:rPr>
              <a:t>Titan as </a:t>
            </a:r>
            <a:br>
              <a:rPr lang="en-US" sz="1810" b="1" smtClean="0">
                <a:solidFill>
                  <a:srgbClr val="FF3300"/>
                </a:solidFill>
                <a:latin typeface="Arial"/>
              </a:rPr>
            </a:br>
            <a:r>
              <a:rPr lang="en-US" sz="1810" b="1" smtClean="0">
                <a:solidFill>
                  <a:srgbClr val="FF3300"/>
                </a:solidFill>
                <a:latin typeface="Arial"/>
              </a:rPr>
              <a:t>gift. </a:t>
            </a:r>
          </a:p>
          <a:p>
            <a:pPr>
              <a:lnSpc>
                <a:spcPts val="2800"/>
              </a:lnSpc>
            </a:pPr>
            <a:endParaRPr lang="en-US" sz="1810" b="1">
              <a:solidFill>
                <a:srgbClr val="FF3300"/>
              </a:solidFill>
              <a:latin typeface="Arial"/>
            </a:endParaRPr>
          </a:p>
        </p:txBody>
      </p:sp>
      <p:sp>
        <p:nvSpPr>
          <p:cNvPr id="7" name="TextBox 6"/>
          <p:cNvSpPr txBox="1"/>
          <p:nvPr/>
        </p:nvSpPr>
        <p:spPr>
          <a:xfrm>
            <a:off x="304800" y="4254500"/>
            <a:ext cx="8148064" cy="1040285"/>
          </a:xfrm>
          <a:prstGeom prst="rect">
            <a:avLst/>
          </a:prstGeom>
          <a:noFill/>
        </p:spPr>
        <p:txBody>
          <a:bodyPr vert="horz" wrap="none" lIns="0" tIns="0" rIns="0" bIns="0" rtlCol="0">
            <a:spAutoFit/>
          </a:bodyPr>
          <a:lstStyle/>
          <a:p>
            <a:pPr>
              <a:lnSpc>
                <a:spcPts val="2800"/>
              </a:lnSpc>
            </a:pPr>
            <a:r>
              <a:rPr lang="en-US" sz="1810" b="1" smtClean="0">
                <a:solidFill>
                  <a:srgbClr val="FF3300"/>
                </a:solidFill>
                <a:latin typeface="Arial"/>
              </a:rPr>
              <a:t>4) Opposed to Whom?</a:t>
            </a:r>
            <a:r>
              <a:rPr lang="en-US" sz="1810" b="1" smtClean="0">
                <a:solidFill>
                  <a:srgbClr val="000000"/>
                </a:solidFill>
                <a:latin typeface="Arial"/>
              </a:rPr>
              <a:t> Points to the main competition, those brands from </a:t>
            </a:r>
            <a:br>
              <a:rPr lang="en-US" sz="1810" b="1" smtClean="0">
                <a:solidFill>
                  <a:srgbClr val="000000"/>
                </a:solidFill>
                <a:latin typeface="Arial"/>
              </a:rPr>
            </a:br>
            <a:r>
              <a:rPr lang="en-US" sz="1810" b="1" smtClean="0">
                <a:solidFill>
                  <a:srgbClr val="000000"/>
                </a:solidFill>
                <a:latin typeface="Arial"/>
              </a:rPr>
              <a:t>one whom the one aspires to capture the clientele. </a:t>
            </a:r>
          </a:p>
          <a:p>
            <a:pPr>
              <a:lnSpc>
                <a:spcPts val="2800"/>
              </a:lnSpc>
            </a:pPr>
            <a:endParaRPr lang="en-US" sz="1810" b="1">
              <a:solidFill>
                <a:srgbClr val="000000"/>
              </a:solidFill>
              <a:latin typeface="Arial"/>
            </a:endParaRPr>
          </a:p>
        </p:txBody>
      </p:sp>
      <p:sp>
        <p:nvSpPr>
          <p:cNvPr id="8" name="TextBox 7"/>
          <p:cNvSpPr txBox="1"/>
          <p:nvPr/>
        </p:nvSpPr>
        <p:spPr>
          <a:xfrm>
            <a:off x="304800" y="5181600"/>
            <a:ext cx="5852564" cy="538609"/>
          </a:xfrm>
          <a:prstGeom prst="rect">
            <a:avLst/>
          </a:prstGeom>
          <a:noFill/>
        </p:spPr>
        <p:txBody>
          <a:bodyPr vert="horz" wrap="none" lIns="0" tIns="0" rIns="0" bIns="0" rtlCol="0">
            <a:spAutoFit/>
          </a:bodyPr>
          <a:lstStyle/>
          <a:p>
            <a:pPr>
              <a:lnSpc>
                <a:spcPts val="2100"/>
              </a:lnSpc>
            </a:pPr>
            <a:r>
              <a:rPr lang="en-US" sz="1810" b="1" dirty="0" smtClean="0">
                <a:solidFill>
                  <a:srgbClr val="FF3300"/>
                </a:solidFill>
                <a:latin typeface="Arial"/>
              </a:rPr>
              <a:t>e.g.- Pepsi Challenge and the </a:t>
            </a:r>
            <a:r>
              <a:rPr lang="en-US" sz="1810" b="1" dirty="0" err="1" smtClean="0">
                <a:solidFill>
                  <a:srgbClr val="FF3300"/>
                </a:solidFill>
                <a:latin typeface="Arial"/>
              </a:rPr>
              <a:t>Uncola</a:t>
            </a:r>
            <a:r>
              <a:rPr lang="en-US" sz="1810" b="1" dirty="0" smtClean="0">
                <a:solidFill>
                  <a:srgbClr val="FF3300"/>
                </a:solidFill>
                <a:latin typeface="Arial"/>
              </a:rPr>
              <a:t> campaign- 7Up </a:t>
            </a:r>
          </a:p>
          <a:p>
            <a:pPr>
              <a:lnSpc>
                <a:spcPts val="2100"/>
              </a:lnSpc>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900" y="1663701"/>
            <a:ext cx="6858000" cy="2123658"/>
          </a:xfrm>
          <a:prstGeom prst="rect">
            <a:avLst/>
          </a:prstGeom>
        </p:spPr>
        <p:txBody>
          <a:bodyPr wrap="square">
            <a:spAutoFit/>
          </a:bodyPr>
          <a:lstStyle/>
          <a:p>
            <a:endParaRPr lang="en-US" sz="4400" b="1" dirty="0" smtClean="0">
              <a:latin typeface="Arial" pitchFamily="34" charset="0"/>
              <a:cs typeface="Arial" pitchFamily="34" charset="0"/>
            </a:endParaRPr>
          </a:p>
          <a:p>
            <a:pPr algn="ctr"/>
            <a:r>
              <a:rPr lang="en-US" sz="4400" b="1" dirty="0" smtClean="0">
                <a:latin typeface="Arial" pitchFamily="34" charset="0"/>
                <a:cs typeface="Arial" pitchFamily="34" charset="0"/>
              </a:rPr>
              <a:t> Nike: Building a Global Brand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F414.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1358900" y="673100"/>
            <a:ext cx="6172200" cy="695703"/>
          </a:xfrm>
          <a:prstGeom prst="rect">
            <a:avLst/>
          </a:prstGeom>
          <a:noFill/>
        </p:spPr>
        <p:txBody>
          <a:bodyPr vert="horz" wrap="square" lIns="0" tIns="0" rIns="0" bIns="0" rtlCol="0">
            <a:spAutoFit/>
          </a:bodyPr>
          <a:lstStyle/>
          <a:p>
            <a:pPr algn="ctr">
              <a:lnSpc>
                <a:spcPts val="1800"/>
              </a:lnSpc>
            </a:pPr>
            <a:endParaRPr lang="en-US" sz="1612" b="1" dirty="0" smtClean="0">
              <a:solidFill>
                <a:srgbClr val="FFFFFF"/>
              </a:solidFill>
              <a:latin typeface="Arial"/>
            </a:endParaRPr>
          </a:p>
          <a:p>
            <a:pPr algn="ctr">
              <a:lnSpc>
                <a:spcPts val="1800"/>
              </a:lnSpc>
            </a:pPr>
            <a:r>
              <a:rPr lang="en-US" sz="1612" b="1" dirty="0" smtClean="0">
                <a:solidFill>
                  <a:srgbClr val="FFFFFF"/>
                </a:solidFill>
                <a:latin typeface="Arial"/>
              </a:rPr>
              <a:t>Findings on Brand introductions </a:t>
            </a:r>
          </a:p>
          <a:p>
            <a:pPr>
              <a:lnSpc>
                <a:spcPts val="1800"/>
              </a:lnSpc>
            </a:pPr>
            <a:endParaRPr lang="en-US" dirty="0"/>
          </a:p>
        </p:txBody>
      </p:sp>
      <p:sp>
        <p:nvSpPr>
          <p:cNvPr id="4" name="TextBox 3"/>
          <p:cNvSpPr txBox="1"/>
          <p:nvPr/>
        </p:nvSpPr>
        <p:spPr>
          <a:xfrm>
            <a:off x="228600" y="2362200"/>
            <a:ext cx="193964" cy="538609"/>
          </a:xfrm>
          <a:prstGeom prst="rect">
            <a:avLst/>
          </a:prstGeom>
          <a:noFill/>
        </p:spPr>
        <p:txBody>
          <a:bodyPr vert="horz" wrap="none" lIns="0" tIns="0" rIns="0" bIns="0" rtlCol="0">
            <a:spAutoFit/>
          </a:bodyPr>
          <a:lstStyle/>
          <a:p>
            <a:pPr>
              <a:lnSpc>
                <a:spcPts val="2100"/>
              </a:lnSpc>
            </a:pPr>
            <a:r>
              <a:rPr lang="en-US" sz="1810" b="1" smtClean="0">
                <a:solidFill>
                  <a:srgbClr val="336400"/>
                </a:solidFill>
                <a:latin typeface="Arial"/>
              </a:rPr>
              <a:t>1 </a:t>
            </a:r>
          </a:p>
          <a:p>
            <a:pPr>
              <a:lnSpc>
                <a:spcPts val="2100"/>
              </a:lnSpc>
            </a:pPr>
            <a:endParaRPr lang="en-US"/>
          </a:p>
        </p:txBody>
      </p:sp>
      <p:sp>
        <p:nvSpPr>
          <p:cNvPr id="5" name="TextBox 4"/>
          <p:cNvSpPr txBox="1"/>
          <p:nvPr/>
        </p:nvSpPr>
        <p:spPr>
          <a:xfrm>
            <a:off x="228600" y="3733800"/>
            <a:ext cx="193964" cy="538609"/>
          </a:xfrm>
          <a:prstGeom prst="rect">
            <a:avLst/>
          </a:prstGeom>
          <a:noFill/>
        </p:spPr>
        <p:txBody>
          <a:bodyPr vert="horz" wrap="none" lIns="0" tIns="0" rIns="0" bIns="0" rtlCol="0">
            <a:spAutoFit/>
          </a:bodyPr>
          <a:lstStyle/>
          <a:p>
            <a:pPr>
              <a:lnSpc>
                <a:spcPts val="2100"/>
              </a:lnSpc>
            </a:pPr>
            <a:r>
              <a:rPr lang="en-US" sz="1810" b="1" smtClean="0">
                <a:solidFill>
                  <a:srgbClr val="336400"/>
                </a:solidFill>
                <a:latin typeface="Arial"/>
              </a:rPr>
              <a:t>2 </a:t>
            </a:r>
          </a:p>
          <a:p>
            <a:pPr>
              <a:lnSpc>
                <a:spcPts val="2100"/>
              </a:lnSpc>
            </a:pPr>
            <a:endParaRPr lang="en-US"/>
          </a:p>
        </p:txBody>
      </p:sp>
      <p:sp>
        <p:nvSpPr>
          <p:cNvPr id="6" name="TextBox 5"/>
          <p:cNvSpPr txBox="1"/>
          <p:nvPr/>
        </p:nvSpPr>
        <p:spPr>
          <a:xfrm>
            <a:off x="228600" y="4876800"/>
            <a:ext cx="193964" cy="538609"/>
          </a:xfrm>
          <a:prstGeom prst="rect">
            <a:avLst/>
          </a:prstGeom>
          <a:noFill/>
        </p:spPr>
        <p:txBody>
          <a:bodyPr vert="horz" wrap="none" lIns="0" tIns="0" rIns="0" bIns="0" rtlCol="0">
            <a:spAutoFit/>
          </a:bodyPr>
          <a:lstStyle/>
          <a:p>
            <a:pPr>
              <a:lnSpc>
                <a:spcPts val="2100"/>
              </a:lnSpc>
            </a:pPr>
            <a:r>
              <a:rPr lang="en-US" sz="1810" b="1" smtClean="0">
                <a:solidFill>
                  <a:srgbClr val="336400"/>
                </a:solidFill>
                <a:latin typeface="Arial"/>
              </a:rPr>
              <a:t>3 </a:t>
            </a:r>
          </a:p>
          <a:p>
            <a:pPr>
              <a:lnSpc>
                <a:spcPts val="2100"/>
              </a:lnSpc>
            </a:pPr>
            <a:endParaRPr lang="en-US"/>
          </a:p>
        </p:txBody>
      </p:sp>
      <p:sp>
        <p:nvSpPr>
          <p:cNvPr id="7" name="TextBox 6"/>
          <p:cNvSpPr txBox="1"/>
          <p:nvPr/>
        </p:nvSpPr>
        <p:spPr>
          <a:xfrm>
            <a:off x="685800" y="2171700"/>
            <a:ext cx="8236229" cy="1115690"/>
          </a:xfrm>
          <a:prstGeom prst="rect">
            <a:avLst/>
          </a:prstGeom>
          <a:noFill/>
        </p:spPr>
        <p:txBody>
          <a:bodyPr vert="horz" wrap="none" lIns="0" tIns="0" rIns="0" bIns="0" rtlCol="0">
            <a:spAutoFit/>
          </a:bodyPr>
          <a:lstStyle/>
          <a:p>
            <a:pPr>
              <a:lnSpc>
                <a:spcPts val="2900"/>
              </a:lnSpc>
            </a:pPr>
            <a:r>
              <a:rPr lang="en-US" sz="1612" b="1" dirty="0" smtClean="0">
                <a:solidFill>
                  <a:srgbClr val="336400"/>
                </a:solidFill>
                <a:latin typeface="Arial"/>
              </a:rPr>
              <a:t>Managers should expect better results in terms of market share in markets where a </a:t>
            </a:r>
            <a:br>
              <a:rPr lang="en-US" sz="1612" b="1" dirty="0" smtClean="0">
                <a:solidFill>
                  <a:srgbClr val="336400"/>
                </a:solidFill>
                <a:latin typeface="Arial"/>
              </a:rPr>
            </a:br>
            <a:r>
              <a:rPr lang="en-US" sz="1612" b="1" dirty="0" smtClean="0">
                <a:solidFill>
                  <a:srgbClr val="336400"/>
                </a:solidFill>
                <a:latin typeface="Arial"/>
              </a:rPr>
              <a:t>limited number of </a:t>
            </a:r>
            <a:r>
              <a:rPr lang="en-US" sz="1612" b="1" dirty="0" smtClean="0">
                <a:solidFill>
                  <a:srgbClr val="FF0000"/>
                </a:solidFill>
                <a:latin typeface="Arial"/>
              </a:rPr>
              <a:t>brands hold a large share </a:t>
            </a:r>
            <a:r>
              <a:rPr lang="en-US" sz="1612" b="1" dirty="0" smtClean="0">
                <a:solidFill>
                  <a:srgbClr val="336400"/>
                </a:solidFill>
                <a:latin typeface="Arial"/>
              </a:rPr>
              <a:t>which renders such market more </a:t>
            </a:r>
          </a:p>
          <a:p>
            <a:pPr>
              <a:lnSpc>
                <a:spcPts val="2900"/>
              </a:lnSpc>
            </a:pPr>
            <a:endParaRPr lang="en-US" sz="1612" b="1" dirty="0">
              <a:solidFill>
                <a:srgbClr val="336400"/>
              </a:solidFill>
              <a:latin typeface="Arial"/>
            </a:endParaRPr>
          </a:p>
        </p:txBody>
      </p:sp>
      <p:sp>
        <p:nvSpPr>
          <p:cNvPr id="8" name="TextBox 7"/>
          <p:cNvSpPr txBox="1"/>
          <p:nvPr/>
        </p:nvSpPr>
        <p:spPr>
          <a:xfrm>
            <a:off x="685800" y="3022600"/>
            <a:ext cx="2441374" cy="464871"/>
          </a:xfrm>
          <a:prstGeom prst="rect">
            <a:avLst/>
          </a:prstGeom>
          <a:noFill/>
        </p:spPr>
        <p:txBody>
          <a:bodyPr vert="horz" wrap="none" lIns="0" tIns="0" rIns="0" bIns="0" rtlCol="0">
            <a:spAutoFit/>
          </a:bodyPr>
          <a:lstStyle/>
          <a:p>
            <a:pPr>
              <a:lnSpc>
                <a:spcPts val="1800"/>
              </a:lnSpc>
            </a:pPr>
            <a:r>
              <a:rPr lang="en-US" sz="1612" b="1" smtClean="0">
                <a:solidFill>
                  <a:srgbClr val="336400"/>
                </a:solidFill>
                <a:latin typeface="Arial"/>
              </a:rPr>
              <a:t>attractive to new brands </a:t>
            </a:r>
          </a:p>
          <a:p>
            <a:pPr>
              <a:lnSpc>
                <a:spcPts val="1800"/>
              </a:lnSpc>
            </a:pPr>
            <a:endParaRPr lang="en-US"/>
          </a:p>
        </p:txBody>
      </p:sp>
      <p:sp>
        <p:nvSpPr>
          <p:cNvPr id="9" name="TextBox 8"/>
          <p:cNvSpPr txBox="1"/>
          <p:nvPr/>
        </p:nvSpPr>
        <p:spPr>
          <a:xfrm>
            <a:off x="685800" y="3644900"/>
            <a:ext cx="7890302" cy="1069780"/>
          </a:xfrm>
          <a:prstGeom prst="rect">
            <a:avLst/>
          </a:prstGeom>
          <a:noFill/>
        </p:spPr>
        <p:txBody>
          <a:bodyPr vert="horz" wrap="none" lIns="0" tIns="0" rIns="0" bIns="0" rtlCol="0">
            <a:spAutoFit/>
          </a:bodyPr>
          <a:lstStyle/>
          <a:p>
            <a:pPr>
              <a:lnSpc>
                <a:spcPts val="2900"/>
              </a:lnSpc>
            </a:pPr>
            <a:r>
              <a:rPr lang="en-US" sz="1612" b="1" dirty="0" smtClean="0">
                <a:solidFill>
                  <a:srgbClr val="336400"/>
                </a:solidFill>
                <a:latin typeface="Arial"/>
              </a:rPr>
              <a:t>A new brand should be supported with a larger effort when introduce into a fast </a:t>
            </a:r>
            <a:br>
              <a:rPr lang="en-US" sz="1612" b="1" dirty="0" smtClean="0">
                <a:solidFill>
                  <a:srgbClr val="336400"/>
                </a:solidFill>
                <a:latin typeface="Arial"/>
              </a:rPr>
            </a:br>
            <a:r>
              <a:rPr lang="en-US" sz="1612" b="1" dirty="0" smtClean="0">
                <a:solidFill>
                  <a:srgbClr val="336400"/>
                </a:solidFill>
                <a:latin typeface="Arial"/>
              </a:rPr>
              <a:t>growing market than when the </a:t>
            </a:r>
            <a:r>
              <a:rPr lang="en-US" sz="1612" b="1" dirty="0" smtClean="0">
                <a:solidFill>
                  <a:srgbClr val="FF3300"/>
                </a:solidFill>
                <a:latin typeface="Arial"/>
              </a:rPr>
              <a:t>market is mature </a:t>
            </a:r>
          </a:p>
          <a:p>
            <a:pPr>
              <a:lnSpc>
                <a:spcPts val="2900"/>
              </a:lnSpc>
            </a:pPr>
            <a:endParaRPr lang="en-US" sz="1612" b="1" dirty="0">
              <a:solidFill>
                <a:srgbClr val="336400"/>
              </a:solidFill>
              <a:latin typeface="Arial"/>
            </a:endParaRPr>
          </a:p>
        </p:txBody>
      </p:sp>
      <p:sp>
        <p:nvSpPr>
          <p:cNvPr id="10" name="TextBox 9"/>
          <p:cNvSpPr txBox="1"/>
          <p:nvPr/>
        </p:nvSpPr>
        <p:spPr>
          <a:xfrm>
            <a:off x="685800" y="4737100"/>
            <a:ext cx="7234353" cy="1069780"/>
          </a:xfrm>
          <a:prstGeom prst="rect">
            <a:avLst/>
          </a:prstGeom>
          <a:noFill/>
        </p:spPr>
        <p:txBody>
          <a:bodyPr vert="horz" wrap="none" lIns="0" tIns="0" rIns="0" bIns="0" rtlCol="0">
            <a:spAutoFit/>
          </a:bodyPr>
          <a:lstStyle/>
          <a:p>
            <a:pPr>
              <a:lnSpc>
                <a:spcPts val="2900"/>
              </a:lnSpc>
            </a:pPr>
            <a:r>
              <a:rPr lang="en-US" sz="1612" b="1" smtClean="0">
                <a:solidFill>
                  <a:srgbClr val="336400"/>
                </a:solidFill>
                <a:latin typeface="Arial"/>
              </a:rPr>
              <a:t>The amount of communication effort  used to introduce a brand depends </a:t>
            </a:r>
            <a:br>
              <a:rPr lang="en-US" sz="1612" b="1" smtClean="0">
                <a:solidFill>
                  <a:srgbClr val="336400"/>
                </a:solidFill>
                <a:latin typeface="Arial"/>
              </a:rPr>
            </a:br>
            <a:r>
              <a:rPr lang="en-US" sz="1612" b="1" smtClean="0">
                <a:solidFill>
                  <a:srgbClr val="336400"/>
                </a:solidFill>
                <a:latin typeface="Arial"/>
              </a:rPr>
              <a:t>on only one manufacturer characteristic--</a:t>
            </a:r>
            <a:r>
              <a:rPr lang="en-US" sz="1612" b="1" smtClean="0">
                <a:solidFill>
                  <a:srgbClr val="FF3300"/>
                </a:solidFill>
                <a:latin typeface="Arial"/>
              </a:rPr>
              <a:t>the availability of resources </a:t>
            </a:r>
          </a:p>
          <a:p>
            <a:pPr>
              <a:lnSpc>
                <a:spcPts val="2900"/>
              </a:lnSpc>
            </a:pPr>
            <a:endParaRPr lang="en-US" sz="1612" b="1">
              <a:solidFill>
                <a:srgbClr val="336400"/>
              </a:solidFill>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255312"/>
            <a:ext cx="8534400" cy="1332188"/>
          </a:xfrm>
        </p:spPr>
        <p:txBody>
          <a:bodyPr>
            <a:normAutofit fontScale="90000"/>
          </a:bodyPr>
          <a:lstStyle/>
          <a:p>
            <a:r>
              <a:rPr lang="en-US" dirty="0" smtClean="0">
                <a:latin typeface="Arial" pitchFamily="34" charset="0"/>
                <a:cs typeface="Arial" pitchFamily="34" charset="0"/>
              </a:rPr>
              <a:t> </a:t>
            </a:r>
            <a:r>
              <a:rPr lang="en-US" sz="3100" b="1" dirty="0" smtClean="0">
                <a:latin typeface="Arial" pitchFamily="34" charset="0"/>
                <a:cs typeface="Arial" pitchFamily="34" charset="0"/>
              </a:rPr>
              <a:t>How would you characterize Nike’s brand image and sources of brand equity in the U.S? </a:t>
            </a:r>
            <a:endParaRPr lang="en-US" sz="3100" dirty="0">
              <a:latin typeface="Arial" pitchFamily="34" charset="0"/>
              <a:cs typeface="Arial" pitchFamily="34" charset="0"/>
            </a:endParaRPr>
          </a:p>
        </p:txBody>
      </p:sp>
      <p:sp>
        <p:nvSpPr>
          <p:cNvPr id="3" name="Content Placeholder 2"/>
          <p:cNvSpPr>
            <a:spLocks noGrp="1"/>
          </p:cNvSpPr>
          <p:nvPr>
            <p:ph idx="1"/>
          </p:nvPr>
        </p:nvSpPr>
        <p:spPr>
          <a:xfrm>
            <a:off x="455930" y="1968500"/>
            <a:ext cx="8206740" cy="3726563"/>
          </a:xfrm>
        </p:spPr>
        <p:txBody>
          <a:bodyPr/>
          <a:lstStyle/>
          <a:p>
            <a:r>
              <a:rPr lang="en-US" dirty="0" smtClean="0">
                <a:latin typeface="Arial" pitchFamily="34" charset="0"/>
                <a:cs typeface="Arial" pitchFamily="34" charset="0"/>
              </a:rPr>
              <a:t>high performance brand </a:t>
            </a:r>
          </a:p>
          <a:p>
            <a:r>
              <a:rPr lang="en-US" dirty="0" smtClean="0">
                <a:latin typeface="Arial" pitchFamily="34" charset="0"/>
                <a:cs typeface="Arial" pitchFamily="34" charset="0"/>
              </a:rPr>
              <a:t>innovative image </a:t>
            </a:r>
          </a:p>
          <a:p>
            <a:r>
              <a:rPr lang="en-US" dirty="0" smtClean="0">
                <a:latin typeface="Arial" pitchFamily="34" charset="0"/>
                <a:cs typeface="Arial" pitchFamily="34" charset="0"/>
              </a:rPr>
              <a:t>brand associated </a:t>
            </a:r>
            <a:endParaRPr lang="en-US"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latin typeface="Arial" pitchFamily="34" charset="0"/>
                <a:cs typeface="Arial" pitchFamily="34" charset="0"/>
              </a:rPr>
              <a:t>The sources of Nike brand equity in US arises from the </a:t>
            </a:r>
            <a:r>
              <a:rPr lang="en-US" sz="3100" b="1" dirty="0" err="1" smtClean="0">
                <a:latin typeface="Arial" pitchFamily="34" charset="0"/>
                <a:cs typeface="Arial" pitchFamily="34" charset="0"/>
              </a:rPr>
              <a:t>Aaker</a:t>
            </a:r>
            <a:r>
              <a:rPr lang="en-US" sz="3100" b="1" dirty="0" smtClean="0">
                <a:latin typeface="Arial" pitchFamily="34" charset="0"/>
                <a:cs typeface="Arial" pitchFamily="34" charset="0"/>
              </a:rPr>
              <a:t> model form the following</a:t>
            </a:r>
            <a:r>
              <a:rPr lang="en-US" b="1" i="1" dirty="0" smtClean="0">
                <a:latin typeface="Arial" pitchFamily="34" charset="0"/>
                <a:cs typeface="Arial" pitchFamily="34" charset="0"/>
              </a:rPr>
              <a:t>: </a:t>
            </a:r>
            <a:endParaRPr lang="en-US"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968500" y="1739900"/>
            <a:ext cx="5486400" cy="419099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255312"/>
            <a:ext cx="8534400" cy="1062567"/>
          </a:xfrm>
        </p:spPr>
        <p:txBody>
          <a:bodyPr>
            <a:noAutofit/>
          </a:bodyPr>
          <a:lstStyle/>
          <a:p>
            <a:r>
              <a:rPr lang="en-US" sz="3200" b="1" dirty="0" smtClean="0">
                <a:latin typeface="Arial" pitchFamily="34" charset="0"/>
                <a:cs typeface="Arial" pitchFamily="34" charset="0"/>
              </a:rPr>
              <a:t>The core of building the brand equity for Nike brand equity is </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455930" y="1487594"/>
            <a:ext cx="8370570" cy="4207469"/>
          </a:xfrm>
        </p:spPr>
        <p:txBody>
          <a:bodyPr>
            <a:normAutofit fontScale="92500" lnSpcReduction="20000"/>
          </a:bodyPr>
          <a:lstStyle/>
          <a:p>
            <a:r>
              <a:rPr lang="en-US" sz="2400" dirty="0" smtClean="0">
                <a:latin typeface="Arial" pitchFamily="34" charset="0"/>
                <a:cs typeface="Arial" pitchFamily="34" charset="0"/>
              </a:rPr>
              <a:t>brand association. Nike is associating its brand with famous athletic celebrities that have similar personality as the brand</a:t>
            </a:r>
          </a:p>
          <a:p>
            <a:r>
              <a:rPr lang="en-US" sz="2400" dirty="0" smtClean="0">
                <a:latin typeface="Arial" pitchFamily="34" charset="0"/>
                <a:cs typeface="Arial" pitchFamily="34" charset="0"/>
              </a:rPr>
              <a:t> brand awareness. Nike communicated this association through their TV ads that was a hit at their time in the states like the Jordan air ad that caught fire and increased their sales dramatically </a:t>
            </a:r>
          </a:p>
          <a:p>
            <a:r>
              <a:rPr lang="en-US" sz="2400" dirty="0" smtClean="0">
                <a:latin typeface="Arial" pitchFamily="34" charset="0"/>
                <a:cs typeface="Arial" pitchFamily="34" charset="0"/>
              </a:rPr>
              <a:t>perceived quality of the brand not only among athletes but also between the public </a:t>
            </a:r>
          </a:p>
          <a:p>
            <a:r>
              <a:rPr lang="en-US" sz="2400" dirty="0" smtClean="0">
                <a:latin typeface="Arial" pitchFamily="34" charset="0"/>
                <a:cs typeface="Arial" pitchFamily="34" charset="0"/>
              </a:rPr>
              <a:t>brand credibility as a brand which was established over the years through their commitment to delivering what they promise </a:t>
            </a:r>
          </a:p>
          <a:p>
            <a:r>
              <a:rPr lang="en-US" sz="2400" dirty="0" smtClean="0">
                <a:latin typeface="Arial" pitchFamily="34" charset="0"/>
                <a:cs typeface="Arial" pitchFamily="34" charset="0"/>
              </a:rPr>
              <a:t>good relationship with its consumers </a:t>
            </a:r>
          </a:p>
          <a:p>
            <a:r>
              <a:rPr lang="en-US" sz="2400" dirty="0" smtClean="0">
                <a:latin typeface="Arial" pitchFamily="34" charset="0"/>
                <a:cs typeface="Arial" pitchFamily="34" charset="0"/>
              </a:rPr>
              <a:t>brand loyalty </a:t>
            </a:r>
          </a:p>
          <a:p>
            <a:endParaRPr lang="en-US" sz="2400" dirty="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500" y="2197100"/>
            <a:ext cx="8305800" cy="1200329"/>
          </a:xfrm>
          <a:prstGeom prst="rect">
            <a:avLst/>
          </a:prstGeom>
        </p:spPr>
        <p:txBody>
          <a:bodyPr wrap="square">
            <a:spAutoFit/>
          </a:bodyPr>
          <a:lstStyle/>
          <a:p>
            <a:r>
              <a:rPr lang="en-US" sz="2400" b="1" dirty="0" smtClean="0">
                <a:latin typeface="Arial" pitchFamily="34" charset="0"/>
                <a:cs typeface="Arial" pitchFamily="34" charset="0"/>
              </a:rPr>
              <a:t>How might Nike’s effort to become a global corporation affect its sources of equity and brand image in the U.S, Europe and Asia ?</a:t>
            </a:r>
            <a:endParaRPr lang="en-US" sz="2400" dirty="0">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itchFamily="34" charset="0"/>
                <a:cs typeface="Arial" pitchFamily="34" charset="0"/>
              </a:rPr>
              <a:t>Nike and the USA market </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292100" y="1487594"/>
            <a:ext cx="8458200" cy="4595706"/>
          </a:xfrm>
        </p:spPr>
        <p:txBody>
          <a:bodyPr>
            <a:normAutofit/>
          </a:bodyPr>
          <a:lstStyle/>
          <a:p>
            <a:r>
              <a:rPr lang="en-US" sz="2600" dirty="0" smtClean="0">
                <a:latin typeface="Arial" pitchFamily="34" charset="0"/>
                <a:cs typeface="Arial" pitchFamily="34" charset="0"/>
              </a:rPr>
              <a:t>sources of brand equity of Nike are Brand association with famous American athletes, Sponsorship programs for major sports events in the US, their massive and aggressive “provoking and unique” IMC that creates high brand awareness through TV ads and advertizing campaigns, and finally the perceived quality of the product in addition to a good CRM program </a:t>
            </a:r>
          </a:p>
          <a:p>
            <a:r>
              <a:rPr lang="en-US" sz="2600" dirty="0" smtClean="0">
                <a:latin typeface="Arial" pitchFamily="34" charset="0"/>
                <a:cs typeface="Arial" pitchFamily="34" charset="0"/>
              </a:rPr>
              <a:t>superman values</a:t>
            </a:r>
          </a:p>
          <a:p>
            <a:pPr>
              <a:buNone/>
            </a:pPr>
            <a:r>
              <a:rPr lang="en-US" b="1"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378200" y="2220913"/>
            <a:ext cx="2362200" cy="19335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500" y="2882900"/>
            <a:ext cx="6424003" cy="646331"/>
          </a:xfrm>
          <a:prstGeom prst="rect">
            <a:avLst/>
          </a:prstGeom>
        </p:spPr>
        <p:txBody>
          <a:bodyPr wrap="none">
            <a:spAutoFit/>
          </a:bodyPr>
          <a:lstStyle/>
          <a:p>
            <a:r>
              <a:rPr lang="en-US" sz="3600" b="1" dirty="0" smtClean="0"/>
              <a:t>Nike and the </a:t>
            </a:r>
            <a:r>
              <a:rPr lang="en-US" sz="3600" b="1" dirty="0" smtClean="0">
                <a:latin typeface="Arial" pitchFamily="34" charset="0"/>
                <a:cs typeface="Arial" pitchFamily="34" charset="0"/>
              </a:rPr>
              <a:t>European</a:t>
            </a:r>
            <a:r>
              <a:rPr lang="en-US" sz="3600" b="1" dirty="0" smtClean="0"/>
              <a:t> market </a:t>
            </a:r>
            <a:endParaRPr lang="en-US"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930" y="596900"/>
            <a:ext cx="8206740" cy="5410200"/>
          </a:xfrm>
        </p:spPr>
        <p:txBody>
          <a:bodyPr>
            <a:normAutofit/>
          </a:bodyPr>
          <a:lstStyle/>
          <a:p>
            <a:r>
              <a:rPr lang="en-US" sz="2400" dirty="0" smtClean="0">
                <a:latin typeface="Arial" pitchFamily="34" charset="0"/>
                <a:cs typeface="Arial" pitchFamily="34" charset="0"/>
              </a:rPr>
              <a:t>Nike’s brand image was perceived negatively as a fashionable aggressive and arrogant brand rather a performance innovative one</a:t>
            </a:r>
          </a:p>
          <a:p>
            <a:r>
              <a:rPr lang="en-US" sz="2400" dirty="0" smtClean="0">
                <a:latin typeface="Arial" pitchFamily="34" charset="0"/>
                <a:cs typeface="Arial" pitchFamily="34" charset="0"/>
              </a:rPr>
              <a:t> Also Nike found that European prefer different types of sports; soccer, field and track games and not Basketball which was associated with Nike </a:t>
            </a:r>
          </a:p>
          <a:p>
            <a:r>
              <a:rPr lang="en-US" sz="2400" dirty="0" smtClean="0">
                <a:latin typeface="Arial" pitchFamily="34" charset="0"/>
                <a:cs typeface="Arial" pitchFamily="34" charset="0"/>
              </a:rPr>
              <a:t>the aggressive provoking communication of Nike was not accepted by many Europeans </a:t>
            </a:r>
          </a:p>
          <a:p>
            <a:r>
              <a:rPr lang="en-US" sz="2400" dirty="0" smtClean="0">
                <a:latin typeface="Arial" pitchFamily="34" charset="0"/>
                <a:cs typeface="Arial" pitchFamily="34" charset="0"/>
              </a:rPr>
              <a:t>presence of the Nike’s logo, the swoosh, as an American symbol, was very irritating to Europeans </a:t>
            </a:r>
          </a:p>
          <a:p>
            <a:r>
              <a:rPr lang="en-US" sz="2400" dirty="0" smtClean="0">
                <a:latin typeface="Arial" pitchFamily="34" charset="0"/>
                <a:cs typeface="Arial" pitchFamily="34" charset="0"/>
              </a:rPr>
              <a:t>they were perceived as a fashion-oriented and not performance oriented, irrelevant to the European market, aggressive American brand </a:t>
            </a:r>
            <a:endParaRPr lang="en-US" sz="2400"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smtClean="0">
                <a:latin typeface="Arial" pitchFamily="34" charset="0"/>
                <a:cs typeface="Arial" pitchFamily="34" charset="0"/>
              </a:rPr>
              <a:t>Glocalized</a:t>
            </a:r>
            <a:r>
              <a:rPr lang="en-US" sz="3200" b="1" dirty="0" smtClean="0">
                <a:latin typeface="Arial" pitchFamily="34" charset="0"/>
                <a:cs typeface="Arial" pitchFamily="34" charset="0"/>
              </a:rPr>
              <a:t> strategy in building their global brand equity </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5930" y="1487594"/>
            <a:ext cx="8206740" cy="4595706"/>
          </a:xfrm>
        </p:spPr>
        <p:txBody>
          <a:bodyPr>
            <a:normAutofit lnSpcReduction="10000"/>
          </a:bodyPr>
          <a:lstStyle/>
          <a:p>
            <a:r>
              <a:rPr lang="en-US" sz="2400" dirty="0" smtClean="0">
                <a:latin typeface="Arial" pitchFamily="34" charset="0"/>
                <a:cs typeface="Arial" pitchFamily="34" charset="0"/>
              </a:rPr>
              <a:t>They kept the essence of the brand in terms of a consistent brand name and brand logo as a part of the global myth effect. They focused on the main core values of their brand as part of their global positioning which is the performance and innovation </a:t>
            </a:r>
          </a:p>
          <a:p>
            <a:r>
              <a:rPr lang="en-US" sz="2400" dirty="0" smtClean="0">
                <a:latin typeface="Arial" pitchFamily="34" charset="0"/>
                <a:cs typeface="Arial" pitchFamily="34" charset="0"/>
              </a:rPr>
              <a:t>They retrieved about 90% control over their brand distribution and marketing and advertising activities in Europe in order to maintain the same global image and brand positioning.</a:t>
            </a:r>
          </a:p>
          <a:p>
            <a:r>
              <a:rPr lang="en-US" sz="2400" dirty="0" smtClean="0">
                <a:latin typeface="Arial" pitchFamily="34" charset="0"/>
                <a:cs typeface="Arial" pitchFamily="34" charset="0"/>
              </a:rPr>
              <a:t> famous European soccer players like Eric </a:t>
            </a:r>
            <a:r>
              <a:rPr lang="en-US" sz="2400" dirty="0" err="1" smtClean="0">
                <a:latin typeface="Arial" pitchFamily="34" charset="0"/>
                <a:cs typeface="Arial" pitchFamily="34" charset="0"/>
              </a:rPr>
              <a:t>cantona</a:t>
            </a:r>
            <a:r>
              <a:rPr lang="en-US" sz="2400" dirty="0" smtClean="0">
                <a:latin typeface="Arial" pitchFamily="34" charset="0"/>
                <a:cs typeface="Arial" pitchFamily="34" charset="0"/>
              </a:rPr>
              <a:t> and Roberto Mandeni </a:t>
            </a:r>
          </a:p>
          <a:p>
            <a:r>
              <a:rPr lang="en-US" sz="2400" dirty="0" smtClean="0">
                <a:latin typeface="Arial" pitchFamily="34" charset="0"/>
                <a:cs typeface="Arial" pitchFamily="34" charset="0"/>
              </a:rPr>
              <a:t>they sponsored local soccer teams like Paris saint </a:t>
            </a:r>
            <a:r>
              <a:rPr lang="en-US" sz="2400" dirty="0" err="1" smtClean="0">
                <a:latin typeface="Arial" pitchFamily="34" charset="0"/>
                <a:cs typeface="Arial" pitchFamily="34" charset="0"/>
              </a:rPr>
              <a:t>Germain</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Borussia</a:t>
            </a:r>
            <a:r>
              <a:rPr lang="en-US" sz="2400" dirty="0" smtClean="0">
                <a:latin typeface="Arial" pitchFamily="34" charset="0"/>
                <a:cs typeface="Arial" pitchFamily="34" charset="0"/>
              </a:rPr>
              <a:t> Dortmund </a:t>
            </a:r>
            <a:endParaRPr lang="en-US" sz="2400"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930" y="520700"/>
            <a:ext cx="8206740" cy="5486400"/>
          </a:xfrm>
        </p:spPr>
        <p:txBody>
          <a:bodyPr>
            <a:normAutofit fontScale="92500"/>
          </a:bodyPr>
          <a:lstStyle/>
          <a:p>
            <a:r>
              <a:rPr lang="en-US" sz="2400" dirty="0" smtClean="0">
                <a:latin typeface="Arial" pitchFamily="34" charset="0"/>
                <a:cs typeface="Arial" pitchFamily="34" charset="0"/>
              </a:rPr>
              <a:t>lowered the aggressive tone used in their advertizing and reverted to a more kinder, and gentle marketing approach using globally accepted and appealing celebrities like Jordan , tiger wood, Brazilian soccer star </a:t>
            </a:r>
            <a:r>
              <a:rPr lang="en-US" sz="2400" dirty="0" err="1" smtClean="0">
                <a:latin typeface="Arial" pitchFamily="34" charset="0"/>
                <a:cs typeface="Arial" pitchFamily="34" charset="0"/>
              </a:rPr>
              <a:t>Romario</a:t>
            </a:r>
            <a:r>
              <a:rPr lang="en-US" sz="2400" dirty="0" smtClean="0">
                <a:latin typeface="Arial" pitchFamily="34" charset="0"/>
                <a:cs typeface="Arial" pitchFamily="34" charset="0"/>
              </a:rPr>
              <a:t> to project a more global and international image on their brand. </a:t>
            </a:r>
          </a:p>
          <a:p>
            <a:r>
              <a:rPr lang="en-US" sz="2400" dirty="0" smtClean="0">
                <a:latin typeface="Arial" pitchFamily="34" charset="0"/>
                <a:cs typeface="Arial" pitchFamily="34" charset="0"/>
              </a:rPr>
              <a:t>increase their global appeal they engaged in sponsoring big global events like the Barcelona Olympics 1992, and the world cup </a:t>
            </a:r>
          </a:p>
          <a:p>
            <a:r>
              <a:rPr lang="en-US" sz="2400" dirty="0" smtClean="0">
                <a:latin typeface="Arial" pitchFamily="34" charset="0"/>
                <a:cs typeface="Arial" pitchFamily="34" charset="0"/>
              </a:rPr>
              <a:t>decrease their provoking and aggressive corporate philosophy that was featured in their expensive and provoking sponsorship and endorsement contracts in addition to the overwhelming abundance of their swoosh over their products everywhere which was known as the “</a:t>
            </a:r>
            <a:r>
              <a:rPr lang="en-US" sz="2400" dirty="0" err="1" smtClean="0">
                <a:latin typeface="Arial" pitchFamily="34" charset="0"/>
                <a:cs typeface="Arial" pitchFamily="34" charset="0"/>
              </a:rPr>
              <a:t>Swooshification</a:t>
            </a:r>
            <a:r>
              <a:rPr lang="en-US" sz="2400" dirty="0" smtClean="0">
                <a:latin typeface="Arial" pitchFamily="34" charset="0"/>
                <a:cs typeface="Arial" pitchFamily="34" charset="0"/>
              </a:rPr>
              <a:t> of the world” </a:t>
            </a:r>
          </a:p>
          <a:p>
            <a:r>
              <a:rPr lang="en-US" sz="2400" dirty="0" smtClean="0">
                <a:latin typeface="Arial" pitchFamily="34" charset="0"/>
                <a:cs typeface="Arial" pitchFamily="34" charset="0"/>
              </a:rPr>
              <a:t>show more commitment to global social issues </a:t>
            </a:r>
            <a:endParaRPr lang="en-US" sz="24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64C1.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584200"/>
            <a:ext cx="3733394" cy="464871"/>
          </a:xfrm>
          <a:prstGeom prst="rect">
            <a:avLst/>
          </a:prstGeom>
          <a:noFill/>
        </p:spPr>
        <p:txBody>
          <a:bodyPr vert="horz" wrap="none" lIns="0" tIns="0" rIns="0" bIns="0" rtlCol="0">
            <a:spAutoFit/>
          </a:bodyPr>
          <a:lstStyle/>
          <a:p>
            <a:pPr>
              <a:lnSpc>
                <a:spcPts val="1800"/>
              </a:lnSpc>
            </a:pPr>
            <a:r>
              <a:rPr lang="en-US" sz="1612" b="1" dirty="0" smtClean="0">
                <a:solidFill>
                  <a:srgbClr val="FFFFFF"/>
                </a:solidFill>
                <a:latin typeface="Arial"/>
              </a:rPr>
              <a:t>Why does branding become critical ? </a:t>
            </a:r>
          </a:p>
          <a:p>
            <a:pPr>
              <a:lnSpc>
                <a:spcPts val="1800"/>
              </a:lnSpc>
            </a:pPr>
            <a:endParaRPr lang="en-US" dirty="0"/>
          </a:p>
        </p:txBody>
      </p:sp>
      <p:sp>
        <p:nvSpPr>
          <p:cNvPr id="4" name="TextBox 3"/>
          <p:cNvSpPr txBox="1"/>
          <p:nvPr/>
        </p:nvSpPr>
        <p:spPr>
          <a:xfrm>
            <a:off x="4368800" y="1549400"/>
            <a:ext cx="1510029" cy="464871"/>
          </a:xfrm>
          <a:prstGeom prst="rect">
            <a:avLst/>
          </a:prstGeom>
          <a:noFill/>
        </p:spPr>
        <p:txBody>
          <a:bodyPr vert="horz" wrap="none" lIns="0" tIns="0" rIns="0" bIns="0" rtlCol="0">
            <a:spAutoFit/>
          </a:bodyPr>
          <a:lstStyle/>
          <a:p>
            <a:pPr>
              <a:lnSpc>
                <a:spcPts val="1800"/>
              </a:lnSpc>
            </a:pPr>
            <a:r>
              <a:rPr lang="en-US" sz="1612" b="1" dirty="0" smtClean="0">
                <a:solidFill>
                  <a:srgbClr val="000000"/>
                </a:solidFill>
                <a:latin typeface="Arial"/>
              </a:rPr>
              <a:t>Involvement in </a:t>
            </a:r>
          </a:p>
          <a:p>
            <a:pPr>
              <a:lnSpc>
                <a:spcPts val="1800"/>
              </a:lnSpc>
            </a:pPr>
            <a:endParaRPr lang="en-US" dirty="0"/>
          </a:p>
        </p:txBody>
      </p:sp>
      <p:sp>
        <p:nvSpPr>
          <p:cNvPr id="5" name="TextBox 4"/>
          <p:cNvSpPr txBox="1"/>
          <p:nvPr/>
        </p:nvSpPr>
        <p:spPr>
          <a:xfrm>
            <a:off x="3479800" y="1866900"/>
            <a:ext cx="400751" cy="216662"/>
          </a:xfrm>
          <a:prstGeom prst="rect">
            <a:avLst/>
          </a:prstGeom>
          <a:noFill/>
        </p:spPr>
        <p:txBody>
          <a:bodyPr vert="horz" wrap="none" lIns="0" tIns="0" rIns="0" bIns="0" rtlCol="0">
            <a:spAutoFit/>
          </a:bodyPr>
          <a:lstStyle/>
          <a:p>
            <a:r>
              <a:rPr lang="en-US" sz="1408" b="1" smtClean="0">
                <a:solidFill>
                  <a:srgbClr val="000000"/>
                </a:solidFill>
                <a:latin typeface="Arial"/>
              </a:rPr>
              <a:t>High</a:t>
            </a:r>
            <a:endParaRPr lang="en-US" sz="1408" b="1">
              <a:solidFill>
                <a:srgbClr val="000000"/>
              </a:solidFill>
              <a:latin typeface="Arial"/>
            </a:endParaRPr>
          </a:p>
        </p:txBody>
      </p:sp>
      <p:sp>
        <p:nvSpPr>
          <p:cNvPr id="6" name="TextBox 5"/>
          <p:cNvSpPr txBox="1"/>
          <p:nvPr/>
        </p:nvSpPr>
        <p:spPr>
          <a:xfrm>
            <a:off x="4635500" y="1790700"/>
            <a:ext cx="921727" cy="248081"/>
          </a:xfrm>
          <a:prstGeom prst="rect">
            <a:avLst/>
          </a:prstGeom>
          <a:noFill/>
        </p:spPr>
        <p:txBody>
          <a:bodyPr vert="horz" wrap="none" lIns="0" tIns="0" rIns="0" bIns="0" rtlCol="0">
            <a:spAutoFit/>
          </a:bodyPr>
          <a:lstStyle/>
          <a:p>
            <a:r>
              <a:rPr lang="en-US" sz="1612" b="1" smtClean="0">
                <a:solidFill>
                  <a:srgbClr val="000000"/>
                </a:solidFill>
                <a:latin typeface="Arial"/>
              </a:rPr>
              <a:t>purchase</a:t>
            </a:r>
            <a:endParaRPr lang="en-US" sz="1612" b="1">
              <a:solidFill>
                <a:srgbClr val="000000"/>
              </a:solidFill>
              <a:latin typeface="Arial"/>
            </a:endParaRPr>
          </a:p>
        </p:txBody>
      </p:sp>
      <p:sp>
        <p:nvSpPr>
          <p:cNvPr id="7" name="TextBox 6"/>
          <p:cNvSpPr txBox="1"/>
          <p:nvPr/>
        </p:nvSpPr>
        <p:spPr>
          <a:xfrm>
            <a:off x="6096000" y="1866900"/>
            <a:ext cx="362279" cy="216662"/>
          </a:xfrm>
          <a:prstGeom prst="rect">
            <a:avLst/>
          </a:prstGeom>
          <a:noFill/>
        </p:spPr>
        <p:txBody>
          <a:bodyPr vert="horz" wrap="none" lIns="0" tIns="0" rIns="0" bIns="0" rtlCol="0">
            <a:spAutoFit/>
          </a:bodyPr>
          <a:lstStyle/>
          <a:p>
            <a:r>
              <a:rPr lang="en-US" sz="1408" b="1" smtClean="0">
                <a:solidFill>
                  <a:srgbClr val="000000"/>
                </a:solidFill>
                <a:latin typeface="Arial"/>
              </a:rPr>
              <a:t>Low</a:t>
            </a:r>
            <a:endParaRPr lang="en-US" sz="1408" b="1">
              <a:solidFill>
                <a:srgbClr val="000000"/>
              </a:solidFill>
              <a:latin typeface="Arial"/>
            </a:endParaRPr>
          </a:p>
        </p:txBody>
      </p:sp>
      <p:sp>
        <p:nvSpPr>
          <p:cNvPr id="8" name="TextBox 7"/>
          <p:cNvSpPr txBox="1"/>
          <p:nvPr/>
        </p:nvSpPr>
        <p:spPr>
          <a:xfrm>
            <a:off x="977900" y="2336800"/>
            <a:ext cx="1601400" cy="461665"/>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Consumer</a:t>
            </a:r>
            <a:r>
              <a:rPr lang="en-US" sz="1612" b="1" smtClean="0">
                <a:solidFill>
                  <a:srgbClr val="FF6400"/>
                </a:solidFill>
                <a:latin typeface="Arial"/>
              </a:rPr>
              <a:t> sees </a:t>
            </a:r>
          </a:p>
          <a:p>
            <a:pPr>
              <a:lnSpc>
                <a:spcPts val="1800"/>
              </a:lnSpc>
            </a:pPr>
            <a:endParaRPr lang="en-US" sz="1612" b="1">
              <a:solidFill>
                <a:srgbClr val="000000"/>
              </a:solidFill>
              <a:latin typeface="Arial"/>
            </a:endParaRPr>
          </a:p>
        </p:txBody>
      </p:sp>
      <p:sp>
        <p:nvSpPr>
          <p:cNvPr id="9" name="TextBox 8"/>
          <p:cNvSpPr txBox="1"/>
          <p:nvPr/>
        </p:nvSpPr>
        <p:spPr>
          <a:xfrm>
            <a:off x="1066800" y="2565400"/>
            <a:ext cx="1405834" cy="730969"/>
          </a:xfrm>
          <a:prstGeom prst="rect">
            <a:avLst/>
          </a:prstGeom>
          <a:noFill/>
        </p:spPr>
        <p:txBody>
          <a:bodyPr vert="horz" wrap="none" lIns="0" tIns="0" rIns="0" bIns="0" rtlCol="0">
            <a:spAutoFit/>
          </a:bodyPr>
          <a:lstStyle/>
          <a:p>
            <a:pPr marL="0" marR="0" lvl="0" indent="0" defTabSz="914400" eaLnBrk="1" fontAlgn="auto" latinLnBrk="0" hangingPunct="1">
              <a:lnSpc>
                <a:spcPts val="1900"/>
              </a:lnSpc>
              <a:spcBef>
                <a:spcPts val="0"/>
              </a:spcBef>
              <a:spcAft>
                <a:spcPts val="0"/>
              </a:spcAft>
              <a:buClrTx/>
              <a:buSzTx/>
              <a:buNone/>
              <a:tabLst>
                <a:tab pos="330200" algn="l"/>
              </a:tabLst>
              <a:defRPr/>
            </a:pPr>
            <a:r>
              <a:rPr lang="en-US" sz="1612" b="1" dirty="0" smtClean="0">
                <a:solidFill>
                  <a:srgbClr val="000000"/>
                </a:solidFill>
                <a:latin typeface="Arial"/>
              </a:rPr>
              <a:t>differences in </a:t>
            </a:r>
            <a:br>
              <a:rPr lang="en-US" sz="1612" b="1" dirty="0" smtClean="0">
                <a:solidFill>
                  <a:srgbClr val="000000"/>
                </a:solidFill>
                <a:latin typeface="Arial"/>
              </a:rPr>
            </a:br>
            <a:r>
              <a:rPr lang="en-US" sz="1612" b="1" dirty="0" smtClean="0">
                <a:solidFill>
                  <a:srgbClr val="000000"/>
                </a:solidFill>
                <a:latin typeface="Arial"/>
              </a:rPr>
              <a:t>	brands </a:t>
            </a:r>
          </a:p>
          <a:p>
            <a:pPr marL="0" marR="0" lvl="0" indent="0" defTabSz="914400" eaLnBrk="1" fontAlgn="auto" latinLnBrk="0" hangingPunct="1">
              <a:lnSpc>
                <a:spcPts val="1900"/>
              </a:lnSpc>
              <a:spcBef>
                <a:spcPts val="0"/>
              </a:spcBef>
              <a:spcAft>
                <a:spcPts val="0"/>
              </a:spcAft>
              <a:buClrTx/>
              <a:buSzTx/>
              <a:buNone/>
              <a:tabLst>
                <a:tab pos="330200" algn="l"/>
              </a:tabLst>
              <a:defRPr/>
            </a:pPr>
            <a:endParaRPr lang="en-US" sz="1612" b="1" dirty="0">
              <a:solidFill>
                <a:srgbClr val="000000"/>
              </a:solidFill>
              <a:latin typeface="Arial"/>
            </a:endParaRPr>
          </a:p>
        </p:txBody>
      </p:sp>
      <p:sp>
        <p:nvSpPr>
          <p:cNvPr id="10" name="TextBox 9"/>
          <p:cNvSpPr txBox="1"/>
          <p:nvPr/>
        </p:nvSpPr>
        <p:spPr>
          <a:xfrm>
            <a:off x="774700" y="4013200"/>
            <a:ext cx="2003754" cy="974626"/>
          </a:xfrm>
          <a:prstGeom prst="rect">
            <a:avLst/>
          </a:prstGeom>
          <a:noFill/>
        </p:spPr>
        <p:txBody>
          <a:bodyPr vert="horz" wrap="none" lIns="0" tIns="0" rIns="0" bIns="0" rtlCol="0">
            <a:spAutoFit/>
          </a:bodyPr>
          <a:lstStyle/>
          <a:p>
            <a:pPr marL="0" marR="0" lvl="0" indent="0" defTabSz="914400" eaLnBrk="1" fontAlgn="auto" latinLnBrk="0" hangingPunct="1">
              <a:lnSpc>
                <a:spcPts val="1900"/>
              </a:lnSpc>
              <a:spcBef>
                <a:spcPts val="0"/>
              </a:spcBef>
              <a:spcAft>
                <a:spcPts val="0"/>
              </a:spcAft>
              <a:buClrTx/>
              <a:buSzTx/>
              <a:buNone/>
              <a:tabLst>
                <a:tab pos="101600" algn="l"/>
                <a:tab pos="622300" algn="l"/>
              </a:tabLst>
              <a:defRPr/>
            </a:pPr>
            <a:r>
              <a:rPr lang="en-US" sz="1612" b="1" dirty="0" smtClean="0">
                <a:solidFill>
                  <a:srgbClr val="000000"/>
                </a:solidFill>
                <a:latin typeface="Arial"/>
              </a:rPr>
              <a:t>Consumer </a:t>
            </a:r>
            <a:r>
              <a:rPr lang="en-US" sz="1612" b="1" dirty="0" smtClean="0">
                <a:solidFill>
                  <a:srgbClr val="FF6400"/>
                </a:solidFill>
                <a:latin typeface="Arial"/>
              </a:rPr>
              <a:t>does not </a:t>
            </a:r>
            <a:r>
              <a:rPr lang="en-US" sz="1612" b="1" dirty="0" smtClean="0">
                <a:solidFill>
                  <a:srgbClr val="000000"/>
                </a:solidFill>
                <a:latin typeface="Arial"/>
              </a:rPr>
              <a:t/>
            </a:r>
            <a:br>
              <a:rPr lang="en-US" sz="1612" b="1" dirty="0" smtClean="0">
                <a:solidFill>
                  <a:srgbClr val="000000"/>
                </a:solidFill>
                <a:latin typeface="Arial"/>
              </a:rPr>
            </a:br>
            <a:r>
              <a:rPr lang="en-US" sz="1612" b="1" dirty="0" smtClean="0">
                <a:solidFill>
                  <a:srgbClr val="000000"/>
                </a:solidFill>
                <a:latin typeface="Arial"/>
              </a:rPr>
              <a:t>	see differences in </a:t>
            </a:r>
            <a:br>
              <a:rPr lang="en-US" sz="1612" b="1" dirty="0" smtClean="0">
                <a:solidFill>
                  <a:srgbClr val="000000"/>
                </a:solidFill>
                <a:latin typeface="Arial"/>
              </a:rPr>
            </a:br>
            <a:r>
              <a:rPr lang="en-US" sz="1612" b="1" dirty="0" smtClean="0">
                <a:solidFill>
                  <a:srgbClr val="000000"/>
                </a:solidFill>
                <a:latin typeface="Arial"/>
              </a:rPr>
              <a:t>		brands </a:t>
            </a:r>
          </a:p>
          <a:p>
            <a:pPr marL="0" marR="0" lvl="0" indent="0" defTabSz="914400" eaLnBrk="1" fontAlgn="auto" latinLnBrk="0" hangingPunct="1">
              <a:lnSpc>
                <a:spcPts val="1900"/>
              </a:lnSpc>
              <a:spcBef>
                <a:spcPts val="0"/>
              </a:spcBef>
              <a:spcAft>
                <a:spcPts val="0"/>
              </a:spcAft>
              <a:buClrTx/>
              <a:buSzTx/>
              <a:buNone/>
              <a:tabLst>
                <a:tab pos="101600" algn="l"/>
                <a:tab pos="622300" algn="l"/>
              </a:tabLst>
              <a:defRPr/>
            </a:pPr>
            <a:endParaRPr lang="en-US" sz="1612" b="1" dirty="0">
              <a:solidFill>
                <a:srgbClr val="000000"/>
              </a:solidFill>
              <a:latin typeface="Arial"/>
            </a:endParaRPr>
          </a:p>
        </p:txBody>
      </p:sp>
      <p:sp>
        <p:nvSpPr>
          <p:cNvPr id="11" name="TextBox 10"/>
          <p:cNvSpPr txBox="1"/>
          <p:nvPr/>
        </p:nvSpPr>
        <p:spPr>
          <a:xfrm>
            <a:off x="3213100" y="2667000"/>
            <a:ext cx="1562928" cy="692497"/>
          </a:xfrm>
          <a:prstGeom prst="rect">
            <a:avLst/>
          </a:prstGeom>
          <a:noFill/>
        </p:spPr>
        <p:txBody>
          <a:bodyPr vert="horz" wrap="none" lIns="0" tIns="0" rIns="0" bIns="0" rtlCol="0">
            <a:spAutoFit/>
          </a:bodyPr>
          <a:lstStyle/>
          <a:p>
            <a:pPr marL="0" marR="0" lvl="0" indent="0" defTabSz="914400" eaLnBrk="1" fontAlgn="auto" latinLnBrk="0" hangingPunct="1">
              <a:lnSpc>
                <a:spcPts val="1800"/>
              </a:lnSpc>
              <a:spcBef>
                <a:spcPts val="0"/>
              </a:spcBef>
              <a:spcAft>
                <a:spcPts val="0"/>
              </a:spcAft>
              <a:buClrTx/>
              <a:buSzTx/>
              <a:buNone/>
              <a:tabLst>
                <a:tab pos="317500" algn="l"/>
              </a:tabLst>
              <a:defRPr/>
            </a:pPr>
            <a:r>
              <a:rPr lang="en-US" sz="1510" b="1" dirty="0" smtClean="0">
                <a:solidFill>
                  <a:srgbClr val="000000"/>
                </a:solidFill>
                <a:latin typeface="Arial"/>
              </a:rPr>
              <a:t>Complex buying </a:t>
            </a:r>
            <a:br>
              <a:rPr lang="en-US" sz="1510" b="1" dirty="0" smtClean="0">
                <a:solidFill>
                  <a:srgbClr val="000000"/>
                </a:solidFill>
                <a:latin typeface="Arial"/>
              </a:rPr>
            </a:br>
            <a:r>
              <a:rPr lang="en-US" sz="1510" b="1" dirty="0" smtClean="0">
                <a:solidFill>
                  <a:srgbClr val="000000"/>
                </a:solidFill>
                <a:latin typeface="Arial"/>
              </a:rPr>
              <a:t>	behavior </a:t>
            </a:r>
          </a:p>
          <a:p>
            <a:pPr marL="0" marR="0" lvl="0" indent="0" defTabSz="914400" eaLnBrk="1" fontAlgn="auto" latinLnBrk="0" hangingPunct="1">
              <a:lnSpc>
                <a:spcPts val="1800"/>
              </a:lnSpc>
              <a:spcBef>
                <a:spcPts val="0"/>
              </a:spcBef>
              <a:spcAft>
                <a:spcPts val="0"/>
              </a:spcAft>
              <a:buClrTx/>
              <a:buSzTx/>
              <a:buNone/>
              <a:tabLst>
                <a:tab pos="317500" algn="l"/>
              </a:tabLst>
              <a:defRPr/>
            </a:pPr>
            <a:endParaRPr lang="en-US" sz="1510" b="1" dirty="0">
              <a:solidFill>
                <a:srgbClr val="000000"/>
              </a:solidFill>
              <a:latin typeface="Arial"/>
            </a:endParaRPr>
          </a:p>
        </p:txBody>
      </p:sp>
      <p:sp>
        <p:nvSpPr>
          <p:cNvPr id="12" name="TextBox 11"/>
          <p:cNvSpPr txBox="1"/>
          <p:nvPr/>
        </p:nvSpPr>
        <p:spPr>
          <a:xfrm>
            <a:off x="2997200" y="4076700"/>
            <a:ext cx="2014975" cy="692497"/>
          </a:xfrm>
          <a:prstGeom prst="rect">
            <a:avLst/>
          </a:prstGeom>
          <a:noFill/>
        </p:spPr>
        <p:txBody>
          <a:bodyPr vert="horz" wrap="none" lIns="0" tIns="0" rIns="0" bIns="0" rtlCol="0">
            <a:spAutoFit/>
          </a:bodyPr>
          <a:lstStyle/>
          <a:p>
            <a:pPr marL="0" marR="0" lvl="0" indent="0" defTabSz="914400" eaLnBrk="1" fontAlgn="auto" latinLnBrk="0" hangingPunct="1">
              <a:lnSpc>
                <a:spcPts val="1800"/>
              </a:lnSpc>
              <a:spcBef>
                <a:spcPts val="0"/>
              </a:spcBef>
              <a:spcAft>
                <a:spcPts val="0"/>
              </a:spcAft>
              <a:buClrTx/>
              <a:buSzTx/>
              <a:buNone/>
              <a:tabLst>
                <a:tab pos="647700" algn="l"/>
              </a:tabLst>
              <a:defRPr/>
            </a:pPr>
            <a:r>
              <a:rPr lang="en-US" sz="1510" b="1" smtClean="0">
                <a:solidFill>
                  <a:srgbClr val="000000"/>
                </a:solidFill>
                <a:latin typeface="Arial"/>
              </a:rPr>
              <a:t>Dissonance reducing </a:t>
            </a:r>
            <a:br>
              <a:rPr lang="en-US" sz="1510" b="1" smtClean="0">
                <a:solidFill>
                  <a:srgbClr val="000000"/>
                </a:solidFill>
                <a:latin typeface="Arial"/>
              </a:rPr>
            </a:br>
            <a:r>
              <a:rPr lang="en-US" sz="1510" b="1" smtClean="0">
                <a:solidFill>
                  <a:srgbClr val="000000"/>
                </a:solidFill>
                <a:latin typeface="Arial"/>
              </a:rPr>
              <a:t>	buying </a:t>
            </a:r>
          </a:p>
          <a:p>
            <a:pPr marL="0" marR="0" lvl="0" indent="0" defTabSz="914400" eaLnBrk="1" fontAlgn="auto" latinLnBrk="0" hangingPunct="1">
              <a:lnSpc>
                <a:spcPts val="1800"/>
              </a:lnSpc>
              <a:spcBef>
                <a:spcPts val="0"/>
              </a:spcBef>
              <a:spcAft>
                <a:spcPts val="0"/>
              </a:spcAft>
              <a:buClrTx/>
              <a:buSzTx/>
              <a:buNone/>
              <a:tabLst>
                <a:tab pos="647700" algn="l"/>
              </a:tabLst>
              <a:defRPr/>
            </a:pPr>
            <a:endParaRPr lang="en-US" sz="1510" b="1">
              <a:solidFill>
                <a:srgbClr val="000000"/>
              </a:solidFill>
              <a:latin typeface="Arial"/>
            </a:endParaRPr>
          </a:p>
        </p:txBody>
      </p:sp>
      <p:sp>
        <p:nvSpPr>
          <p:cNvPr id="13" name="TextBox 12"/>
          <p:cNvSpPr txBox="1"/>
          <p:nvPr/>
        </p:nvSpPr>
        <p:spPr>
          <a:xfrm>
            <a:off x="3530600" y="4533900"/>
            <a:ext cx="981038" cy="442429"/>
          </a:xfrm>
          <a:prstGeom prst="rect">
            <a:avLst/>
          </a:prstGeom>
          <a:noFill/>
        </p:spPr>
        <p:txBody>
          <a:bodyPr vert="horz" wrap="none" lIns="0" tIns="0" rIns="0" bIns="0" rtlCol="0">
            <a:spAutoFit/>
          </a:bodyPr>
          <a:lstStyle/>
          <a:p>
            <a:pPr>
              <a:lnSpc>
                <a:spcPts val="1700"/>
              </a:lnSpc>
            </a:pPr>
            <a:r>
              <a:rPr lang="en-US" sz="1510" b="1" smtClean="0">
                <a:solidFill>
                  <a:srgbClr val="000000"/>
                </a:solidFill>
                <a:latin typeface="Arial"/>
              </a:rPr>
              <a:t>behaviour </a:t>
            </a:r>
          </a:p>
          <a:p>
            <a:pPr>
              <a:lnSpc>
                <a:spcPts val="1700"/>
              </a:lnSpc>
            </a:pPr>
            <a:endParaRPr lang="en-US"/>
          </a:p>
        </p:txBody>
      </p:sp>
      <p:sp>
        <p:nvSpPr>
          <p:cNvPr id="14" name="TextBox 13"/>
          <p:cNvSpPr txBox="1"/>
          <p:nvPr/>
        </p:nvSpPr>
        <p:spPr>
          <a:xfrm>
            <a:off x="5461000" y="2552700"/>
            <a:ext cx="1465658" cy="654025"/>
          </a:xfrm>
          <a:prstGeom prst="rect">
            <a:avLst/>
          </a:prstGeom>
          <a:noFill/>
        </p:spPr>
        <p:txBody>
          <a:bodyPr vert="horz" wrap="none" lIns="0" tIns="0" rIns="0" bIns="0" rtlCol="0">
            <a:spAutoFit/>
          </a:bodyPr>
          <a:lstStyle/>
          <a:p>
            <a:pPr marL="0" marR="0" lvl="0" indent="0" defTabSz="914400" eaLnBrk="1" fontAlgn="auto" latinLnBrk="0" hangingPunct="1">
              <a:lnSpc>
                <a:spcPts val="1700"/>
              </a:lnSpc>
              <a:spcBef>
                <a:spcPts val="0"/>
              </a:spcBef>
              <a:spcAft>
                <a:spcPts val="0"/>
              </a:spcAft>
              <a:buClrTx/>
              <a:buSzTx/>
              <a:buNone/>
              <a:tabLst>
                <a:tab pos="393700" algn="l"/>
              </a:tabLst>
              <a:defRPr/>
            </a:pPr>
            <a:r>
              <a:rPr lang="en-US" sz="1510" b="1" smtClean="0">
                <a:solidFill>
                  <a:srgbClr val="000000"/>
                </a:solidFill>
                <a:latin typeface="Arial"/>
              </a:rPr>
              <a:t>Variety seeking </a:t>
            </a:r>
            <a:br>
              <a:rPr lang="en-US" sz="1510" b="1" smtClean="0">
                <a:solidFill>
                  <a:srgbClr val="000000"/>
                </a:solidFill>
                <a:latin typeface="Arial"/>
              </a:rPr>
            </a:br>
            <a:r>
              <a:rPr lang="en-US" sz="1510" b="1" smtClean="0">
                <a:solidFill>
                  <a:srgbClr val="000000"/>
                </a:solidFill>
                <a:latin typeface="Arial"/>
              </a:rPr>
              <a:t>	buying </a:t>
            </a:r>
          </a:p>
          <a:p>
            <a:pPr marL="0" marR="0" lvl="0" indent="0" defTabSz="914400" eaLnBrk="1" fontAlgn="auto" latinLnBrk="0" hangingPunct="1">
              <a:lnSpc>
                <a:spcPts val="1700"/>
              </a:lnSpc>
              <a:spcBef>
                <a:spcPts val="0"/>
              </a:spcBef>
              <a:spcAft>
                <a:spcPts val="0"/>
              </a:spcAft>
              <a:buClrTx/>
              <a:buSzTx/>
              <a:buNone/>
              <a:tabLst>
                <a:tab pos="393700" algn="l"/>
              </a:tabLst>
              <a:defRPr/>
            </a:pPr>
            <a:endParaRPr lang="en-US" sz="1510" b="1">
              <a:solidFill>
                <a:srgbClr val="000000"/>
              </a:solidFill>
              <a:latin typeface="Arial"/>
            </a:endParaRPr>
          </a:p>
        </p:txBody>
      </p:sp>
      <p:sp>
        <p:nvSpPr>
          <p:cNvPr id="15" name="TextBox 14"/>
          <p:cNvSpPr txBox="1"/>
          <p:nvPr/>
        </p:nvSpPr>
        <p:spPr>
          <a:xfrm>
            <a:off x="5740400" y="3009900"/>
            <a:ext cx="981038" cy="442429"/>
          </a:xfrm>
          <a:prstGeom prst="rect">
            <a:avLst/>
          </a:prstGeom>
          <a:noFill/>
        </p:spPr>
        <p:txBody>
          <a:bodyPr vert="horz" wrap="none" lIns="0" tIns="0" rIns="0" bIns="0" rtlCol="0">
            <a:spAutoFit/>
          </a:bodyPr>
          <a:lstStyle/>
          <a:p>
            <a:pPr>
              <a:lnSpc>
                <a:spcPts val="1700"/>
              </a:lnSpc>
            </a:pPr>
            <a:r>
              <a:rPr lang="en-US" sz="1510" b="1" smtClean="0">
                <a:solidFill>
                  <a:srgbClr val="000000"/>
                </a:solidFill>
                <a:latin typeface="Arial"/>
              </a:rPr>
              <a:t>behaviour </a:t>
            </a:r>
          </a:p>
          <a:p>
            <a:pPr>
              <a:lnSpc>
                <a:spcPts val="1700"/>
              </a:lnSpc>
            </a:pPr>
            <a:endParaRPr lang="en-US"/>
          </a:p>
        </p:txBody>
      </p:sp>
      <p:sp>
        <p:nvSpPr>
          <p:cNvPr id="16" name="TextBox 15"/>
          <p:cNvSpPr txBox="1"/>
          <p:nvPr/>
        </p:nvSpPr>
        <p:spPr>
          <a:xfrm>
            <a:off x="5448300" y="4191000"/>
            <a:ext cx="1510029" cy="692497"/>
          </a:xfrm>
          <a:prstGeom prst="rect">
            <a:avLst/>
          </a:prstGeom>
          <a:noFill/>
        </p:spPr>
        <p:txBody>
          <a:bodyPr vert="horz" wrap="none" lIns="0" tIns="0" rIns="0" bIns="0" rtlCol="0">
            <a:spAutoFit/>
          </a:bodyPr>
          <a:lstStyle/>
          <a:p>
            <a:pPr marL="0" marR="0" lvl="0" indent="0" defTabSz="914400" eaLnBrk="1" fontAlgn="auto" latinLnBrk="0" hangingPunct="1">
              <a:lnSpc>
                <a:spcPts val="1800"/>
              </a:lnSpc>
              <a:spcBef>
                <a:spcPts val="0"/>
              </a:spcBef>
              <a:spcAft>
                <a:spcPts val="0"/>
              </a:spcAft>
              <a:buClrTx/>
              <a:buSzTx/>
              <a:buNone/>
              <a:tabLst>
                <a:tab pos="292100" algn="l"/>
              </a:tabLst>
              <a:defRPr/>
            </a:pPr>
            <a:r>
              <a:rPr lang="en-US" sz="1510" b="1" smtClean="0">
                <a:solidFill>
                  <a:srgbClr val="000000"/>
                </a:solidFill>
                <a:latin typeface="Arial"/>
              </a:rPr>
              <a:t>Habitual buying </a:t>
            </a:r>
            <a:br>
              <a:rPr lang="en-US" sz="1510" b="1" smtClean="0">
                <a:solidFill>
                  <a:srgbClr val="000000"/>
                </a:solidFill>
                <a:latin typeface="Arial"/>
              </a:rPr>
            </a:br>
            <a:r>
              <a:rPr lang="en-US" sz="1510" b="1" smtClean="0">
                <a:solidFill>
                  <a:srgbClr val="000000"/>
                </a:solidFill>
                <a:latin typeface="Arial"/>
              </a:rPr>
              <a:t>	behaviour </a:t>
            </a:r>
          </a:p>
          <a:p>
            <a:pPr marL="0" marR="0" lvl="0" indent="0" defTabSz="914400" eaLnBrk="1" fontAlgn="auto" latinLnBrk="0" hangingPunct="1">
              <a:lnSpc>
                <a:spcPts val="1800"/>
              </a:lnSpc>
              <a:spcBef>
                <a:spcPts val="0"/>
              </a:spcBef>
              <a:spcAft>
                <a:spcPts val="0"/>
              </a:spcAft>
              <a:buClrTx/>
              <a:buSzTx/>
              <a:buNone/>
              <a:tabLst>
                <a:tab pos="292100" algn="l"/>
              </a:tabLst>
              <a:defRPr/>
            </a:pPr>
            <a:endParaRPr lang="en-US" sz="1510" b="1">
              <a:solidFill>
                <a:srgbClr val="000000"/>
              </a:solidFill>
              <a:latin typeface="Arial"/>
            </a:endParaRPr>
          </a:p>
        </p:txBody>
      </p:sp>
      <p:sp>
        <p:nvSpPr>
          <p:cNvPr id="17" name="TextBox 16"/>
          <p:cNvSpPr txBox="1"/>
          <p:nvPr/>
        </p:nvSpPr>
        <p:spPr>
          <a:xfrm>
            <a:off x="1663700" y="5486400"/>
            <a:ext cx="6476453" cy="464871"/>
          </a:xfrm>
          <a:prstGeom prst="rect">
            <a:avLst/>
          </a:prstGeom>
          <a:noFill/>
        </p:spPr>
        <p:txBody>
          <a:bodyPr vert="horz" wrap="none" lIns="0" tIns="0" rIns="0" bIns="0" rtlCol="0">
            <a:spAutoFit/>
          </a:bodyPr>
          <a:lstStyle/>
          <a:p>
            <a:pPr>
              <a:lnSpc>
                <a:spcPts val="1800"/>
              </a:lnSpc>
            </a:pPr>
            <a:r>
              <a:rPr lang="en-US" sz="1612" b="1" dirty="0" smtClean="0">
                <a:solidFill>
                  <a:srgbClr val="FFFFCC"/>
                </a:solidFill>
                <a:latin typeface="Arial"/>
              </a:rPr>
              <a:t>In which of these quadrants is branding most critical?  And why? </a:t>
            </a:r>
          </a:p>
          <a:p>
            <a:pPr>
              <a:lnSpc>
                <a:spcPts val="1800"/>
              </a:lnSpc>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8500" y="2882900"/>
            <a:ext cx="6066597" cy="646331"/>
          </a:xfrm>
          <a:prstGeom prst="rect">
            <a:avLst/>
          </a:prstGeom>
        </p:spPr>
        <p:txBody>
          <a:bodyPr wrap="none">
            <a:spAutoFit/>
          </a:bodyPr>
          <a:lstStyle/>
          <a:p>
            <a:r>
              <a:rPr lang="en-US" sz="3600" b="1" dirty="0" smtClean="0">
                <a:latin typeface="Arial" pitchFamily="34" charset="0"/>
                <a:cs typeface="Arial" pitchFamily="34" charset="0"/>
              </a:rPr>
              <a:t>Nike and the Asian market </a:t>
            </a:r>
            <a:endParaRPr lang="en-US" sz="3600" dirty="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00" y="673100"/>
            <a:ext cx="8610600" cy="5410200"/>
          </a:xfrm>
        </p:spPr>
        <p:txBody>
          <a:bodyPr>
            <a:normAutofit fontScale="92500" lnSpcReduction="10000"/>
          </a:bodyPr>
          <a:lstStyle/>
          <a:p>
            <a:r>
              <a:rPr lang="en-US" dirty="0" smtClean="0">
                <a:latin typeface="Arial" pitchFamily="34" charset="0"/>
                <a:cs typeface="Arial" pitchFamily="34" charset="0"/>
              </a:rPr>
              <a:t>they launched an initiative marketing campaign under the </a:t>
            </a:r>
            <a:r>
              <a:rPr lang="en-US" dirty="0" err="1" smtClean="0">
                <a:latin typeface="Arial" pitchFamily="34" charset="0"/>
                <a:cs typeface="Arial" pitchFamily="34" charset="0"/>
              </a:rPr>
              <a:t>slogan”It’s</a:t>
            </a:r>
            <a:r>
              <a:rPr lang="en-US" dirty="0" smtClean="0">
                <a:latin typeface="Arial" pitchFamily="34" charset="0"/>
                <a:cs typeface="Arial" pitchFamily="34" charset="0"/>
              </a:rPr>
              <a:t> my turn” showing their commitment to Asia </a:t>
            </a:r>
          </a:p>
          <a:p>
            <a:r>
              <a:rPr lang="en-US" dirty="0" smtClean="0">
                <a:latin typeface="Arial" pitchFamily="34" charset="0"/>
                <a:cs typeface="Arial" pitchFamily="34" charset="0"/>
              </a:rPr>
              <a:t>debugged a new affordable series of Nike products for the Asian consumer “play series 100 </a:t>
            </a:r>
          </a:p>
          <a:p>
            <a:r>
              <a:rPr lang="en-US" dirty="0" smtClean="0">
                <a:latin typeface="Arial" pitchFamily="34" charset="0"/>
                <a:cs typeface="Arial" pitchFamily="34" charset="0"/>
              </a:rPr>
              <a:t>they constructed playgrounds, called the play zones for use by youth. </a:t>
            </a:r>
          </a:p>
          <a:p>
            <a:r>
              <a:rPr lang="en-US" dirty="0" smtClean="0">
                <a:latin typeface="Arial" pitchFamily="34" charset="0"/>
                <a:cs typeface="Arial" pitchFamily="34" charset="0"/>
              </a:rPr>
              <a:t>increasing their brand awareness, they are planning to sponsor the 2002 world cup in Korea and Japan and the 2000 Olympics in Sydney. </a:t>
            </a:r>
            <a:endParaRPr lang="en-US"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what effect would Nike </a:t>
            </a:r>
            <a:r>
              <a:rPr lang="en-US" sz="2800" b="1" dirty="0" smtClean="0">
                <a:latin typeface="Arial" pitchFamily="34" charset="0"/>
                <a:cs typeface="Arial" pitchFamily="34" charset="0"/>
              </a:rPr>
              <a:t>becoming</a:t>
            </a:r>
            <a:r>
              <a:rPr lang="en-US" sz="2800" b="1" dirty="0" smtClean="0"/>
              <a:t> an official sponsor for the Olympics have on the company’s relationship with consumers? </a:t>
            </a:r>
            <a:endParaRPr lang="en-US" sz="2800" dirty="0"/>
          </a:p>
        </p:txBody>
      </p:sp>
      <p:sp>
        <p:nvSpPr>
          <p:cNvPr id="3" name="Content Placeholder 2"/>
          <p:cNvSpPr>
            <a:spLocks noGrp="1"/>
          </p:cNvSpPr>
          <p:nvPr>
            <p:ph idx="1"/>
          </p:nvPr>
        </p:nvSpPr>
        <p:spPr>
          <a:xfrm>
            <a:off x="292100" y="1487594"/>
            <a:ext cx="8370570" cy="4595706"/>
          </a:xfrm>
        </p:spPr>
        <p:txBody>
          <a:bodyPr>
            <a:normAutofit fontScale="70000" lnSpcReduction="20000"/>
          </a:bodyPr>
          <a:lstStyle/>
          <a:p>
            <a:r>
              <a:rPr lang="en-US" dirty="0" smtClean="0">
                <a:latin typeface="Arial" pitchFamily="34" charset="0"/>
                <a:cs typeface="Arial" pitchFamily="34" charset="0"/>
              </a:rPr>
              <a:t>Nike has built a strong brand image along the years through successful brand associations with legendary athletic heroes (American and non Americans). </a:t>
            </a:r>
          </a:p>
          <a:p>
            <a:r>
              <a:rPr lang="en-US" dirty="0" smtClean="0">
                <a:latin typeface="Arial" pitchFamily="34" charset="0"/>
                <a:cs typeface="Arial" pitchFamily="34" charset="0"/>
              </a:rPr>
              <a:t>conveys the brand personality and shapes the brand image in the mind of the consumer</a:t>
            </a:r>
          </a:p>
          <a:p>
            <a:r>
              <a:rPr lang="en-US" dirty="0" smtClean="0">
                <a:latin typeface="Arial" pitchFamily="34" charset="0"/>
                <a:cs typeface="Arial" pitchFamily="34" charset="0"/>
              </a:rPr>
              <a:t> The successful brand association strategy of Nike is based on three main pillars, the attractiveness of the celebrity, the credibility of the celebrity and the personality match between the celebrity and the brand </a:t>
            </a:r>
          </a:p>
          <a:p>
            <a:r>
              <a:rPr lang="en-US" dirty="0" smtClean="0">
                <a:latin typeface="Arial" pitchFamily="34" charset="0"/>
                <a:cs typeface="Arial" pitchFamily="34" charset="0"/>
              </a:rPr>
              <a:t>Nike selected endorsers who have a high credibility level among the target audience </a:t>
            </a:r>
          </a:p>
          <a:p>
            <a:r>
              <a:rPr lang="en-US" dirty="0" smtClean="0">
                <a:latin typeface="Arial" pitchFamily="34" charset="0"/>
                <a:cs typeface="Arial" pitchFamily="34" charset="0"/>
              </a:rPr>
              <a:t>Finally Nike ensured the existence of a significant match between the brand and the celebrity in terms of identity, personality, positioning in the market </a:t>
            </a:r>
            <a:endParaRPr lang="en-US"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30" y="255312"/>
            <a:ext cx="8446770" cy="1062567"/>
          </a:xfrm>
        </p:spPr>
        <p:txBody>
          <a:bodyPr>
            <a:noAutofit/>
          </a:bodyPr>
          <a:lstStyle/>
          <a:p>
            <a:pPr algn="l"/>
            <a:r>
              <a:rPr lang="en-US" sz="3200" b="1" dirty="0" smtClean="0">
                <a:latin typeface="Arial" pitchFamily="34" charset="0"/>
                <a:cs typeface="Arial" pitchFamily="34" charset="0"/>
              </a:rPr>
              <a:t>Point of strength in Nike endorsement strategy </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455930" y="1487594"/>
            <a:ext cx="8206740" cy="4519506"/>
          </a:xfrm>
        </p:spPr>
        <p:txBody>
          <a:bodyPr>
            <a:normAutofit/>
          </a:bodyPr>
          <a:lstStyle/>
          <a:p>
            <a:r>
              <a:rPr lang="en-US" dirty="0" smtClean="0">
                <a:latin typeface="Arial" pitchFamily="34" charset="0"/>
                <a:cs typeface="Arial" pitchFamily="34" charset="0"/>
              </a:rPr>
              <a:t>Consistency and long-term commitment. </a:t>
            </a:r>
          </a:p>
          <a:p>
            <a:r>
              <a:rPr lang="en-US" dirty="0" smtClean="0">
                <a:latin typeface="Arial" pitchFamily="34" charset="0"/>
                <a:cs typeface="Arial" pitchFamily="34" charset="0"/>
              </a:rPr>
              <a:t>monitoring the behavior, conduct and public image </a:t>
            </a:r>
          </a:p>
          <a:p>
            <a:r>
              <a:rPr lang="en-US" dirty="0" smtClean="0">
                <a:latin typeface="Arial" pitchFamily="34" charset="0"/>
                <a:cs typeface="Arial" pitchFamily="34" charset="0"/>
              </a:rPr>
              <a:t>selection of unique celebrities </a:t>
            </a:r>
          </a:p>
          <a:p>
            <a:r>
              <a:rPr lang="en-US" dirty="0" smtClean="0">
                <a:latin typeface="Arial" pitchFamily="34" charset="0"/>
                <a:cs typeface="Arial" pitchFamily="34" charset="0"/>
              </a:rPr>
              <a:t>brand association with celebrities on two tier </a:t>
            </a:r>
          </a:p>
          <a:p>
            <a:r>
              <a:rPr lang="en-US" dirty="0" smtClean="0">
                <a:latin typeface="Arial" pitchFamily="34" charset="0"/>
                <a:cs typeface="Arial" pitchFamily="34" charset="0"/>
              </a:rPr>
              <a:t>sponsoring big events, like the Olympics </a:t>
            </a:r>
          </a:p>
          <a:p>
            <a:r>
              <a:rPr lang="en-US" dirty="0" smtClean="0">
                <a:latin typeface="Arial" pitchFamily="34" charset="0"/>
                <a:cs typeface="Arial" pitchFamily="34" charset="0"/>
              </a:rPr>
              <a:t>increase the global brand 12 awareness </a:t>
            </a:r>
          </a:p>
          <a:p>
            <a:endParaRPr lang="en-US"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CFC6.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508000"/>
            <a:ext cx="3225242"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Strategic question in branding... </a:t>
            </a:r>
          </a:p>
          <a:p>
            <a:pPr>
              <a:lnSpc>
                <a:spcPts val="1800"/>
              </a:lnSpc>
            </a:pPr>
            <a:endParaRPr lang="en-US"/>
          </a:p>
        </p:txBody>
      </p:sp>
      <p:sp>
        <p:nvSpPr>
          <p:cNvPr id="4" name="TextBox 3"/>
          <p:cNvSpPr txBox="1"/>
          <p:nvPr/>
        </p:nvSpPr>
        <p:spPr>
          <a:xfrm>
            <a:off x="228600" y="1739900"/>
            <a:ext cx="3457678" cy="1281376"/>
          </a:xfrm>
          <a:prstGeom prst="rect">
            <a:avLst/>
          </a:prstGeom>
          <a:noFill/>
        </p:spPr>
        <p:txBody>
          <a:bodyPr vert="horz" wrap="none" lIns="0" tIns="0" rIns="0" bIns="0" rtlCol="0">
            <a:spAutoFit/>
          </a:bodyPr>
          <a:lstStyle/>
          <a:p>
            <a:pPr>
              <a:lnSpc>
                <a:spcPts val="3500"/>
              </a:lnSpc>
            </a:pPr>
            <a:r>
              <a:rPr lang="en-US" sz="1612" smtClean="0">
                <a:solidFill>
                  <a:srgbClr val="000000"/>
                </a:solidFill>
                <a:latin typeface="Wingdings 2"/>
              </a:rPr>
              <a:t></a:t>
            </a:r>
            <a:r>
              <a:rPr lang="en-US" sz="1612" b="1" smtClean="0">
                <a:solidFill>
                  <a:srgbClr val="000000"/>
                </a:solidFill>
                <a:latin typeface="Arial"/>
              </a:rPr>
              <a:t> What does the consumer see as </a:t>
            </a:r>
            <a:br>
              <a:rPr lang="en-US" sz="1612" b="1" smtClean="0">
                <a:solidFill>
                  <a:srgbClr val="000000"/>
                </a:solidFill>
                <a:latin typeface="Arial"/>
              </a:rPr>
            </a:br>
            <a:r>
              <a:rPr lang="en-US" sz="1612" b="1" smtClean="0">
                <a:solidFill>
                  <a:srgbClr val="000000"/>
                </a:solidFill>
                <a:latin typeface="Arial"/>
              </a:rPr>
              <a:t>the significance of brand? </a:t>
            </a:r>
          </a:p>
          <a:p>
            <a:pPr>
              <a:lnSpc>
                <a:spcPts val="3500"/>
              </a:lnSpc>
            </a:pPr>
            <a:endParaRPr lang="en-US" sz="1612" b="1">
              <a:solidFill>
                <a:srgbClr val="000000"/>
              </a:solidFill>
              <a:latin typeface="Arial"/>
            </a:endParaRPr>
          </a:p>
        </p:txBody>
      </p:sp>
      <p:sp>
        <p:nvSpPr>
          <p:cNvPr id="5" name="TextBox 4"/>
          <p:cNvSpPr txBox="1"/>
          <p:nvPr/>
        </p:nvSpPr>
        <p:spPr>
          <a:xfrm>
            <a:off x="228600" y="2882900"/>
            <a:ext cx="4145366" cy="461665"/>
          </a:xfrm>
          <a:prstGeom prst="rect">
            <a:avLst/>
          </a:prstGeom>
          <a:noFill/>
        </p:spPr>
        <p:txBody>
          <a:bodyPr vert="horz" wrap="none" lIns="0" tIns="0" rIns="0" bIns="0" rtlCol="0">
            <a:spAutoFit/>
          </a:bodyPr>
          <a:lstStyle/>
          <a:p>
            <a:pPr>
              <a:lnSpc>
                <a:spcPts val="1800"/>
              </a:lnSpc>
            </a:pPr>
            <a:r>
              <a:rPr lang="en-US" sz="1612" smtClean="0">
                <a:solidFill>
                  <a:srgbClr val="000000"/>
                </a:solidFill>
                <a:latin typeface="Wingdings 2"/>
              </a:rPr>
              <a:t></a:t>
            </a:r>
            <a:r>
              <a:rPr lang="en-US" sz="1612" b="1" smtClean="0">
                <a:solidFill>
                  <a:srgbClr val="000000"/>
                </a:solidFill>
                <a:latin typeface="Arial"/>
              </a:rPr>
              <a:t> Who should brand and own the brand? </a:t>
            </a:r>
          </a:p>
          <a:p>
            <a:pPr>
              <a:lnSpc>
                <a:spcPts val="1800"/>
              </a:lnSpc>
            </a:pPr>
            <a:endParaRPr lang="en-US" sz="1612">
              <a:solidFill>
                <a:srgbClr val="000000"/>
              </a:solidFill>
              <a:latin typeface="Wingdings 2"/>
            </a:endParaRPr>
          </a:p>
        </p:txBody>
      </p:sp>
      <p:sp>
        <p:nvSpPr>
          <p:cNvPr id="6" name="TextBox 5"/>
          <p:cNvSpPr txBox="1"/>
          <p:nvPr/>
        </p:nvSpPr>
        <p:spPr>
          <a:xfrm>
            <a:off x="228600" y="4178300"/>
            <a:ext cx="3837589" cy="461665"/>
          </a:xfrm>
          <a:prstGeom prst="rect">
            <a:avLst/>
          </a:prstGeom>
          <a:noFill/>
        </p:spPr>
        <p:txBody>
          <a:bodyPr vert="horz" wrap="none" lIns="0" tIns="0" rIns="0" bIns="0" rtlCol="0">
            <a:spAutoFit/>
          </a:bodyPr>
          <a:lstStyle/>
          <a:p>
            <a:pPr>
              <a:lnSpc>
                <a:spcPts val="1800"/>
              </a:lnSpc>
            </a:pPr>
            <a:r>
              <a:rPr lang="en-US" sz="1612" smtClean="0">
                <a:solidFill>
                  <a:srgbClr val="000000"/>
                </a:solidFill>
                <a:latin typeface="Wingdings 2"/>
              </a:rPr>
              <a:t></a:t>
            </a:r>
            <a:r>
              <a:rPr lang="en-US" sz="1612" b="1" smtClean="0">
                <a:solidFill>
                  <a:srgbClr val="000000"/>
                </a:solidFill>
                <a:latin typeface="Arial"/>
              </a:rPr>
              <a:t> What risks does the consumer see? </a:t>
            </a:r>
          </a:p>
          <a:p>
            <a:pPr>
              <a:lnSpc>
                <a:spcPts val="1800"/>
              </a:lnSpc>
            </a:pPr>
            <a:endParaRPr lang="en-US" sz="1612">
              <a:solidFill>
                <a:srgbClr val="000000"/>
              </a:solidFill>
              <a:latin typeface="Wingdings 2"/>
            </a:endParaRPr>
          </a:p>
        </p:txBody>
      </p:sp>
      <p:sp>
        <p:nvSpPr>
          <p:cNvPr id="7" name="TextBox 6"/>
          <p:cNvSpPr txBox="1"/>
          <p:nvPr/>
        </p:nvSpPr>
        <p:spPr>
          <a:xfrm>
            <a:off x="228600" y="4648200"/>
            <a:ext cx="3962623" cy="999248"/>
          </a:xfrm>
          <a:prstGeom prst="rect">
            <a:avLst/>
          </a:prstGeom>
          <a:noFill/>
        </p:spPr>
        <p:txBody>
          <a:bodyPr vert="horz" wrap="none" lIns="0" tIns="0" rIns="0" bIns="0" rtlCol="0">
            <a:spAutoFit/>
          </a:bodyPr>
          <a:lstStyle/>
          <a:p>
            <a:pPr marL="0" marR="0" lvl="0" indent="0" defTabSz="914400" eaLnBrk="1" fontAlgn="auto" latinLnBrk="0" hangingPunct="1">
              <a:lnSpc>
                <a:spcPts val="2700"/>
              </a:lnSpc>
              <a:spcBef>
                <a:spcPts val="0"/>
              </a:spcBef>
              <a:spcAft>
                <a:spcPts val="0"/>
              </a:spcAft>
              <a:buClrTx/>
              <a:buSzTx/>
              <a:buNone/>
              <a:tabLst>
                <a:tab pos="63500" algn="l"/>
              </a:tabLst>
              <a:defRPr/>
            </a:pPr>
            <a:r>
              <a:rPr lang="en-US" sz="1612" smtClean="0">
                <a:solidFill>
                  <a:srgbClr val="000000"/>
                </a:solidFill>
                <a:latin typeface="Wingdings 2"/>
              </a:rPr>
              <a:t></a:t>
            </a:r>
            <a:r>
              <a:rPr lang="en-US" sz="1612" b="1" smtClean="0">
                <a:solidFill>
                  <a:srgbClr val="000000"/>
                </a:solidFill>
                <a:latin typeface="Arial"/>
              </a:rPr>
              <a:t> What information does the consumer </a:t>
            </a:r>
            <a:br>
              <a:rPr lang="en-US" sz="1612" b="1" smtClean="0">
                <a:solidFill>
                  <a:srgbClr val="000000"/>
                </a:solidFill>
                <a:latin typeface="Arial"/>
              </a:rPr>
            </a:br>
            <a:r>
              <a:rPr lang="en-US" sz="1612" b="1" smtClean="0">
                <a:solidFill>
                  <a:srgbClr val="000000"/>
                </a:solidFill>
                <a:latin typeface="Arial"/>
              </a:rPr>
              <a:t>	needs? </a:t>
            </a:r>
          </a:p>
          <a:p>
            <a:pPr marL="0" marR="0" lvl="0" indent="0" defTabSz="914400" eaLnBrk="1" fontAlgn="auto" latinLnBrk="0" hangingPunct="1">
              <a:lnSpc>
                <a:spcPts val="2700"/>
              </a:lnSpc>
              <a:spcBef>
                <a:spcPts val="0"/>
              </a:spcBef>
              <a:spcAft>
                <a:spcPts val="0"/>
              </a:spcAft>
              <a:buClrTx/>
              <a:buSzTx/>
              <a:buNone/>
              <a:tabLst>
                <a:tab pos="63500" algn="l"/>
              </a:tabLst>
              <a:defRPr/>
            </a:pPr>
            <a:endParaRPr lang="en-US" sz="1612" b="1">
              <a:solidFill>
                <a:srgbClr val="000000"/>
              </a:solidFill>
              <a:latin typeface="Arial"/>
            </a:endParaRPr>
          </a:p>
        </p:txBody>
      </p:sp>
      <p:sp>
        <p:nvSpPr>
          <p:cNvPr id="8" name="TextBox 7"/>
          <p:cNvSpPr txBox="1"/>
          <p:nvPr/>
        </p:nvSpPr>
        <p:spPr>
          <a:xfrm>
            <a:off x="6223000" y="1879600"/>
            <a:ext cx="1630254" cy="577081"/>
          </a:xfrm>
          <a:prstGeom prst="rect">
            <a:avLst/>
          </a:prstGeom>
          <a:noFill/>
        </p:spPr>
        <p:txBody>
          <a:bodyPr vert="horz" wrap="none" lIns="0" tIns="0" rIns="0" bIns="0" rtlCol="0">
            <a:spAutoFit/>
          </a:bodyPr>
          <a:lstStyle/>
          <a:p>
            <a:pPr marL="0" marR="0" lvl="0" indent="0" defTabSz="914400" eaLnBrk="1" fontAlgn="auto" latinLnBrk="0" hangingPunct="1">
              <a:lnSpc>
                <a:spcPts val="1500"/>
              </a:lnSpc>
              <a:spcBef>
                <a:spcPts val="0"/>
              </a:spcBef>
              <a:spcAft>
                <a:spcPts val="0"/>
              </a:spcAft>
              <a:buClrTx/>
              <a:buSzTx/>
              <a:buNone/>
              <a:tabLst>
                <a:tab pos="330200" algn="l"/>
              </a:tabLst>
              <a:defRPr/>
            </a:pPr>
            <a:r>
              <a:rPr lang="en-US" sz="1312" b="1" dirty="0" smtClean="0">
                <a:solidFill>
                  <a:srgbClr val="FFFF9A"/>
                </a:solidFill>
                <a:latin typeface="Arial"/>
              </a:rPr>
              <a:t>Salience / strengths </a:t>
            </a:r>
            <a:br>
              <a:rPr lang="en-US" sz="1312" b="1" dirty="0" smtClean="0">
                <a:solidFill>
                  <a:srgbClr val="FFFF9A"/>
                </a:solidFill>
                <a:latin typeface="Arial"/>
              </a:rPr>
            </a:br>
            <a:r>
              <a:rPr lang="en-US" sz="1312" b="1" dirty="0" smtClean="0">
                <a:solidFill>
                  <a:srgbClr val="FFFF9A"/>
                </a:solidFill>
                <a:latin typeface="Arial"/>
              </a:rPr>
              <a:t>	of the brand </a:t>
            </a:r>
          </a:p>
          <a:p>
            <a:pPr marL="0" marR="0" lvl="0" indent="0" defTabSz="914400" eaLnBrk="1" fontAlgn="auto" latinLnBrk="0" hangingPunct="1">
              <a:lnSpc>
                <a:spcPts val="1500"/>
              </a:lnSpc>
              <a:spcBef>
                <a:spcPts val="0"/>
              </a:spcBef>
              <a:spcAft>
                <a:spcPts val="0"/>
              </a:spcAft>
              <a:buClrTx/>
              <a:buSzTx/>
              <a:buNone/>
              <a:tabLst>
                <a:tab pos="330200" algn="l"/>
              </a:tabLst>
              <a:defRPr/>
            </a:pPr>
            <a:endParaRPr lang="en-US" sz="1312" b="1" dirty="0">
              <a:solidFill>
                <a:srgbClr val="FFFF9A"/>
              </a:solidFill>
              <a:latin typeface="Arial"/>
            </a:endParaRPr>
          </a:p>
        </p:txBody>
      </p:sp>
      <p:sp>
        <p:nvSpPr>
          <p:cNvPr id="9" name="TextBox 8"/>
          <p:cNvSpPr txBox="1"/>
          <p:nvPr/>
        </p:nvSpPr>
        <p:spPr>
          <a:xfrm>
            <a:off x="5918200" y="2641600"/>
            <a:ext cx="2247410" cy="577081"/>
          </a:xfrm>
          <a:prstGeom prst="rect">
            <a:avLst/>
          </a:prstGeom>
          <a:noFill/>
        </p:spPr>
        <p:txBody>
          <a:bodyPr vert="horz" wrap="none" lIns="0" tIns="0" rIns="0" bIns="0" rtlCol="0">
            <a:spAutoFit/>
          </a:bodyPr>
          <a:lstStyle/>
          <a:p>
            <a:pPr marL="0" marR="0" lvl="0" indent="0" defTabSz="914400" eaLnBrk="1" fontAlgn="auto" latinLnBrk="0" hangingPunct="1">
              <a:lnSpc>
                <a:spcPts val="1500"/>
              </a:lnSpc>
              <a:spcBef>
                <a:spcPts val="0"/>
              </a:spcBef>
              <a:spcAft>
                <a:spcPts val="0"/>
              </a:spcAft>
              <a:buClrTx/>
              <a:buSzTx/>
              <a:buNone/>
              <a:tabLst>
                <a:tab pos="609600" algn="l"/>
              </a:tabLst>
              <a:defRPr/>
            </a:pPr>
            <a:r>
              <a:rPr lang="en-US" sz="1312" b="1" smtClean="0">
                <a:solidFill>
                  <a:srgbClr val="FFFF9A"/>
                </a:solidFill>
                <a:latin typeface="Arial"/>
              </a:rPr>
              <a:t>The reputation of the firm &amp; </a:t>
            </a:r>
            <a:br>
              <a:rPr lang="en-US" sz="1312" b="1" smtClean="0">
                <a:solidFill>
                  <a:srgbClr val="FFFF9A"/>
                </a:solidFill>
                <a:latin typeface="Arial"/>
              </a:rPr>
            </a:br>
            <a:r>
              <a:rPr lang="en-US" sz="1312" b="1" smtClean="0">
                <a:solidFill>
                  <a:srgbClr val="FFFF9A"/>
                </a:solidFill>
                <a:latin typeface="Arial"/>
              </a:rPr>
              <a:t>	Buyer image </a:t>
            </a:r>
          </a:p>
          <a:p>
            <a:pPr marL="0" marR="0" lvl="0" indent="0" defTabSz="914400" eaLnBrk="1" fontAlgn="auto" latinLnBrk="0" hangingPunct="1">
              <a:lnSpc>
                <a:spcPts val="1500"/>
              </a:lnSpc>
              <a:spcBef>
                <a:spcPts val="0"/>
              </a:spcBef>
              <a:spcAft>
                <a:spcPts val="0"/>
              </a:spcAft>
              <a:buClrTx/>
              <a:buSzTx/>
              <a:buNone/>
              <a:tabLst>
                <a:tab pos="609600" algn="l"/>
              </a:tabLst>
              <a:defRPr/>
            </a:pPr>
            <a:endParaRPr lang="en-US" sz="1312" b="1">
              <a:solidFill>
                <a:srgbClr val="FFFF9A"/>
              </a:solidFill>
              <a:latin typeface="Arial"/>
            </a:endParaRPr>
          </a:p>
        </p:txBody>
      </p:sp>
      <p:sp>
        <p:nvSpPr>
          <p:cNvPr id="10" name="TextBox 9"/>
          <p:cNvSpPr txBox="1"/>
          <p:nvPr/>
        </p:nvSpPr>
        <p:spPr>
          <a:xfrm>
            <a:off x="5537200" y="4089400"/>
            <a:ext cx="3055324" cy="577081"/>
          </a:xfrm>
          <a:prstGeom prst="rect">
            <a:avLst/>
          </a:prstGeom>
          <a:noFill/>
        </p:spPr>
        <p:txBody>
          <a:bodyPr vert="horz" wrap="none" lIns="0" tIns="0" rIns="0" bIns="0" rtlCol="0">
            <a:spAutoFit/>
          </a:bodyPr>
          <a:lstStyle/>
          <a:p>
            <a:pPr indent="316983">
              <a:lnSpc>
                <a:spcPts val="1500"/>
              </a:lnSpc>
            </a:pPr>
            <a:r>
              <a:rPr lang="en-US" sz="1312" b="1" smtClean="0">
                <a:solidFill>
                  <a:srgbClr val="FFFF9A"/>
                </a:solidFill>
                <a:latin typeface="Arial"/>
              </a:rPr>
              <a:t>The risk could be high price , </a:t>
            </a:r>
            <a:br>
              <a:rPr lang="en-US" sz="1312" b="1" smtClean="0">
                <a:solidFill>
                  <a:srgbClr val="FFFF9A"/>
                </a:solidFill>
                <a:latin typeface="Arial"/>
              </a:rPr>
            </a:br>
            <a:r>
              <a:rPr lang="en-US" sz="1312" b="1" smtClean="0">
                <a:solidFill>
                  <a:srgbClr val="FFFF9A"/>
                </a:solidFill>
                <a:latin typeface="Arial"/>
              </a:rPr>
              <a:t>product failure, lack of after sales etc. </a:t>
            </a:r>
          </a:p>
          <a:p>
            <a:pPr indent="316983">
              <a:lnSpc>
                <a:spcPts val="1500"/>
              </a:lnSpc>
            </a:pPr>
            <a:endParaRPr lang="en-US" sz="1312" b="1">
              <a:solidFill>
                <a:srgbClr val="FFFF9A"/>
              </a:solidFill>
              <a:latin typeface="Arial"/>
            </a:endParaRPr>
          </a:p>
        </p:txBody>
      </p:sp>
      <p:sp>
        <p:nvSpPr>
          <p:cNvPr id="11" name="TextBox 10"/>
          <p:cNvSpPr txBox="1"/>
          <p:nvPr/>
        </p:nvSpPr>
        <p:spPr>
          <a:xfrm>
            <a:off x="6070600" y="4749800"/>
            <a:ext cx="1994136" cy="769441"/>
          </a:xfrm>
          <a:prstGeom prst="rect">
            <a:avLst/>
          </a:prstGeom>
          <a:noFill/>
        </p:spPr>
        <p:txBody>
          <a:bodyPr vert="horz" wrap="none" lIns="0" tIns="0" rIns="0" bIns="0" rtlCol="0">
            <a:spAutoFit/>
          </a:bodyPr>
          <a:lstStyle/>
          <a:p>
            <a:pPr marL="0" marR="0" lvl="0" indent="12947" defTabSz="914400" eaLnBrk="1" fontAlgn="auto" latinLnBrk="0" hangingPunct="1">
              <a:lnSpc>
                <a:spcPts val="1500"/>
              </a:lnSpc>
              <a:spcBef>
                <a:spcPts val="0"/>
              </a:spcBef>
              <a:spcAft>
                <a:spcPts val="0"/>
              </a:spcAft>
              <a:buClrTx/>
              <a:buSzTx/>
              <a:buNone/>
              <a:tabLst>
                <a:tab pos="381000" algn="l"/>
              </a:tabLst>
              <a:defRPr/>
            </a:pPr>
            <a:r>
              <a:rPr lang="en-US" sz="1312" b="1" smtClean="0">
                <a:solidFill>
                  <a:srgbClr val="FFFF9A"/>
                </a:solidFill>
                <a:latin typeface="Arial"/>
              </a:rPr>
              <a:t>Reputation , past sales, </a:t>
            </a:r>
            <a:br>
              <a:rPr lang="en-US" sz="1312" b="1" smtClean="0">
                <a:solidFill>
                  <a:srgbClr val="FFFF9A"/>
                </a:solidFill>
                <a:latin typeface="Arial"/>
              </a:rPr>
            </a:br>
            <a:r>
              <a:rPr lang="en-US" sz="1312" b="1" smtClean="0">
                <a:solidFill>
                  <a:srgbClr val="FFFF9A"/>
                </a:solidFill>
                <a:latin typeface="Arial"/>
              </a:rPr>
              <a:t>comparative brand price </a:t>
            </a:r>
            <a:br>
              <a:rPr lang="en-US" sz="1312" b="1" smtClean="0">
                <a:solidFill>
                  <a:srgbClr val="FFFF9A"/>
                </a:solidFill>
                <a:latin typeface="Arial"/>
              </a:rPr>
            </a:br>
            <a:r>
              <a:rPr lang="en-US" sz="1312" b="1" smtClean="0">
                <a:solidFill>
                  <a:srgbClr val="FFFF9A"/>
                </a:solidFill>
                <a:latin typeface="Arial"/>
              </a:rPr>
              <a:t>	and service etc </a:t>
            </a:r>
          </a:p>
          <a:p>
            <a:pPr marL="0" marR="0" lvl="0" indent="12947" defTabSz="914400" eaLnBrk="1" fontAlgn="auto" latinLnBrk="0" hangingPunct="1">
              <a:lnSpc>
                <a:spcPts val="1500"/>
              </a:lnSpc>
              <a:spcBef>
                <a:spcPts val="0"/>
              </a:spcBef>
              <a:spcAft>
                <a:spcPts val="0"/>
              </a:spcAft>
              <a:buClrTx/>
              <a:buSzTx/>
              <a:buNone/>
              <a:tabLst>
                <a:tab pos="381000" algn="l"/>
              </a:tabLst>
              <a:defRPr/>
            </a:pPr>
            <a:endParaRPr lang="en-US" sz="1312" b="1">
              <a:solidFill>
                <a:srgbClr val="FFFF9A"/>
              </a:solidFill>
              <a:latin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DA34.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1130300" y="368300"/>
            <a:ext cx="6553200" cy="695703"/>
          </a:xfrm>
          <a:prstGeom prst="rect">
            <a:avLst/>
          </a:prstGeom>
          <a:noFill/>
        </p:spPr>
        <p:txBody>
          <a:bodyPr vert="horz" wrap="square" lIns="0" tIns="0" rIns="0" bIns="0" rtlCol="0">
            <a:spAutoFit/>
          </a:bodyPr>
          <a:lstStyle/>
          <a:p>
            <a:pPr algn="ctr">
              <a:lnSpc>
                <a:spcPts val="1800"/>
              </a:lnSpc>
            </a:pPr>
            <a:endParaRPr lang="en-US" sz="1612" b="1" dirty="0" smtClean="0">
              <a:solidFill>
                <a:srgbClr val="FFFFFF"/>
              </a:solidFill>
              <a:latin typeface="Arial"/>
            </a:endParaRPr>
          </a:p>
          <a:p>
            <a:pPr algn="ctr">
              <a:lnSpc>
                <a:spcPts val="1800"/>
              </a:lnSpc>
            </a:pPr>
            <a:r>
              <a:rPr lang="en-US" sz="1612" b="1" dirty="0" smtClean="0">
                <a:solidFill>
                  <a:srgbClr val="FFFFFF"/>
                </a:solidFill>
                <a:latin typeface="Arial"/>
              </a:rPr>
              <a:t>How does the mechanics of branding work? </a:t>
            </a:r>
          </a:p>
          <a:p>
            <a:pPr algn="r">
              <a:lnSpc>
                <a:spcPts val="1800"/>
              </a:lnSpc>
            </a:pPr>
            <a:endParaRPr lang="en-US" dirty="0"/>
          </a:p>
        </p:txBody>
      </p:sp>
      <p:sp>
        <p:nvSpPr>
          <p:cNvPr id="4" name="TextBox 3"/>
          <p:cNvSpPr txBox="1"/>
          <p:nvPr/>
        </p:nvSpPr>
        <p:spPr>
          <a:xfrm>
            <a:off x="889000" y="1511300"/>
            <a:ext cx="2934778" cy="419987"/>
          </a:xfrm>
          <a:prstGeom prst="rect">
            <a:avLst/>
          </a:prstGeom>
          <a:noFill/>
        </p:spPr>
        <p:txBody>
          <a:bodyPr vert="horz" wrap="none" lIns="0" tIns="0" rIns="0" bIns="0" rtlCol="0">
            <a:spAutoFit/>
          </a:bodyPr>
          <a:lstStyle/>
          <a:p>
            <a:pPr>
              <a:lnSpc>
                <a:spcPts val="1600"/>
              </a:lnSpc>
            </a:pPr>
            <a:r>
              <a:rPr lang="en-US" sz="1408" b="1" smtClean="0">
                <a:solidFill>
                  <a:srgbClr val="FFFFCC"/>
                </a:solidFill>
                <a:latin typeface="Arial"/>
              </a:rPr>
              <a:t>A typical communication build up </a:t>
            </a:r>
          </a:p>
          <a:p>
            <a:pPr>
              <a:lnSpc>
                <a:spcPts val="1600"/>
              </a:lnSpc>
            </a:pPr>
            <a:endParaRPr lang="en-US"/>
          </a:p>
        </p:txBody>
      </p:sp>
      <p:sp>
        <p:nvSpPr>
          <p:cNvPr id="5" name="TextBox 4"/>
          <p:cNvSpPr txBox="1"/>
          <p:nvPr/>
        </p:nvSpPr>
        <p:spPr>
          <a:xfrm>
            <a:off x="762000" y="2070100"/>
            <a:ext cx="290144" cy="285335"/>
          </a:xfrm>
          <a:prstGeom prst="rect">
            <a:avLst/>
          </a:prstGeom>
          <a:noFill/>
        </p:spPr>
        <p:txBody>
          <a:bodyPr vert="horz" wrap="none" lIns="0" tIns="0" rIns="0" bIns="0" rtlCol="0">
            <a:spAutoFit/>
          </a:bodyPr>
          <a:lstStyle/>
          <a:p>
            <a:pPr>
              <a:lnSpc>
                <a:spcPts val="1000"/>
              </a:lnSpc>
            </a:pPr>
            <a:r>
              <a:rPr lang="en-US" sz="910" b="1" smtClean="0">
                <a:solidFill>
                  <a:srgbClr val="000000"/>
                </a:solidFill>
                <a:latin typeface="Arial"/>
              </a:rPr>
              <a:t>High </a:t>
            </a:r>
          </a:p>
          <a:p>
            <a:pPr>
              <a:lnSpc>
                <a:spcPts val="1000"/>
              </a:lnSpc>
            </a:pPr>
            <a:endParaRPr lang="en-US"/>
          </a:p>
        </p:txBody>
      </p:sp>
      <p:sp>
        <p:nvSpPr>
          <p:cNvPr id="6" name="TextBox 5"/>
          <p:cNvSpPr txBox="1"/>
          <p:nvPr/>
        </p:nvSpPr>
        <p:spPr>
          <a:xfrm>
            <a:off x="3683000" y="2413000"/>
            <a:ext cx="525785" cy="375103"/>
          </a:xfrm>
          <a:prstGeom prst="rect">
            <a:avLst/>
          </a:prstGeom>
          <a:noFill/>
        </p:spPr>
        <p:txBody>
          <a:bodyPr vert="horz" wrap="none" lIns="0" tIns="0" rIns="0" bIns="0" rtlCol="0">
            <a:spAutoFit/>
          </a:bodyPr>
          <a:lstStyle/>
          <a:p>
            <a:pPr>
              <a:lnSpc>
                <a:spcPts val="1400"/>
              </a:lnSpc>
            </a:pPr>
            <a:r>
              <a:rPr lang="en-US" sz="1210" b="1" smtClean="0">
                <a:solidFill>
                  <a:srgbClr val="000000"/>
                </a:solidFill>
                <a:latin typeface="Arial"/>
              </a:rPr>
              <a:t>Action </a:t>
            </a:r>
          </a:p>
          <a:p>
            <a:pPr>
              <a:lnSpc>
                <a:spcPts val="1400"/>
              </a:lnSpc>
            </a:pPr>
            <a:endParaRPr lang="en-US"/>
          </a:p>
        </p:txBody>
      </p:sp>
      <p:sp>
        <p:nvSpPr>
          <p:cNvPr id="7" name="TextBox 6"/>
          <p:cNvSpPr txBox="1"/>
          <p:nvPr/>
        </p:nvSpPr>
        <p:spPr>
          <a:xfrm>
            <a:off x="114300" y="3200400"/>
            <a:ext cx="948978" cy="538609"/>
          </a:xfrm>
          <a:prstGeom prst="rect">
            <a:avLst/>
          </a:prstGeom>
          <a:noFill/>
        </p:spPr>
        <p:txBody>
          <a:bodyPr vert="horz" wrap="none" lIns="0" tIns="0" rIns="0" bIns="0" rtlCol="0">
            <a:spAutoFit/>
          </a:bodyPr>
          <a:lstStyle/>
          <a:p>
            <a:pPr marL="0" marR="0" lvl="0" indent="0" defTabSz="914400" eaLnBrk="1" fontAlgn="auto" latinLnBrk="0" hangingPunct="1">
              <a:lnSpc>
                <a:spcPts val="1400"/>
              </a:lnSpc>
              <a:spcBef>
                <a:spcPts val="0"/>
              </a:spcBef>
              <a:spcAft>
                <a:spcPts val="0"/>
              </a:spcAft>
              <a:buClrTx/>
              <a:buSzTx/>
              <a:buNone/>
              <a:tabLst>
                <a:tab pos="241300" algn="l"/>
              </a:tabLst>
              <a:defRPr/>
            </a:pPr>
            <a:r>
              <a:rPr lang="en-US" sz="1210" b="1" smtClean="0">
                <a:solidFill>
                  <a:srgbClr val="000000"/>
                </a:solidFill>
                <a:latin typeface="Arial"/>
              </a:rPr>
              <a:t>Involvement </a:t>
            </a:r>
            <a:br>
              <a:rPr lang="en-US" sz="1210" b="1" smtClean="0">
                <a:solidFill>
                  <a:srgbClr val="000000"/>
                </a:solidFill>
                <a:latin typeface="Arial"/>
              </a:rPr>
            </a:br>
            <a:r>
              <a:rPr lang="en-US" sz="1210" b="1" smtClean="0">
                <a:solidFill>
                  <a:srgbClr val="000000"/>
                </a:solidFill>
                <a:latin typeface="Arial"/>
              </a:rPr>
              <a:t>	in the </a:t>
            </a:r>
          </a:p>
          <a:p>
            <a:pPr marL="0" marR="0" lvl="0" indent="0" defTabSz="914400" eaLnBrk="1" fontAlgn="auto" latinLnBrk="0" hangingPunct="1">
              <a:lnSpc>
                <a:spcPts val="1400"/>
              </a:lnSpc>
              <a:spcBef>
                <a:spcPts val="0"/>
              </a:spcBef>
              <a:spcAft>
                <a:spcPts val="0"/>
              </a:spcAft>
              <a:buClrTx/>
              <a:buSzTx/>
              <a:buNone/>
              <a:tabLst>
                <a:tab pos="241300" algn="l"/>
              </a:tabLst>
              <a:defRPr/>
            </a:pPr>
            <a:endParaRPr lang="en-US" sz="1210" b="1">
              <a:solidFill>
                <a:srgbClr val="000000"/>
              </a:solidFill>
              <a:latin typeface="Arial"/>
            </a:endParaRPr>
          </a:p>
        </p:txBody>
      </p:sp>
      <p:sp>
        <p:nvSpPr>
          <p:cNvPr id="8" name="TextBox 7"/>
          <p:cNvSpPr txBox="1"/>
          <p:nvPr/>
        </p:nvSpPr>
        <p:spPr>
          <a:xfrm>
            <a:off x="241300" y="3581400"/>
            <a:ext cx="673261" cy="375103"/>
          </a:xfrm>
          <a:prstGeom prst="rect">
            <a:avLst/>
          </a:prstGeom>
          <a:noFill/>
        </p:spPr>
        <p:txBody>
          <a:bodyPr vert="horz" wrap="none" lIns="0" tIns="0" rIns="0" bIns="0" rtlCol="0">
            <a:spAutoFit/>
          </a:bodyPr>
          <a:lstStyle/>
          <a:p>
            <a:pPr>
              <a:lnSpc>
                <a:spcPts val="1400"/>
              </a:lnSpc>
            </a:pPr>
            <a:r>
              <a:rPr lang="en-US" sz="1210" b="1" smtClean="0">
                <a:solidFill>
                  <a:srgbClr val="000000"/>
                </a:solidFill>
                <a:latin typeface="Arial"/>
              </a:rPr>
              <a:t>decision </a:t>
            </a:r>
          </a:p>
          <a:p>
            <a:pPr>
              <a:lnSpc>
                <a:spcPts val="1400"/>
              </a:lnSpc>
            </a:pPr>
            <a:endParaRPr lang="en-US"/>
          </a:p>
        </p:txBody>
      </p:sp>
      <p:sp>
        <p:nvSpPr>
          <p:cNvPr id="9" name="TextBox 8"/>
          <p:cNvSpPr txBox="1"/>
          <p:nvPr/>
        </p:nvSpPr>
        <p:spPr>
          <a:xfrm>
            <a:off x="762000" y="4610100"/>
            <a:ext cx="264496" cy="285335"/>
          </a:xfrm>
          <a:prstGeom prst="rect">
            <a:avLst/>
          </a:prstGeom>
          <a:noFill/>
        </p:spPr>
        <p:txBody>
          <a:bodyPr vert="horz" wrap="none" lIns="0" tIns="0" rIns="0" bIns="0" rtlCol="0">
            <a:spAutoFit/>
          </a:bodyPr>
          <a:lstStyle/>
          <a:p>
            <a:pPr>
              <a:lnSpc>
                <a:spcPts val="1000"/>
              </a:lnSpc>
            </a:pPr>
            <a:r>
              <a:rPr lang="en-US" sz="910" b="1" smtClean="0">
                <a:solidFill>
                  <a:srgbClr val="000000"/>
                </a:solidFill>
                <a:latin typeface="Arial"/>
              </a:rPr>
              <a:t>Low </a:t>
            </a:r>
          </a:p>
          <a:p>
            <a:pPr>
              <a:lnSpc>
                <a:spcPts val="1000"/>
              </a:lnSpc>
            </a:pPr>
            <a:endParaRPr lang="en-US"/>
          </a:p>
        </p:txBody>
      </p:sp>
      <p:sp>
        <p:nvSpPr>
          <p:cNvPr id="10" name="TextBox 9"/>
          <p:cNvSpPr txBox="1"/>
          <p:nvPr/>
        </p:nvSpPr>
        <p:spPr>
          <a:xfrm>
            <a:off x="3048000" y="3149600"/>
            <a:ext cx="519373" cy="375103"/>
          </a:xfrm>
          <a:prstGeom prst="rect">
            <a:avLst/>
          </a:prstGeom>
          <a:noFill/>
        </p:spPr>
        <p:txBody>
          <a:bodyPr vert="horz" wrap="none" lIns="0" tIns="0" rIns="0" bIns="0" rtlCol="0">
            <a:spAutoFit/>
          </a:bodyPr>
          <a:lstStyle/>
          <a:p>
            <a:pPr>
              <a:lnSpc>
                <a:spcPts val="1400"/>
              </a:lnSpc>
            </a:pPr>
            <a:r>
              <a:rPr lang="en-US" sz="1210" b="1" smtClean="0">
                <a:solidFill>
                  <a:srgbClr val="FF6400"/>
                </a:solidFill>
                <a:latin typeface="Arial"/>
              </a:rPr>
              <a:t>Desire </a:t>
            </a:r>
          </a:p>
          <a:p>
            <a:pPr>
              <a:lnSpc>
                <a:spcPts val="1400"/>
              </a:lnSpc>
            </a:pPr>
            <a:endParaRPr lang="en-US"/>
          </a:p>
        </p:txBody>
      </p:sp>
      <p:sp>
        <p:nvSpPr>
          <p:cNvPr id="11" name="TextBox 10"/>
          <p:cNvSpPr txBox="1"/>
          <p:nvPr/>
        </p:nvSpPr>
        <p:spPr>
          <a:xfrm>
            <a:off x="2311400" y="3606800"/>
            <a:ext cx="604333" cy="375103"/>
          </a:xfrm>
          <a:prstGeom prst="rect">
            <a:avLst/>
          </a:prstGeom>
          <a:noFill/>
        </p:spPr>
        <p:txBody>
          <a:bodyPr vert="horz" wrap="none" lIns="0" tIns="0" rIns="0" bIns="0" rtlCol="0">
            <a:spAutoFit/>
          </a:bodyPr>
          <a:lstStyle/>
          <a:p>
            <a:pPr>
              <a:lnSpc>
                <a:spcPts val="1400"/>
              </a:lnSpc>
            </a:pPr>
            <a:r>
              <a:rPr lang="en-US" sz="1210" b="1" smtClean="0">
                <a:solidFill>
                  <a:srgbClr val="FF6400"/>
                </a:solidFill>
                <a:latin typeface="Arial"/>
              </a:rPr>
              <a:t>Interest </a:t>
            </a:r>
          </a:p>
          <a:p>
            <a:pPr>
              <a:lnSpc>
                <a:spcPts val="1400"/>
              </a:lnSpc>
            </a:pPr>
            <a:endParaRPr lang="en-US"/>
          </a:p>
        </p:txBody>
      </p:sp>
      <p:sp>
        <p:nvSpPr>
          <p:cNvPr id="12" name="TextBox 11"/>
          <p:cNvSpPr txBox="1"/>
          <p:nvPr/>
        </p:nvSpPr>
        <p:spPr>
          <a:xfrm>
            <a:off x="1358900" y="4356100"/>
            <a:ext cx="861198" cy="375103"/>
          </a:xfrm>
          <a:prstGeom prst="rect">
            <a:avLst/>
          </a:prstGeom>
          <a:noFill/>
        </p:spPr>
        <p:txBody>
          <a:bodyPr vert="horz" wrap="none" lIns="0" tIns="0" rIns="0" bIns="0" rtlCol="0">
            <a:spAutoFit/>
          </a:bodyPr>
          <a:lstStyle/>
          <a:p>
            <a:pPr>
              <a:lnSpc>
                <a:spcPts val="1400"/>
              </a:lnSpc>
            </a:pPr>
            <a:r>
              <a:rPr lang="en-US" sz="1210" b="1" smtClean="0">
                <a:solidFill>
                  <a:srgbClr val="000000"/>
                </a:solidFill>
                <a:latin typeface="Arial"/>
              </a:rPr>
              <a:t>Awareness </a:t>
            </a:r>
          </a:p>
          <a:p>
            <a:pPr>
              <a:lnSpc>
                <a:spcPts val="1400"/>
              </a:lnSpc>
            </a:pPr>
            <a:endParaRPr lang="en-US"/>
          </a:p>
        </p:txBody>
      </p:sp>
      <p:sp>
        <p:nvSpPr>
          <p:cNvPr id="13" name="TextBox 12"/>
          <p:cNvSpPr txBox="1"/>
          <p:nvPr/>
        </p:nvSpPr>
        <p:spPr>
          <a:xfrm>
            <a:off x="1168400" y="5003800"/>
            <a:ext cx="3042500" cy="282193"/>
          </a:xfrm>
          <a:prstGeom prst="rect">
            <a:avLst/>
          </a:prstGeom>
          <a:noFill/>
        </p:spPr>
        <p:txBody>
          <a:bodyPr vert="horz" wrap="none" lIns="0" tIns="0" rIns="0" bIns="0" rtlCol="0">
            <a:spAutoFit/>
          </a:bodyPr>
          <a:lstStyle/>
          <a:p>
            <a:pPr marL="0" marR="0" lvl="0" indent="0" defTabSz="914400" eaLnBrk="1" fontAlgn="auto" latinLnBrk="0" hangingPunct="1">
              <a:lnSpc>
                <a:spcPts val="1100"/>
              </a:lnSpc>
              <a:spcBef>
                <a:spcPts val="0"/>
              </a:spcBef>
              <a:spcAft>
                <a:spcPts val="0"/>
              </a:spcAft>
              <a:buClrTx/>
              <a:buSzTx/>
              <a:buNone/>
              <a:tabLst>
                <a:tab pos="1003300" algn="l"/>
                <a:tab pos="2628900" algn="l"/>
              </a:tabLst>
              <a:defRPr/>
            </a:pPr>
            <a:r>
              <a:rPr lang="en-US" sz="910" b="1" smtClean="0">
                <a:solidFill>
                  <a:srgbClr val="000000"/>
                </a:solidFill>
                <a:latin typeface="Arial"/>
              </a:rPr>
              <a:t>Low </a:t>
            </a:r>
            <a:r>
              <a:rPr lang="en-US" sz="1210" b="1" smtClean="0">
                <a:solidFill>
                  <a:srgbClr val="000000"/>
                </a:solidFill>
                <a:latin typeface="Arial"/>
              </a:rPr>
              <a:t>	Transactional </a:t>
            </a:r>
            <a:r>
              <a:rPr lang="en-US" sz="910" b="1" smtClean="0">
                <a:solidFill>
                  <a:srgbClr val="000000"/>
                </a:solidFill>
                <a:latin typeface="Arial"/>
              </a:rPr>
              <a:t>	High </a:t>
            </a:r>
          </a:p>
          <a:p>
            <a:pPr marL="0" marR="0" lvl="0" indent="0" defTabSz="914400" eaLnBrk="1" fontAlgn="auto" latinLnBrk="0" hangingPunct="1">
              <a:lnSpc>
                <a:spcPts val="1100"/>
              </a:lnSpc>
              <a:spcBef>
                <a:spcPts val="0"/>
              </a:spcBef>
              <a:spcAft>
                <a:spcPts val="0"/>
              </a:spcAft>
              <a:buClrTx/>
              <a:buSzTx/>
              <a:buNone/>
              <a:tabLst>
                <a:tab pos="1003300" algn="l"/>
                <a:tab pos="2628900" algn="l"/>
              </a:tabLst>
              <a:defRPr/>
            </a:pPr>
            <a:endParaRPr lang="en-US" sz="1210" b="1">
              <a:solidFill>
                <a:srgbClr val="000000"/>
              </a:solidFill>
              <a:latin typeface="Arial"/>
            </a:endParaRPr>
          </a:p>
        </p:txBody>
      </p:sp>
      <p:sp>
        <p:nvSpPr>
          <p:cNvPr id="14" name="TextBox 13"/>
          <p:cNvSpPr txBox="1"/>
          <p:nvPr/>
        </p:nvSpPr>
        <p:spPr>
          <a:xfrm>
            <a:off x="2171700" y="5168900"/>
            <a:ext cx="1078821" cy="375103"/>
          </a:xfrm>
          <a:prstGeom prst="rect">
            <a:avLst/>
          </a:prstGeom>
          <a:noFill/>
        </p:spPr>
        <p:txBody>
          <a:bodyPr vert="horz" wrap="none" lIns="0" tIns="0" rIns="0" bIns="0" rtlCol="0">
            <a:spAutoFit/>
          </a:bodyPr>
          <a:lstStyle/>
          <a:p>
            <a:pPr>
              <a:lnSpc>
                <a:spcPts val="1400"/>
              </a:lnSpc>
            </a:pPr>
            <a:r>
              <a:rPr lang="en-US" sz="1210" b="1" smtClean="0">
                <a:solidFill>
                  <a:srgbClr val="000000"/>
                </a:solidFill>
                <a:latin typeface="Arial"/>
              </a:rPr>
              <a:t>completeness </a:t>
            </a:r>
          </a:p>
          <a:p>
            <a:pPr>
              <a:lnSpc>
                <a:spcPts val="1400"/>
              </a:lnSpc>
            </a:pPr>
            <a:endParaRPr lang="en-US"/>
          </a:p>
        </p:txBody>
      </p:sp>
      <p:sp>
        <p:nvSpPr>
          <p:cNvPr id="15" name="TextBox 14"/>
          <p:cNvSpPr txBox="1"/>
          <p:nvPr/>
        </p:nvSpPr>
        <p:spPr>
          <a:xfrm>
            <a:off x="5410200" y="3987800"/>
            <a:ext cx="3077381" cy="640625"/>
          </a:xfrm>
          <a:prstGeom prst="rect">
            <a:avLst/>
          </a:prstGeom>
          <a:noFill/>
        </p:spPr>
        <p:txBody>
          <a:bodyPr vert="horz" wrap="none" lIns="0" tIns="0" rIns="0" bIns="0" rtlCol="0">
            <a:spAutoFit/>
          </a:bodyPr>
          <a:lstStyle/>
          <a:p>
            <a:pPr>
              <a:lnSpc>
                <a:spcPts val="1700"/>
              </a:lnSpc>
            </a:pPr>
            <a:r>
              <a:rPr lang="en-US" sz="1408" b="1" smtClean="0">
                <a:solidFill>
                  <a:srgbClr val="FFFFCC"/>
                </a:solidFill>
                <a:latin typeface="Arial"/>
              </a:rPr>
              <a:t>Awareness is an Advertising based </a:t>
            </a:r>
            <a:br>
              <a:rPr lang="en-US" sz="1408" b="1" smtClean="0">
                <a:solidFill>
                  <a:srgbClr val="FFFFCC"/>
                </a:solidFill>
                <a:latin typeface="Arial"/>
              </a:rPr>
            </a:br>
            <a:r>
              <a:rPr lang="en-US" sz="1408" b="1" smtClean="0">
                <a:solidFill>
                  <a:srgbClr val="FFFFCC"/>
                </a:solidFill>
                <a:latin typeface="Arial"/>
              </a:rPr>
              <a:t>activity ... </a:t>
            </a:r>
          </a:p>
          <a:p>
            <a:pPr>
              <a:lnSpc>
                <a:spcPts val="1700"/>
              </a:lnSpc>
            </a:pPr>
            <a:endParaRPr lang="en-US" sz="1408" b="1">
              <a:solidFill>
                <a:srgbClr val="FFFFCC"/>
              </a:solidFill>
              <a:latin typeface="Arial"/>
            </a:endParaRPr>
          </a:p>
        </p:txBody>
      </p:sp>
      <p:sp>
        <p:nvSpPr>
          <p:cNvPr id="16" name="TextBox 15"/>
          <p:cNvSpPr txBox="1"/>
          <p:nvPr/>
        </p:nvSpPr>
        <p:spPr>
          <a:xfrm>
            <a:off x="5410200" y="4622800"/>
            <a:ext cx="3257302" cy="858633"/>
          </a:xfrm>
          <a:prstGeom prst="rect">
            <a:avLst/>
          </a:prstGeom>
          <a:noFill/>
        </p:spPr>
        <p:txBody>
          <a:bodyPr vert="horz" wrap="none" lIns="0" tIns="0" rIns="0" bIns="0" rtlCol="0">
            <a:spAutoFit/>
          </a:bodyPr>
          <a:lstStyle/>
          <a:p>
            <a:pPr>
              <a:lnSpc>
                <a:spcPts val="1700"/>
              </a:lnSpc>
            </a:pPr>
            <a:r>
              <a:rPr lang="en-US" sz="1408" b="1" smtClean="0">
                <a:solidFill>
                  <a:srgbClr val="FFFFCC"/>
                </a:solidFill>
                <a:latin typeface="Arial"/>
              </a:rPr>
              <a:t>however, branding focuses on </a:t>
            </a:r>
            <a:br>
              <a:rPr lang="en-US" sz="1408" b="1" smtClean="0">
                <a:solidFill>
                  <a:srgbClr val="FFFFCC"/>
                </a:solidFill>
                <a:latin typeface="Arial"/>
              </a:rPr>
            </a:br>
            <a:r>
              <a:rPr lang="en-US" sz="1408" b="1" smtClean="0">
                <a:solidFill>
                  <a:srgbClr val="FFFFCC"/>
                </a:solidFill>
                <a:latin typeface="Arial"/>
              </a:rPr>
              <a:t>building Interest and Desire to try the </a:t>
            </a:r>
            <a:br>
              <a:rPr lang="en-US" sz="1408" b="1" smtClean="0">
                <a:solidFill>
                  <a:srgbClr val="FFFFCC"/>
                </a:solidFill>
                <a:latin typeface="Arial"/>
              </a:rPr>
            </a:br>
            <a:r>
              <a:rPr lang="en-US" sz="1408" b="1" smtClean="0">
                <a:solidFill>
                  <a:srgbClr val="FFFFCC"/>
                </a:solidFill>
                <a:latin typeface="Arial"/>
              </a:rPr>
              <a:t>product </a:t>
            </a:r>
          </a:p>
          <a:p>
            <a:pPr>
              <a:lnSpc>
                <a:spcPts val="1700"/>
              </a:lnSpc>
            </a:pPr>
            <a:endParaRPr lang="en-US" sz="1408" b="1">
              <a:solidFill>
                <a:srgbClr val="FFFFCC"/>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466F.tmp"/>
          <p:cNvPicPr>
            <a:picLocks/>
          </p:cNvPicPr>
          <p:nvPr/>
        </p:nvPicPr>
        <p:blipFill>
          <a:blip r:embed="rId2" cstate="print"/>
          <a:stretch>
            <a:fillRect/>
          </a:stretch>
        </p:blipFill>
        <p:spPr>
          <a:xfrm>
            <a:off x="0" y="139700"/>
            <a:ext cx="9118600" cy="6375400"/>
          </a:xfrm>
          <a:prstGeom prst="rect">
            <a:avLst/>
          </a:prstGeom>
        </p:spPr>
      </p:pic>
      <p:sp>
        <p:nvSpPr>
          <p:cNvPr id="3" name="TextBox 2"/>
          <p:cNvSpPr txBox="1"/>
          <p:nvPr/>
        </p:nvSpPr>
        <p:spPr>
          <a:xfrm>
            <a:off x="76200" y="241300"/>
            <a:ext cx="3163815" cy="464871"/>
          </a:xfrm>
          <a:prstGeom prst="rect">
            <a:avLst/>
          </a:prstGeom>
          <a:noFill/>
        </p:spPr>
        <p:txBody>
          <a:bodyPr vert="horz" wrap="none" lIns="0" tIns="0" rIns="0" bIns="0" rtlCol="0">
            <a:spAutoFit/>
          </a:bodyPr>
          <a:lstStyle/>
          <a:p>
            <a:pPr>
              <a:lnSpc>
                <a:spcPts val="1800"/>
              </a:lnSpc>
            </a:pPr>
            <a:r>
              <a:rPr lang="en-US" sz="1612" b="1" dirty="0" smtClean="0">
                <a:solidFill>
                  <a:srgbClr val="FFFFFF"/>
                </a:solidFill>
                <a:latin typeface="Arial"/>
              </a:rPr>
              <a:t>Strong brands v/s Weak brands </a:t>
            </a:r>
          </a:p>
          <a:p>
            <a:pPr>
              <a:lnSpc>
                <a:spcPts val="1800"/>
              </a:lnSpc>
            </a:pPr>
            <a:endParaRPr lang="en-US" dirty="0"/>
          </a:p>
        </p:txBody>
      </p:sp>
      <p:sp>
        <p:nvSpPr>
          <p:cNvPr id="4" name="TextBox 3"/>
          <p:cNvSpPr txBox="1"/>
          <p:nvPr/>
        </p:nvSpPr>
        <p:spPr>
          <a:xfrm>
            <a:off x="76200" y="723900"/>
            <a:ext cx="2321148" cy="419987"/>
          </a:xfrm>
          <a:prstGeom prst="rect">
            <a:avLst/>
          </a:prstGeom>
          <a:noFill/>
        </p:spPr>
        <p:txBody>
          <a:bodyPr vert="horz" wrap="none" lIns="0" tIns="0" rIns="0" bIns="0" rtlCol="0">
            <a:spAutoFit/>
          </a:bodyPr>
          <a:lstStyle/>
          <a:p>
            <a:pPr>
              <a:lnSpc>
                <a:spcPts val="1600"/>
              </a:lnSpc>
            </a:pPr>
            <a:r>
              <a:rPr lang="en-US" sz="1408" b="1" dirty="0" smtClean="0">
                <a:solidFill>
                  <a:srgbClr val="FFFFFF"/>
                </a:solidFill>
                <a:latin typeface="Arial"/>
              </a:rPr>
              <a:t>The level of memory recall </a:t>
            </a:r>
          </a:p>
          <a:p>
            <a:pPr>
              <a:lnSpc>
                <a:spcPts val="1600"/>
              </a:lnSpc>
            </a:pPr>
            <a:endParaRPr lang="en-US" dirty="0"/>
          </a:p>
        </p:txBody>
      </p:sp>
      <p:sp>
        <p:nvSpPr>
          <p:cNvPr id="5" name="TextBox 4"/>
          <p:cNvSpPr txBox="1"/>
          <p:nvPr/>
        </p:nvSpPr>
        <p:spPr>
          <a:xfrm>
            <a:off x="2540000" y="2273300"/>
            <a:ext cx="743793" cy="419987"/>
          </a:xfrm>
          <a:prstGeom prst="rect">
            <a:avLst/>
          </a:prstGeom>
          <a:noFill/>
        </p:spPr>
        <p:txBody>
          <a:bodyPr vert="horz" wrap="none" lIns="0" tIns="0" rIns="0" bIns="0" rtlCol="0">
            <a:spAutoFit/>
          </a:bodyPr>
          <a:lstStyle/>
          <a:p>
            <a:pPr>
              <a:lnSpc>
                <a:spcPts val="1600"/>
              </a:lnSpc>
            </a:pPr>
            <a:r>
              <a:rPr lang="en-US" sz="1408" b="1" smtClean="0">
                <a:solidFill>
                  <a:srgbClr val="00009A"/>
                </a:solidFill>
                <a:latin typeface="Arial"/>
              </a:rPr>
              <a:t>Memory </a:t>
            </a:r>
          </a:p>
          <a:p>
            <a:pPr>
              <a:lnSpc>
                <a:spcPts val="1600"/>
              </a:lnSpc>
            </a:pPr>
            <a:endParaRPr lang="en-US"/>
          </a:p>
        </p:txBody>
      </p:sp>
      <p:sp>
        <p:nvSpPr>
          <p:cNvPr id="6" name="TextBox 5"/>
          <p:cNvSpPr txBox="1"/>
          <p:nvPr/>
        </p:nvSpPr>
        <p:spPr>
          <a:xfrm>
            <a:off x="3962400" y="2463800"/>
            <a:ext cx="1044260" cy="1069780"/>
          </a:xfrm>
          <a:prstGeom prst="rect">
            <a:avLst/>
          </a:prstGeom>
          <a:noFill/>
        </p:spPr>
        <p:txBody>
          <a:bodyPr vert="horz" wrap="none" lIns="0" tIns="0" rIns="0" bIns="0" rtlCol="0">
            <a:spAutoFit/>
          </a:bodyPr>
          <a:lstStyle/>
          <a:p>
            <a:pPr marL="0" marR="0" lvl="0" defTabSz="914400" eaLnBrk="1" fontAlgn="auto" latinLnBrk="0" hangingPunct="1">
              <a:lnSpc>
                <a:spcPts val="2900"/>
              </a:lnSpc>
              <a:spcBef>
                <a:spcPts val="0"/>
              </a:spcBef>
              <a:spcAft>
                <a:spcPts val="0"/>
              </a:spcAft>
              <a:buClrTx/>
              <a:buSzTx/>
              <a:buNone/>
              <a:tabLst>
                <a:tab pos="241300" algn="l"/>
              </a:tabLst>
              <a:defRPr/>
            </a:pPr>
            <a:r>
              <a:rPr lang="en-US" sz="1612" b="1" dirty="0" smtClean="0">
                <a:solidFill>
                  <a:srgbClr val="FFFFFF"/>
                </a:solidFill>
                <a:latin typeface="Arial"/>
              </a:rPr>
              <a:t>Top of the </a:t>
            </a:r>
            <a:br>
              <a:rPr lang="en-US" sz="1612" b="1" dirty="0" smtClean="0">
                <a:solidFill>
                  <a:srgbClr val="FFFFFF"/>
                </a:solidFill>
                <a:latin typeface="Arial"/>
              </a:rPr>
            </a:br>
            <a:r>
              <a:rPr lang="en-US" sz="1612" b="1" dirty="0" smtClean="0">
                <a:solidFill>
                  <a:srgbClr val="FFFFFF"/>
                </a:solidFill>
                <a:latin typeface="Arial"/>
              </a:rPr>
              <a:t>	mind </a:t>
            </a:r>
          </a:p>
          <a:p>
            <a:pPr marL="0" marR="0" lvl="0" indent="0" defTabSz="914400" eaLnBrk="1" fontAlgn="auto" latinLnBrk="0" hangingPunct="1">
              <a:lnSpc>
                <a:spcPts val="2900"/>
              </a:lnSpc>
              <a:spcBef>
                <a:spcPts val="0"/>
              </a:spcBef>
              <a:spcAft>
                <a:spcPts val="0"/>
              </a:spcAft>
              <a:buClrTx/>
              <a:buSzTx/>
              <a:buNone/>
              <a:tabLst>
                <a:tab pos="241300" algn="l"/>
              </a:tabLst>
              <a:defRPr/>
            </a:pPr>
            <a:endParaRPr lang="en-US" sz="1612" b="1" dirty="0">
              <a:solidFill>
                <a:srgbClr val="FFFFFF"/>
              </a:solidFill>
              <a:latin typeface="Arial"/>
            </a:endParaRPr>
          </a:p>
        </p:txBody>
      </p:sp>
      <p:sp>
        <p:nvSpPr>
          <p:cNvPr id="7" name="TextBox 6"/>
          <p:cNvSpPr txBox="1"/>
          <p:nvPr/>
        </p:nvSpPr>
        <p:spPr>
          <a:xfrm>
            <a:off x="3517900" y="3340100"/>
            <a:ext cx="2176878" cy="752385"/>
          </a:xfrm>
          <a:prstGeom prst="rect">
            <a:avLst/>
          </a:prstGeom>
          <a:noFill/>
        </p:spPr>
        <p:txBody>
          <a:bodyPr vert="horz" wrap="none" lIns="0" tIns="0" rIns="0" bIns="0" rtlCol="0">
            <a:spAutoFit/>
          </a:bodyPr>
          <a:lstStyle/>
          <a:p>
            <a:pPr marL="0" marR="0" lvl="0" defTabSz="914400" eaLnBrk="1" fontAlgn="auto" latinLnBrk="0" hangingPunct="1">
              <a:lnSpc>
                <a:spcPts val="2000"/>
              </a:lnSpc>
              <a:spcBef>
                <a:spcPts val="0"/>
              </a:spcBef>
              <a:spcAft>
                <a:spcPts val="0"/>
              </a:spcAft>
              <a:buClrTx/>
              <a:buSzTx/>
              <a:buNone/>
              <a:tabLst>
                <a:tab pos="749300" algn="l"/>
              </a:tabLst>
              <a:defRPr/>
            </a:pPr>
            <a:r>
              <a:rPr lang="en-US" sz="1612" b="1" dirty="0" smtClean="0">
                <a:solidFill>
                  <a:srgbClr val="000000"/>
                </a:solidFill>
                <a:latin typeface="Arial"/>
              </a:rPr>
              <a:t>Unaided recall for the </a:t>
            </a:r>
            <a:br>
              <a:rPr lang="en-US" sz="1612" b="1" dirty="0" smtClean="0">
                <a:solidFill>
                  <a:srgbClr val="000000"/>
                </a:solidFill>
                <a:latin typeface="Arial"/>
              </a:rPr>
            </a:br>
            <a:r>
              <a:rPr lang="en-US" sz="1612" b="1" dirty="0" smtClean="0">
                <a:solidFill>
                  <a:srgbClr val="000000"/>
                </a:solidFill>
                <a:latin typeface="Arial"/>
              </a:rPr>
              <a:t>	brand </a:t>
            </a:r>
          </a:p>
          <a:p>
            <a:pPr marL="0" marR="0" lvl="0" indent="0" defTabSz="914400" eaLnBrk="1" fontAlgn="auto" latinLnBrk="0" hangingPunct="1">
              <a:lnSpc>
                <a:spcPts val="2000"/>
              </a:lnSpc>
              <a:spcBef>
                <a:spcPts val="0"/>
              </a:spcBef>
              <a:spcAft>
                <a:spcPts val="0"/>
              </a:spcAft>
              <a:buClrTx/>
              <a:buSzTx/>
              <a:buNone/>
              <a:tabLst>
                <a:tab pos="749300" algn="l"/>
              </a:tabLst>
              <a:defRPr/>
            </a:pPr>
            <a:endParaRPr lang="en-US" sz="1612" b="1" dirty="0">
              <a:solidFill>
                <a:srgbClr val="000000"/>
              </a:solidFill>
              <a:latin typeface="Arial"/>
            </a:endParaRPr>
          </a:p>
        </p:txBody>
      </p:sp>
      <p:sp>
        <p:nvSpPr>
          <p:cNvPr id="8" name="TextBox 7"/>
          <p:cNvSpPr txBox="1"/>
          <p:nvPr/>
        </p:nvSpPr>
        <p:spPr>
          <a:xfrm>
            <a:off x="3251200" y="4013200"/>
            <a:ext cx="2568011" cy="464871"/>
          </a:xfrm>
          <a:prstGeom prst="rect">
            <a:avLst/>
          </a:prstGeom>
          <a:noFill/>
        </p:spPr>
        <p:txBody>
          <a:bodyPr vert="horz" wrap="none" lIns="0" tIns="0" rIns="0" bIns="0" rtlCol="0">
            <a:spAutoFit/>
          </a:bodyPr>
          <a:lstStyle/>
          <a:p>
            <a:pPr>
              <a:lnSpc>
                <a:spcPts val="1800"/>
              </a:lnSpc>
            </a:pPr>
            <a:r>
              <a:rPr lang="en-US" sz="1612" b="1" dirty="0" smtClean="0">
                <a:solidFill>
                  <a:srgbClr val="FFFFCC"/>
                </a:solidFill>
                <a:latin typeface="Arial"/>
              </a:rPr>
              <a:t>Aided recall for the brand </a:t>
            </a:r>
          </a:p>
          <a:p>
            <a:pPr>
              <a:lnSpc>
                <a:spcPts val="1800"/>
              </a:lnSpc>
            </a:pPr>
            <a:endParaRPr lang="en-US" dirty="0"/>
          </a:p>
        </p:txBody>
      </p:sp>
      <p:sp>
        <p:nvSpPr>
          <p:cNvPr id="9" name="TextBox 8"/>
          <p:cNvSpPr txBox="1"/>
          <p:nvPr/>
        </p:nvSpPr>
        <p:spPr>
          <a:xfrm>
            <a:off x="2819400" y="4914900"/>
            <a:ext cx="3754233" cy="464871"/>
          </a:xfrm>
          <a:prstGeom prst="rect">
            <a:avLst/>
          </a:prstGeom>
          <a:noFill/>
        </p:spPr>
        <p:txBody>
          <a:bodyPr vert="horz" wrap="none" lIns="0" tIns="0" rIns="0" bIns="0" rtlCol="0">
            <a:spAutoFit/>
          </a:bodyPr>
          <a:lstStyle/>
          <a:p>
            <a:pPr>
              <a:lnSpc>
                <a:spcPts val="1800"/>
              </a:lnSpc>
            </a:pPr>
            <a:r>
              <a:rPr lang="en-US" sz="1612" b="1" dirty="0" smtClean="0">
                <a:solidFill>
                  <a:srgbClr val="000000"/>
                </a:solidFill>
                <a:latin typeface="Arial"/>
              </a:rPr>
              <a:t>Memory of the brand drives purchase </a:t>
            </a:r>
          </a:p>
          <a:p>
            <a:pPr>
              <a:lnSpc>
                <a:spcPts val="1800"/>
              </a:lnSpc>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49CA.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469900"/>
            <a:ext cx="4908395"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How culture values influence purchase decisions </a:t>
            </a:r>
          </a:p>
          <a:p>
            <a:pPr>
              <a:lnSpc>
                <a:spcPts val="1800"/>
              </a:lnSpc>
            </a:pPr>
            <a:endParaRPr lang="en-US"/>
          </a:p>
        </p:txBody>
      </p:sp>
      <p:sp>
        <p:nvSpPr>
          <p:cNvPr id="4" name="TextBox 3"/>
          <p:cNvSpPr txBox="1"/>
          <p:nvPr/>
        </p:nvSpPr>
        <p:spPr>
          <a:xfrm>
            <a:off x="3111500" y="1422400"/>
            <a:ext cx="734175" cy="419987"/>
          </a:xfrm>
          <a:prstGeom prst="rect">
            <a:avLst/>
          </a:prstGeom>
          <a:noFill/>
        </p:spPr>
        <p:txBody>
          <a:bodyPr vert="horz" wrap="none" lIns="0" tIns="0" rIns="0" bIns="0" rtlCol="0">
            <a:spAutoFit/>
          </a:bodyPr>
          <a:lstStyle/>
          <a:p>
            <a:pPr>
              <a:lnSpc>
                <a:spcPts val="1600"/>
              </a:lnSpc>
            </a:pPr>
            <a:r>
              <a:rPr lang="en-US" sz="1408" b="1" smtClean="0">
                <a:solidFill>
                  <a:srgbClr val="000000"/>
                </a:solidFill>
                <a:latin typeface="Arial"/>
              </a:rPr>
              <a:t>Product </a:t>
            </a:r>
          </a:p>
          <a:p>
            <a:pPr>
              <a:lnSpc>
                <a:spcPts val="1600"/>
              </a:lnSpc>
            </a:pPr>
            <a:endParaRPr lang="en-US"/>
          </a:p>
        </p:txBody>
      </p:sp>
      <p:sp>
        <p:nvSpPr>
          <p:cNvPr id="5" name="TextBox 4"/>
          <p:cNvSpPr txBox="1"/>
          <p:nvPr/>
        </p:nvSpPr>
        <p:spPr>
          <a:xfrm>
            <a:off x="2921000" y="1625600"/>
            <a:ext cx="1126912" cy="640625"/>
          </a:xfrm>
          <a:prstGeom prst="rect">
            <a:avLst/>
          </a:prstGeom>
          <a:noFill/>
        </p:spPr>
        <p:txBody>
          <a:bodyPr vert="horz" wrap="none" lIns="0" tIns="0" rIns="0" bIns="0" rtlCol="0">
            <a:spAutoFit/>
          </a:bodyPr>
          <a:lstStyle/>
          <a:p>
            <a:pPr marL="0" marR="0" lvl="0" defTabSz="914400" eaLnBrk="1" fontAlgn="auto" latinLnBrk="0" hangingPunct="1">
              <a:lnSpc>
                <a:spcPts val="1700"/>
              </a:lnSpc>
              <a:spcBef>
                <a:spcPts val="0"/>
              </a:spcBef>
              <a:spcAft>
                <a:spcPts val="0"/>
              </a:spcAft>
              <a:buClrTx/>
              <a:buSzTx/>
              <a:buNone/>
              <a:tabLst>
                <a:tab pos="228600" algn="l"/>
              </a:tabLst>
              <a:defRPr/>
            </a:pPr>
            <a:r>
              <a:rPr lang="en-US" sz="1408" b="1" smtClean="0">
                <a:solidFill>
                  <a:srgbClr val="000000"/>
                </a:solidFill>
                <a:latin typeface="Arial"/>
              </a:rPr>
              <a:t>class choice </a:t>
            </a:r>
            <a:br>
              <a:rPr lang="en-US" sz="1408" b="1" smtClean="0">
                <a:solidFill>
                  <a:srgbClr val="000000"/>
                </a:solidFill>
                <a:latin typeface="Arial"/>
              </a:rPr>
            </a:br>
            <a:r>
              <a:rPr lang="en-US" sz="1408" b="1" smtClean="0">
                <a:solidFill>
                  <a:srgbClr val="000000"/>
                </a:solidFill>
                <a:latin typeface="Arial"/>
              </a:rPr>
              <a:t>	criteria </a:t>
            </a:r>
          </a:p>
          <a:p>
            <a:pPr marL="0" marR="0" lvl="0" indent="0" defTabSz="914400" eaLnBrk="1" fontAlgn="auto" latinLnBrk="0" hangingPunct="1">
              <a:lnSpc>
                <a:spcPts val="1700"/>
              </a:lnSpc>
              <a:spcBef>
                <a:spcPts val="0"/>
              </a:spcBef>
              <a:spcAft>
                <a:spcPts val="0"/>
              </a:spcAft>
              <a:buClrTx/>
              <a:buSzTx/>
              <a:buNone/>
              <a:tabLst>
                <a:tab pos="228600" algn="l"/>
              </a:tabLst>
              <a:defRPr/>
            </a:pPr>
            <a:endParaRPr lang="en-US" sz="1408" b="1">
              <a:solidFill>
                <a:srgbClr val="000000"/>
              </a:solidFill>
              <a:latin typeface="Arial"/>
            </a:endParaRPr>
          </a:p>
        </p:txBody>
      </p:sp>
      <p:sp>
        <p:nvSpPr>
          <p:cNvPr id="6" name="TextBox 5"/>
          <p:cNvSpPr txBox="1"/>
          <p:nvPr/>
        </p:nvSpPr>
        <p:spPr>
          <a:xfrm>
            <a:off x="3136900" y="2159000"/>
            <a:ext cx="694101" cy="419987"/>
          </a:xfrm>
          <a:prstGeom prst="rect">
            <a:avLst/>
          </a:prstGeom>
          <a:noFill/>
        </p:spPr>
        <p:txBody>
          <a:bodyPr vert="horz" wrap="none" lIns="0" tIns="0" rIns="0" bIns="0" rtlCol="0">
            <a:spAutoFit/>
          </a:bodyPr>
          <a:lstStyle/>
          <a:p>
            <a:pPr>
              <a:lnSpc>
                <a:spcPts val="1600"/>
              </a:lnSpc>
            </a:pPr>
            <a:r>
              <a:rPr lang="en-US" sz="1408" b="1" smtClean="0">
                <a:solidFill>
                  <a:srgbClr val="000000"/>
                </a:solidFill>
                <a:latin typeface="Arial"/>
              </a:rPr>
              <a:t>(critical </a:t>
            </a:r>
          </a:p>
          <a:p>
            <a:pPr>
              <a:lnSpc>
                <a:spcPts val="1600"/>
              </a:lnSpc>
            </a:pPr>
            <a:endParaRPr lang="en-US"/>
          </a:p>
        </p:txBody>
      </p:sp>
      <p:sp>
        <p:nvSpPr>
          <p:cNvPr id="7" name="TextBox 6"/>
          <p:cNvSpPr txBox="1"/>
          <p:nvPr/>
        </p:nvSpPr>
        <p:spPr>
          <a:xfrm>
            <a:off x="685800" y="3276600"/>
            <a:ext cx="1403654" cy="419987"/>
          </a:xfrm>
          <a:prstGeom prst="rect">
            <a:avLst/>
          </a:prstGeom>
          <a:noFill/>
        </p:spPr>
        <p:txBody>
          <a:bodyPr vert="horz" wrap="none" lIns="0" tIns="0" rIns="0" bIns="0" rtlCol="0">
            <a:spAutoFit/>
          </a:bodyPr>
          <a:lstStyle/>
          <a:p>
            <a:pPr>
              <a:lnSpc>
                <a:spcPts val="1600"/>
              </a:lnSpc>
            </a:pPr>
            <a:r>
              <a:rPr lang="en-US" sz="1408" b="1" smtClean="0">
                <a:solidFill>
                  <a:srgbClr val="000000"/>
                </a:solidFill>
                <a:latin typeface="Arial"/>
              </a:rPr>
              <a:t>Terminal values </a:t>
            </a:r>
          </a:p>
          <a:p>
            <a:pPr>
              <a:lnSpc>
                <a:spcPts val="1600"/>
              </a:lnSpc>
            </a:pPr>
            <a:endParaRPr lang="en-US"/>
          </a:p>
        </p:txBody>
      </p:sp>
      <p:sp>
        <p:nvSpPr>
          <p:cNvPr id="8" name="TextBox 7"/>
          <p:cNvSpPr txBox="1"/>
          <p:nvPr/>
        </p:nvSpPr>
        <p:spPr>
          <a:xfrm>
            <a:off x="939800" y="4229100"/>
            <a:ext cx="1136530" cy="640625"/>
          </a:xfrm>
          <a:prstGeom prst="rect">
            <a:avLst/>
          </a:prstGeom>
          <a:noFill/>
        </p:spPr>
        <p:txBody>
          <a:bodyPr vert="horz" wrap="none" lIns="0" tIns="0" rIns="0" bIns="0" rtlCol="0">
            <a:spAutoFit/>
          </a:bodyPr>
          <a:lstStyle/>
          <a:p>
            <a:pPr marL="0" marR="0" lvl="0" indent="0" defTabSz="914400" eaLnBrk="1" fontAlgn="auto" latinLnBrk="0" hangingPunct="1">
              <a:lnSpc>
                <a:spcPts val="1700"/>
              </a:lnSpc>
              <a:spcBef>
                <a:spcPts val="0"/>
              </a:spcBef>
              <a:spcAft>
                <a:spcPts val="0"/>
              </a:spcAft>
              <a:buClrTx/>
              <a:buSzTx/>
              <a:buNone/>
              <a:tabLst>
                <a:tab pos="254000" algn="l"/>
              </a:tabLst>
              <a:defRPr/>
            </a:pPr>
            <a:r>
              <a:rPr lang="en-US" sz="1408" b="1" smtClean="0">
                <a:solidFill>
                  <a:srgbClr val="000000"/>
                </a:solidFill>
                <a:latin typeface="Arial"/>
              </a:rPr>
              <a:t>Instrumental </a:t>
            </a:r>
            <a:br>
              <a:rPr lang="en-US" sz="1408" b="1" smtClean="0">
                <a:solidFill>
                  <a:srgbClr val="000000"/>
                </a:solidFill>
                <a:latin typeface="Arial"/>
              </a:rPr>
            </a:br>
            <a:r>
              <a:rPr lang="en-US" sz="1408" b="1" smtClean="0">
                <a:solidFill>
                  <a:srgbClr val="000000"/>
                </a:solidFill>
                <a:latin typeface="Arial"/>
              </a:rPr>
              <a:t>	values </a:t>
            </a:r>
          </a:p>
          <a:p>
            <a:pPr marL="0" marR="0" lvl="0" indent="0" defTabSz="914400" eaLnBrk="1" fontAlgn="auto" latinLnBrk="0" hangingPunct="1">
              <a:lnSpc>
                <a:spcPts val="1700"/>
              </a:lnSpc>
              <a:spcBef>
                <a:spcPts val="0"/>
              </a:spcBef>
              <a:spcAft>
                <a:spcPts val="0"/>
              </a:spcAft>
              <a:buClrTx/>
              <a:buSzTx/>
              <a:buNone/>
              <a:tabLst>
                <a:tab pos="254000" algn="l"/>
              </a:tabLst>
              <a:defRPr/>
            </a:pPr>
            <a:endParaRPr lang="en-US" sz="1408" b="1">
              <a:solidFill>
                <a:srgbClr val="000000"/>
              </a:solidFill>
              <a:latin typeface="Arial"/>
            </a:endParaRPr>
          </a:p>
        </p:txBody>
      </p:sp>
      <p:sp>
        <p:nvSpPr>
          <p:cNvPr id="9" name="TextBox 8"/>
          <p:cNvSpPr txBox="1"/>
          <p:nvPr/>
        </p:nvSpPr>
        <p:spPr>
          <a:xfrm>
            <a:off x="3009900" y="2374900"/>
            <a:ext cx="937757" cy="640625"/>
          </a:xfrm>
          <a:prstGeom prst="rect">
            <a:avLst/>
          </a:prstGeom>
          <a:noFill/>
        </p:spPr>
        <p:txBody>
          <a:bodyPr vert="horz" wrap="none" lIns="0" tIns="0" rIns="0" bIns="0" rtlCol="0">
            <a:spAutoFit/>
          </a:bodyPr>
          <a:lstStyle/>
          <a:p>
            <a:pPr indent="103634">
              <a:lnSpc>
                <a:spcPts val="1700"/>
              </a:lnSpc>
            </a:pPr>
            <a:r>
              <a:rPr lang="en-US" sz="1408" b="1" smtClean="0">
                <a:solidFill>
                  <a:srgbClr val="000000"/>
                </a:solidFill>
                <a:latin typeface="Arial"/>
              </a:rPr>
              <a:t>product </a:t>
            </a:r>
            <a:br>
              <a:rPr lang="en-US" sz="1408" b="1" smtClean="0">
                <a:solidFill>
                  <a:srgbClr val="000000"/>
                </a:solidFill>
                <a:latin typeface="Arial"/>
              </a:rPr>
            </a:br>
            <a:r>
              <a:rPr lang="en-US" sz="1408" b="1" smtClean="0">
                <a:solidFill>
                  <a:srgbClr val="000000"/>
                </a:solidFill>
                <a:latin typeface="Arial"/>
              </a:rPr>
              <a:t>attributes) </a:t>
            </a:r>
          </a:p>
          <a:p>
            <a:pPr indent="103634">
              <a:lnSpc>
                <a:spcPts val="1700"/>
              </a:lnSpc>
            </a:pPr>
            <a:endParaRPr lang="en-US" sz="1408" b="1">
              <a:solidFill>
                <a:srgbClr val="000000"/>
              </a:solidFill>
              <a:latin typeface="Arial"/>
            </a:endParaRPr>
          </a:p>
        </p:txBody>
      </p:sp>
      <p:sp>
        <p:nvSpPr>
          <p:cNvPr id="10" name="TextBox 9"/>
          <p:cNvSpPr txBox="1"/>
          <p:nvPr/>
        </p:nvSpPr>
        <p:spPr>
          <a:xfrm>
            <a:off x="3111500" y="4483100"/>
            <a:ext cx="654025" cy="858633"/>
          </a:xfrm>
          <a:prstGeom prst="rect">
            <a:avLst/>
          </a:prstGeom>
          <a:noFill/>
        </p:spPr>
        <p:txBody>
          <a:bodyPr vert="horz" wrap="none" lIns="0" tIns="0" rIns="0" bIns="0" rtlCol="0">
            <a:spAutoFit/>
          </a:bodyPr>
          <a:lstStyle/>
          <a:p>
            <a:pPr indent="39610">
              <a:lnSpc>
                <a:spcPts val="1700"/>
              </a:lnSpc>
            </a:pPr>
            <a:r>
              <a:rPr lang="en-US" sz="1408" b="1" smtClean="0">
                <a:solidFill>
                  <a:srgbClr val="000000"/>
                </a:solidFill>
                <a:latin typeface="Arial"/>
              </a:rPr>
              <a:t>Brand </a:t>
            </a:r>
            <a:br>
              <a:rPr lang="en-US" sz="1408" b="1" smtClean="0">
                <a:solidFill>
                  <a:srgbClr val="000000"/>
                </a:solidFill>
                <a:latin typeface="Arial"/>
              </a:rPr>
            </a:br>
            <a:r>
              <a:rPr lang="en-US" sz="1408" b="1" smtClean="0">
                <a:solidFill>
                  <a:srgbClr val="000000"/>
                </a:solidFill>
                <a:latin typeface="Arial"/>
              </a:rPr>
              <a:t>choice </a:t>
            </a:r>
            <a:br>
              <a:rPr lang="en-US" sz="1408" b="1" smtClean="0">
                <a:solidFill>
                  <a:srgbClr val="000000"/>
                </a:solidFill>
                <a:latin typeface="Arial"/>
              </a:rPr>
            </a:br>
            <a:r>
              <a:rPr lang="en-US" sz="1408" b="1" smtClean="0">
                <a:solidFill>
                  <a:srgbClr val="000000"/>
                </a:solidFill>
                <a:latin typeface="Arial"/>
              </a:rPr>
              <a:t>criteria </a:t>
            </a:r>
          </a:p>
          <a:p>
            <a:pPr indent="39610">
              <a:lnSpc>
                <a:spcPts val="1700"/>
              </a:lnSpc>
            </a:pPr>
            <a:endParaRPr lang="en-US" sz="1408" b="1">
              <a:solidFill>
                <a:srgbClr val="000000"/>
              </a:solidFill>
              <a:latin typeface="Arial"/>
            </a:endParaRPr>
          </a:p>
        </p:txBody>
      </p:sp>
      <p:sp>
        <p:nvSpPr>
          <p:cNvPr id="11" name="TextBox 10"/>
          <p:cNvSpPr txBox="1"/>
          <p:nvPr/>
        </p:nvSpPr>
        <p:spPr>
          <a:xfrm>
            <a:off x="2971800" y="5232400"/>
            <a:ext cx="937757" cy="858633"/>
          </a:xfrm>
          <a:prstGeom prst="rect">
            <a:avLst/>
          </a:prstGeom>
          <a:noFill/>
        </p:spPr>
        <p:txBody>
          <a:bodyPr vert="horz" wrap="none" lIns="0" tIns="0" rIns="0" bIns="0" rtlCol="0">
            <a:spAutoFit/>
          </a:bodyPr>
          <a:lstStyle/>
          <a:p>
            <a:pPr marL="0" marR="0" lvl="0" indent="117358" defTabSz="914400" eaLnBrk="1" fontAlgn="auto" latinLnBrk="0" hangingPunct="1">
              <a:lnSpc>
                <a:spcPts val="1700"/>
              </a:lnSpc>
              <a:spcBef>
                <a:spcPts val="0"/>
              </a:spcBef>
              <a:spcAft>
                <a:spcPts val="0"/>
              </a:spcAft>
              <a:buClrTx/>
              <a:buSzTx/>
              <a:buNone/>
              <a:tabLst>
                <a:tab pos="190500" algn="l"/>
              </a:tabLst>
              <a:defRPr/>
            </a:pPr>
            <a:r>
              <a:rPr lang="en-US" sz="1408" b="1" smtClean="0">
                <a:solidFill>
                  <a:srgbClr val="000000"/>
                </a:solidFill>
                <a:latin typeface="Arial"/>
              </a:rPr>
              <a:t>(critical </a:t>
            </a:r>
            <a:br>
              <a:rPr lang="en-US" sz="1408" b="1" smtClean="0">
                <a:solidFill>
                  <a:srgbClr val="000000"/>
                </a:solidFill>
                <a:latin typeface="Arial"/>
              </a:rPr>
            </a:br>
            <a:r>
              <a:rPr lang="en-US" sz="1408" b="1" smtClean="0">
                <a:solidFill>
                  <a:srgbClr val="000000"/>
                </a:solidFill>
                <a:latin typeface="Arial"/>
              </a:rPr>
              <a:t>	brand </a:t>
            </a:r>
            <a:br>
              <a:rPr lang="en-US" sz="1408" b="1" smtClean="0">
                <a:solidFill>
                  <a:srgbClr val="000000"/>
                </a:solidFill>
                <a:latin typeface="Arial"/>
              </a:rPr>
            </a:br>
            <a:r>
              <a:rPr lang="en-US" sz="1408" b="1" smtClean="0">
                <a:solidFill>
                  <a:srgbClr val="000000"/>
                </a:solidFill>
                <a:latin typeface="Arial"/>
              </a:rPr>
              <a:t>attributes) </a:t>
            </a:r>
          </a:p>
          <a:p>
            <a:pPr marL="0" marR="0" lvl="0" indent="117358" defTabSz="914400" eaLnBrk="1" fontAlgn="auto" latinLnBrk="0" hangingPunct="1">
              <a:lnSpc>
                <a:spcPts val="1700"/>
              </a:lnSpc>
              <a:spcBef>
                <a:spcPts val="0"/>
              </a:spcBef>
              <a:spcAft>
                <a:spcPts val="0"/>
              </a:spcAft>
              <a:buClrTx/>
              <a:buSzTx/>
              <a:buNone/>
              <a:tabLst>
                <a:tab pos="190500" algn="l"/>
              </a:tabLst>
              <a:defRPr/>
            </a:pPr>
            <a:endParaRPr lang="en-US" sz="1408" b="1">
              <a:solidFill>
                <a:srgbClr val="000000"/>
              </a:solidFill>
              <a:latin typeface="Arial"/>
            </a:endParaRPr>
          </a:p>
        </p:txBody>
      </p:sp>
      <p:sp>
        <p:nvSpPr>
          <p:cNvPr id="12" name="TextBox 11"/>
          <p:cNvSpPr txBox="1"/>
          <p:nvPr/>
        </p:nvSpPr>
        <p:spPr>
          <a:xfrm>
            <a:off x="4572000" y="2489200"/>
            <a:ext cx="1014701" cy="419987"/>
          </a:xfrm>
          <a:prstGeom prst="rect">
            <a:avLst/>
          </a:prstGeom>
          <a:noFill/>
        </p:spPr>
        <p:txBody>
          <a:bodyPr vert="horz" wrap="none" lIns="0" tIns="0" rIns="0" bIns="0" rtlCol="0">
            <a:spAutoFit/>
          </a:bodyPr>
          <a:lstStyle/>
          <a:p>
            <a:pPr>
              <a:lnSpc>
                <a:spcPts val="1600"/>
              </a:lnSpc>
            </a:pPr>
            <a:r>
              <a:rPr lang="en-US" sz="1408" b="1" smtClean="0">
                <a:solidFill>
                  <a:srgbClr val="000000"/>
                </a:solidFill>
                <a:latin typeface="Arial"/>
              </a:rPr>
              <a:t>Beliefs and </a:t>
            </a:r>
          </a:p>
          <a:p>
            <a:pPr>
              <a:lnSpc>
                <a:spcPts val="1600"/>
              </a:lnSpc>
            </a:pPr>
            <a:endParaRPr lang="en-US"/>
          </a:p>
        </p:txBody>
      </p:sp>
      <p:sp>
        <p:nvSpPr>
          <p:cNvPr id="13" name="TextBox 12"/>
          <p:cNvSpPr txBox="1"/>
          <p:nvPr/>
        </p:nvSpPr>
        <p:spPr>
          <a:xfrm>
            <a:off x="4572000" y="2692400"/>
            <a:ext cx="1349728" cy="640625"/>
          </a:xfrm>
          <a:prstGeom prst="rect">
            <a:avLst/>
          </a:prstGeom>
          <a:noFill/>
        </p:spPr>
        <p:txBody>
          <a:bodyPr vert="horz" wrap="none" lIns="0" tIns="0" rIns="0" bIns="0" rtlCol="0">
            <a:spAutoFit/>
          </a:bodyPr>
          <a:lstStyle/>
          <a:p>
            <a:pPr>
              <a:lnSpc>
                <a:spcPts val="1700"/>
              </a:lnSpc>
            </a:pPr>
            <a:r>
              <a:rPr lang="en-US" sz="1408" b="1" smtClean="0">
                <a:solidFill>
                  <a:srgbClr val="000000"/>
                </a:solidFill>
                <a:latin typeface="Arial"/>
              </a:rPr>
              <a:t>attitudes about </a:t>
            </a:r>
            <a:br>
              <a:rPr lang="en-US" sz="1408" b="1" smtClean="0">
                <a:solidFill>
                  <a:srgbClr val="000000"/>
                </a:solidFill>
                <a:latin typeface="Arial"/>
              </a:rPr>
            </a:br>
            <a:r>
              <a:rPr lang="en-US" sz="1408" b="1" smtClean="0">
                <a:solidFill>
                  <a:srgbClr val="000000"/>
                </a:solidFill>
                <a:latin typeface="Arial"/>
              </a:rPr>
              <a:t>product class </a:t>
            </a:r>
          </a:p>
          <a:p>
            <a:pPr>
              <a:lnSpc>
                <a:spcPts val="1700"/>
              </a:lnSpc>
            </a:pPr>
            <a:endParaRPr lang="en-US" sz="1408" b="1">
              <a:solidFill>
                <a:srgbClr val="000000"/>
              </a:solidFill>
              <a:latin typeface="Arial"/>
            </a:endParaRPr>
          </a:p>
        </p:txBody>
      </p:sp>
      <p:sp>
        <p:nvSpPr>
          <p:cNvPr id="14" name="TextBox 13"/>
          <p:cNvSpPr txBox="1"/>
          <p:nvPr/>
        </p:nvSpPr>
        <p:spPr>
          <a:xfrm>
            <a:off x="6858000" y="3124200"/>
            <a:ext cx="1237518" cy="640625"/>
          </a:xfrm>
          <a:prstGeom prst="rect">
            <a:avLst/>
          </a:prstGeom>
          <a:noFill/>
        </p:spPr>
        <p:txBody>
          <a:bodyPr vert="horz" wrap="none" lIns="0" tIns="0" rIns="0" bIns="0" rtlCol="0">
            <a:spAutoFit/>
          </a:bodyPr>
          <a:lstStyle/>
          <a:p>
            <a:pPr>
              <a:lnSpc>
                <a:spcPts val="1700"/>
              </a:lnSpc>
            </a:pPr>
            <a:r>
              <a:rPr lang="en-US" sz="1408" b="1" smtClean="0">
                <a:solidFill>
                  <a:srgbClr val="000000"/>
                </a:solidFill>
                <a:latin typeface="Arial"/>
              </a:rPr>
              <a:t>Product class </a:t>
            </a:r>
            <a:br>
              <a:rPr lang="en-US" sz="1408" b="1" smtClean="0">
                <a:solidFill>
                  <a:srgbClr val="000000"/>
                </a:solidFill>
                <a:latin typeface="Arial"/>
              </a:rPr>
            </a:br>
            <a:r>
              <a:rPr lang="en-US" sz="1408" b="1" smtClean="0">
                <a:solidFill>
                  <a:srgbClr val="000000"/>
                </a:solidFill>
                <a:latin typeface="Arial"/>
              </a:rPr>
              <a:t>selection </a:t>
            </a:r>
          </a:p>
          <a:p>
            <a:pPr>
              <a:lnSpc>
                <a:spcPts val="1700"/>
              </a:lnSpc>
            </a:pPr>
            <a:endParaRPr lang="en-US" sz="1408" b="1">
              <a:solidFill>
                <a:srgbClr val="000000"/>
              </a:solidFill>
              <a:latin typeface="Arial"/>
            </a:endParaRPr>
          </a:p>
        </p:txBody>
      </p:sp>
      <p:sp>
        <p:nvSpPr>
          <p:cNvPr id="15" name="TextBox 14"/>
          <p:cNvSpPr txBox="1"/>
          <p:nvPr/>
        </p:nvSpPr>
        <p:spPr>
          <a:xfrm>
            <a:off x="4572000" y="3873500"/>
            <a:ext cx="3383940" cy="1002903"/>
          </a:xfrm>
          <a:prstGeom prst="rect">
            <a:avLst/>
          </a:prstGeom>
          <a:noFill/>
        </p:spPr>
        <p:txBody>
          <a:bodyPr vert="horz" wrap="none" lIns="0" tIns="0" rIns="0" bIns="0" rtlCol="0">
            <a:spAutoFit/>
          </a:bodyPr>
          <a:lstStyle/>
          <a:p>
            <a:pPr marL="0" marR="0" lvl="0" indent="2286000" defTabSz="914400" eaLnBrk="1" fontAlgn="auto" latinLnBrk="0" hangingPunct="1">
              <a:lnSpc>
                <a:spcPts val="2000"/>
              </a:lnSpc>
              <a:spcBef>
                <a:spcPts val="0"/>
              </a:spcBef>
              <a:spcAft>
                <a:spcPts val="0"/>
              </a:spcAft>
              <a:buClrTx/>
              <a:buSzTx/>
              <a:buNone/>
              <a:tabLst>
                <a:tab pos="2286000" algn="l"/>
              </a:tabLst>
              <a:defRPr/>
            </a:pPr>
            <a:r>
              <a:rPr lang="en-US" sz="1408" b="1" smtClean="0">
                <a:solidFill>
                  <a:srgbClr val="000000"/>
                </a:solidFill>
                <a:latin typeface="Arial"/>
              </a:rPr>
              <a:t>Brand class </a:t>
            </a:r>
            <a:br>
              <a:rPr lang="en-US" sz="1408" b="1" smtClean="0">
                <a:solidFill>
                  <a:srgbClr val="000000"/>
                </a:solidFill>
                <a:latin typeface="Arial"/>
              </a:rPr>
            </a:br>
            <a:r>
              <a:rPr lang="en-US" sz="1408" b="1" smtClean="0">
                <a:solidFill>
                  <a:srgbClr val="000000"/>
                </a:solidFill>
                <a:latin typeface="Arial"/>
              </a:rPr>
              <a:t>	selection </a:t>
            </a:r>
            <a:br>
              <a:rPr lang="en-US" sz="1408" b="1" smtClean="0">
                <a:solidFill>
                  <a:srgbClr val="000000"/>
                </a:solidFill>
                <a:latin typeface="Arial"/>
              </a:rPr>
            </a:br>
            <a:r>
              <a:rPr lang="en-US" sz="1408" b="1" smtClean="0">
                <a:solidFill>
                  <a:srgbClr val="000000"/>
                </a:solidFill>
                <a:latin typeface="Arial"/>
              </a:rPr>
              <a:t>Beliefs and </a:t>
            </a:r>
          </a:p>
          <a:p>
            <a:pPr marL="0" marR="0" lvl="0" indent="2286000" defTabSz="914400" eaLnBrk="1" fontAlgn="auto" latinLnBrk="0" hangingPunct="1">
              <a:lnSpc>
                <a:spcPts val="2000"/>
              </a:lnSpc>
              <a:spcBef>
                <a:spcPts val="0"/>
              </a:spcBef>
              <a:spcAft>
                <a:spcPts val="0"/>
              </a:spcAft>
              <a:buClrTx/>
              <a:buSzTx/>
              <a:buNone/>
              <a:tabLst>
                <a:tab pos="2286000" algn="l"/>
              </a:tabLst>
              <a:defRPr/>
            </a:pPr>
            <a:endParaRPr lang="en-US" sz="1408" b="1">
              <a:solidFill>
                <a:srgbClr val="000000"/>
              </a:solidFill>
              <a:latin typeface="Arial"/>
            </a:endParaRPr>
          </a:p>
        </p:txBody>
      </p:sp>
      <p:sp>
        <p:nvSpPr>
          <p:cNvPr id="16" name="TextBox 15"/>
          <p:cNvSpPr txBox="1"/>
          <p:nvPr/>
        </p:nvSpPr>
        <p:spPr>
          <a:xfrm>
            <a:off x="4572000" y="4622800"/>
            <a:ext cx="1349728" cy="615553"/>
          </a:xfrm>
          <a:prstGeom prst="rect">
            <a:avLst/>
          </a:prstGeom>
          <a:noFill/>
        </p:spPr>
        <p:txBody>
          <a:bodyPr vert="horz" wrap="none" lIns="0" tIns="0" rIns="0" bIns="0" rtlCol="0">
            <a:spAutoFit/>
          </a:bodyPr>
          <a:lstStyle/>
          <a:p>
            <a:pPr>
              <a:lnSpc>
                <a:spcPts val="1600"/>
              </a:lnSpc>
            </a:pPr>
            <a:r>
              <a:rPr lang="en-US" sz="1408" b="1" smtClean="0">
                <a:solidFill>
                  <a:srgbClr val="000000"/>
                </a:solidFill>
                <a:latin typeface="Arial"/>
              </a:rPr>
              <a:t>attitudes about </a:t>
            </a:r>
            <a:br>
              <a:rPr lang="en-US" sz="1408" b="1" smtClean="0">
                <a:solidFill>
                  <a:srgbClr val="000000"/>
                </a:solidFill>
                <a:latin typeface="Arial"/>
              </a:rPr>
            </a:br>
            <a:r>
              <a:rPr lang="en-US" sz="1408" b="1" smtClean="0">
                <a:solidFill>
                  <a:srgbClr val="000000"/>
                </a:solidFill>
                <a:latin typeface="Arial"/>
              </a:rPr>
              <a:t>brand class </a:t>
            </a:r>
          </a:p>
          <a:p>
            <a:pPr>
              <a:lnSpc>
                <a:spcPts val="1600"/>
              </a:lnSpc>
            </a:pPr>
            <a:endParaRPr lang="en-US" sz="1408" b="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e4C3B.tmp"/>
          <p:cNvPicPr>
            <a:picLocks/>
          </p:cNvPicPr>
          <p:nvPr/>
        </p:nvPicPr>
        <p:blipFill>
          <a:blip r:embed="rId2" cstate="print"/>
          <a:stretch>
            <a:fillRect/>
          </a:stretch>
        </p:blipFill>
        <p:spPr>
          <a:xfrm>
            <a:off x="0" y="0"/>
            <a:ext cx="9118600" cy="6375400"/>
          </a:xfrm>
          <a:prstGeom prst="rect">
            <a:avLst/>
          </a:prstGeom>
        </p:spPr>
      </p:pic>
      <p:sp>
        <p:nvSpPr>
          <p:cNvPr id="3" name="TextBox 2"/>
          <p:cNvSpPr txBox="1"/>
          <p:nvPr/>
        </p:nvSpPr>
        <p:spPr>
          <a:xfrm>
            <a:off x="76200" y="469900"/>
            <a:ext cx="2569614" cy="464871"/>
          </a:xfrm>
          <a:prstGeom prst="rect">
            <a:avLst/>
          </a:prstGeom>
          <a:noFill/>
        </p:spPr>
        <p:txBody>
          <a:bodyPr vert="horz" wrap="none" lIns="0" tIns="0" rIns="0" bIns="0" rtlCol="0">
            <a:spAutoFit/>
          </a:bodyPr>
          <a:lstStyle/>
          <a:p>
            <a:pPr>
              <a:lnSpc>
                <a:spcPts val="1800"/>
              </a:lnSpc>
            </a:pPr>
            <a:r>
              <a:rPr lang="en-US" sz="1612" b="1" smtClean="0">
                <a:solidFill>
                  <a:srgbClr val="FFFFFF"/>
                </a:solidFill>
                <a:latin typeface="Arial"/>
              </a:rPr>
              <a:t>Levels of brand exposure </a:t>
            </a:r>
          </a:p>
          <a:p>
            <a:pPr>
              <a:lnSpc>
                <a:spcPts val="1800"/>
              </a:lnSpc>
            </a:pPr>
            <a:endParaRPr lang="en-US"/>
          </a:p>
        </p:txBody>
      </p:sp>
      <p:sp>
        <p:nvSpPr>
          <p:cNvPr id="4" name="TextBox 3"/>
          <p:cNvSpPr txBox="1"/>
          <p:nvPr/>
        </p:nvSpPr>
        <p:spPr>
          <a:xfrm>
            <a:off x="1917700" y="1714500"/>
            <a:ext cx="102592" cy="666849"/>
          </a:xfrm>
          <a:prstGeom prst="rect">
            <a:avLst/>
          </a:prstGeom>
          <a:noFill/>
        </p:spPr>
        <p:txBody>
          <a:bodyPr vert="horz" wrap="none" lIns="0" tIns="0" rIns="0" bIns="0" rtlCol="0">
            <a:spAutoFit/>
          </a:bodyPr>
          <a:lstStyle/>
          <a:p>
            <a:pPr>
              <a:lnSpc>
                <a:spcPts val="2700"/>
              </a:lnSpc>
            </a:pPr>
            <a:r>
              <a:rPr lang="en-US" sz="2410" smtClean="0">
                <a:solidFill>
                  <a:srgbClr val="000000"/>
                </a:solidFill>
                <a:latin typeface="Arial"/>
              </a:rPr>
              <a:t>-</a:t>
            </a:r>
          </a:p>
          <a:p>
            <a:pPr>
              <a:lnSpc>
                <a:spcPts val="2700"/>
              </a:lnSpc>
            </a:pPr>
            <a:endParaRPr lang="en-US"/>
          </a:p>
        </p:txBody>
      </p:sp>
      <p:sp>
        <p:nvSpPr>
          <p:cNvPr id="5" name="TextBox 4"/>
          <p:cNvSpPr txBox="1"/>
          <p:nvPr/>
        </p:nvSpPr>
        <p:spPr>
          <a:xfrm>
            <a:off x="596900" y="2222500"/>
            <a:ext cx="1155766" cy="419987"/>
          </a:xfrm>
          <a:prstGeom prst="rect">
            <a:avLst/>
          </a:prstGeom>
          <a:noFill/>
        </p:spPr>
        <p:txBody>
          <a:bodyPr vert="horz" wrap="none" lIns="0" tIns="0" rIns="0" bIns="0" rtlCol="0">
            <a:spAutoFit/>
          </a:bodyPr>
          <a:lstStyle/>
          <a:p>
            <a:pPr>
              <a:lnSpc>
                <a:spcPts val="1600"/>
              </a:lnSpc>
            </a:pPr>
            <a:r>
              <a:rPr lang="en-US" sz="1408" b="1" smtClean="0">
                <a:solidFill>
                  <a:srgbClr val="FF3300"/>
                </a:solidFill>
                <a:latin typeface="Arial"/>
              </a:rPr>
              <a:t>Brand power </a:t>
            </a:r>
          </a:p>
          <a:p>
            <a:pPr>
              <a:lnSpc>
                <a:spcPts val="1600"/>
              </a:lnSpc>
            </a:pPr>
            <a:endParaRPr lang="en-US"/>
          </a:p>
        </p:txBody>
      </p:sp>
      <p:sp>
        <p:nvSpPr>
          <p:cNvPr id="6" name="TextBox 5"/>
          <p:cNvSpPr txBox="1"/>
          <p:nvPr/>
        </p:nvSpPr>
        <p:spPr>
          <a:xfrm>
            <a:off x="1917700" y="2857500"/>
            <a:ext cx="102592" cy="666849"/>
          </a:xfrm>
          <a:prstGeom prst="rect">
            <a:avLst/>
          </a:prstGeom>
          <a:noFill/>
        </p:spPr>
        <p:txBody>
          <a:bodyPr vert="horz" wrap="none" lIns="0" tIns="0" rIns="0" bIns="0" rtlCol="0">
            <a:spAutoFit/>
          </a:bodyPr>
          <a:lstStyle/>
          <a:p>
            <a:pPr>
              <a:lnSpc>
                <a:spcPts val="2700"/>
              </a:lnSpc>
            </a:pPr>
            <a:r>
              <a:rPr lang="en-US" sz="2410" smtClean="0">
                <a:solidFill>
                  <a:srgbClr val="000000"/>
                </a:solidFill>
                <a:latin typeface="Arial"/>
              </a:rPr>
              <a:t>-</a:t>
            </a:r>
          </a:p>
          <a:p>
            <a:pPr>
              <a:lnSpc>
                <a:spcPts val="2700"/>
              </a:lnSpc>
            </a:pPr>
            <a:endParaRPr lang="en-US"/>
          </a:p>
        </p:txBody>
      </p:sp>
      <p:sp>
        <p:nvSpPr>
          <p:cNvPr id="7" name="TextBox 6"/>
          <p:cNvSpPr txBox="1"/>
          <p:nvPr/>
        </p:nvSpPr>
        <p:spPr>
          <a:xfrm>
            <a:off x="1917700" y="3924300"/>
            <a:ext cx="102592" cy="666849"/>
          </a:xfrm>
          <a:prstGeom prst="rect">
            <a:avLst/>
          </a:prstGeom>
          <a:noFill/>
        </p:spPr>
        <p:txBody>
          <a:bodyPr vert="horz" wrap="none" lIns="0" tIns="0" rIns="0" bIns="0" rtlCol="0">
            <a:spAutoFit/>
          </a:bodyPr>
          <a:lstStyle/>
          <a:p>
            <a:pPr>
              <a:lnSpc>
                <a:spcPts val="2700"/>
              </a:lnSpc>
            </a:pPr>
            <a:r>
              <a:rPr lang="en-US" sz="2410" smtClean="0">
                <a:solidFill>
                  <a:srgbClr val="000000"/>
                </a:solidFill>
                <a:latin typeface="Arial"/>
              </a:rPr>
              <a:t>-</a:t>
            </a:r>
          </a:p>
          <a:p>
            <a:pPr>
              <a:lnSpc>
                <a:spcPts val="2700"/>
              </a:lnSpc>
            </a:pPr>
            <a:endParaRPr lang="en-US"/>
          </a:p>
        </p:txBody>
      </p:sp>
      <p:sp>
        <p:nvSpPr>
          <p:cNvPr id="8" name="TextBox 7"/>
          <p:cNvSpPr txBox="1"/>
          <p:nvPr/>
        </p:nvSpPr>
        <p:spPr>
          <a:xfrm>
            <a:off x="5943600" y="1943100"/>
            <a:ext cx="1266372" cy="419987"/>
          </a:xfrm>
          <a:prstGeom prst="rect">
            <a:avLst/>
          </a:prstGeom>
          <a:noFill/>
        </p:spPr>
        <p:txBody>
          <a:bodyPr vert="horz" wrap="none" lIns="0" tIns="0" rIns="0" bIns="0" rtlCol="0">
            <a:spAutoFit/>
          </a:bodyPr>
          <a:lstStyle/>
          <a:p>
            <a:pPr>
              <a:lnSpc>
                <a:spcPts val="1600"/>
              </a:lnSpc>
            </a:pPr>
            <a:r>
              <a:rPr lang="en-US" sz="1408" b="1" smtClean="0">
                <a:solidFill>
                  <a:srgbClr val="0033CC"/>
                </a:solidFill>
                <a:latin typeface="Arial"/>
              </a:rPr>
              <a:t>Power Brands </a:t>
            </a:r>
          </a:p>
          <a:p>
            <a:pPr>
              <a:lnSpc>
                <a:spcPts val="1600"/>
              </a:lnSpc>
            </a:pPr>
            <a:endParaRPr lang="en-US"/>
          </a:p>
        </p:txBody>
      </p:sp>
      <p:sp>
        <p:nvSpPr>
          <p:cNvPr id="9" name="TextBox 8"/>
          <p:cNvSpPr txBox="1"/>
          <p:nvPr/>
        </p:nvSpPr>
        <p:spPr>
          <a:xfrm>
            <a:off x="4394200" y="3060700"/>
            <a:ext cx="673261" cy="419987"/>
          </a:xfrm>
          <a:prstGeom prst="rect">
            <a:avLst/>
          </a:prstGeom>
          <a:noFill/>
        </p:spPr>
        <p:txBody>
          <a:bodyPr vert="horz" wrap="none" lIns="0" tIns="0" rIns="0" bIns="0" rtlCol="0">
            <a:spAutoFit/>
          </a:bodyPr>
          <a:lstStyle/>
          <a:p>
            <a:pPr>
              <a:lnSpc>
                <a:spcPts val="1600"/>
              </a:lnSpc>
            </a:pPr>
            <a:r>
              <a:rPr lang="en-US" sz="1408" b="1" smtClean="0">
                <a:solidFill>
                  <a:srgbClr val="0033CC"/>
                </a:solidFill>
                <a:latin typeface="Arial"/>
              </a:rPr>
              <a:t>Brands </a:t>
            </a:r>
          </a:p>
          <a:p>
            <a:pPr>
              <a:lnSpc>
                <a:spcPts val="1600"/>
              </a:lnSpc>
            </a:pPr>
            <a:endParaRPr lang="en-US"/>
          </a:p>
        </p:txBody>
      </p:sp>
      <p:sp>
        <p:nvSpPr>
          <p:cNvPr id="10" name="TextBox 9"/>
          <p:cNvSpPr txBox="1"/>
          <p:nvPr/>
        </p:nvSpPr>
        <p:spPr>
          <a:xfrm>
            <a:off x="2768600" y="4013200"/>
            <a:ext cx="642805" cy="419987"/>
          </a:xfrm>
          <a:prstGeom prst="rect">
            <a:avLst/>
          </a:prstGeom>
          <a:noFill/>
        </p:spPr>
        <p:txBody>
          <a:bodyPr vert="horz" wrap="none" lIns="0" tIns="0" rIns="0" bIns="0" rtlCol="0">
            <a:spAutoFit/>
          </a:bodyPr>
          <a:lstStyle/>
          <a:p>
            <a:pPr>
              <a:lnSpc>
                <a:spcPts val="1600"/>
              </a:lnSpc>
            </a:pPr>
            <a:r>
              <a:rPr lang="en-US" sz="1408" b="1" smtClean="0">
                <a:solidFill>
                  <a:srgbClr val="000000"/>
                </a:solidFill>
                <a:latin typeface="Arial"/>
              </a:rPr>
              <a:t>Names </a:t>
            </a:r>
          </a:p>
          <a:p>
            <a:pPr>
              <a:lnSpc>
                <a:spcPts val="1600"/>
              </a:lnSpc>
            </a:pPr>
            <a:endParaRPr lang="en-US"/>
          </a:p>
        </p:txBody>
      </p:sp>
      <p:sp>
        <p:nvSpPr>
          <p:cNvPr id="11" name="TextBox 10"/>
          <p:cNvSpPr txBox="1"/>
          <p:nvPr/>
        </p:nvSpPr>
        <p:spPr>
          <a:xfrm>
            <a:off x="2552700" y="4648200"/>
            <a:ext cx="1191032" cy="186205"/>
          </a:xfrm>
          <a:prstGeom prst="rect">
            <a:avLst/>
          </a:prstGeom>
          <a:noFill/>
        </p:spPr>
        <p:txBody>
          <a:bodyPr vert="horz" wrap="none" lIns="0" tIns="0" rIns="0" bIns="0" rtlCol="0">
            <a:spAutoFit/>
          </a:bodyPr>
          <a:lstStyle/>
          <a:p>
            <a:r>
              <a:rPr lang="en-US" sz="1210" b="1" smtClean="0">
                <a:solidFill>
                  <a:srgbClr val="000000"/>
                </a:solidFill>
                <a:latin typeface="Arial"/>
              </a:rPr>
              <a:t>Local / Regional</a:t>
            </a:r>
            <a:endParaRPr lang="en-US" sz="1210" b="1">
              <a:solidFill>
                <a:srgbClr val="000000"/>
              </a:solidFill>
              <a:latin typeface="Arial"/>
            </a:endParaRPr>
          </a:p>
        </p:txBody>
      </p:sp>
      <p:sp>
        <p:nvSpPr>
          <p:cNvPr id="12" name="TextBox 11"/>
          <p:cNvSpPr txBox="1"/>
          <p:nvPr/>
        </p:nvSpPr>
        <p:spPr>
          <a:xfrm>
            <a:off x="4749800" y="4648200"/>
            <a:ext cx="612347" cy="186205"/>
          </a:xfrm>
          <a:prstGeom prst="rect">
            <a:avLst/>
          </a:prstGeom>
          <a:noFill/>
        </p:spPr>
        <p:txBody>
          <a:bodyPr vert="horz" wrap="none" lIns="0" tIns="0" rIns="0" bIns="0" rtlCol="0">
            <a:spAutoFit/>
          </a:bodyPr>
          <a:lstStyle/>
          <a:p>
            <a:r>
              <a:rPr lang="en-US" sz="1210" b="1" smtClean="0">
                <a:solidFill>
                  <a:srgbClr val="000000"/>
                </a:solidFill>
                <a:latin typeface="Arial"/>
              </a:rPr>
              <a:t>National</a:t>
            </a:r>
            <a:endParaRPr lang="en-US" sz="1210" b="1">
              <a:solidFill>
                <a:srgbClr val="000000"/>
              </a:solidFill>
              <a:latin typeface="Arial"/>
            </a:endParaRPr>
          </a:p>
        </p:txBody>
      </p:sp>
      <p:sp>
        <p:nvSpPr>
          <p:cNvPr id="13" name="TextBox 12"/>
          <p:cNvSpPr txBox="1"/>
          <p:nvPr/>
        </p:nvSpPr>
        <p:spPr>
          <a:xfrm>
            <a:off x="6629400" y="4648200"/>
            <a:ext cx="482504" cy="186205"/>
          </a:xfrm>
          <a:prstGeom prst="rect">
            <a:avLst/>
          </a:prstGeom>
          <a:noFill/>
        </p:spPr>
        <p:txBody>
          <a:bodyPr vert="horz" wrap="none" lIns="0" tIns="0" rIns="0" bIns="0" rtlCol="0">
            <a:spAutoFit/>
          </a:bodyPr>
          <a:lstStyle/>
          <a:p>
            <a:r>
              <a:rPr lang="en-US" sz="1210" b="1" smtClean="0">
                <a:solidFill>
                  <a:srgbClr val="000000"/>
                </a:solidFill>
                <a:latin typeface="Arial"/>
              </a:rPr>
              <a:t>Global</a:t>
            </a:r>
            <a:endParaRPr lang="en-US" sz="1210" b="1">
              <a:solidFill>
                <a:srgbClr val="000000"/>
              </a:solidFill>
              <a:latin typeface="Arial"/>
            </a:endParaRPr>
          </a:p>
        </p:txBody>
      </p:sp>
      <p:sp>
        <p:nvSpPr>
          <p:cNvPr id="14" name="TextBox 13"/>
          <p:cNvSpPr txBox="1"/>
          <p:nvPr/>
        </p:nvSpPr>
        <p:spPr>
          <a:xfrm>
            <a:off x="4114800" y="5054600"/>
            <a:ext cx="1481175" cy="419987"/>
          </a:xfrm>
          <a:prstGeom prst="rect">
            <a:avLst/>
          </a:prstGeom>
          <a:noFill/>
        </p:spPr>
        <p:txBody>
          <a:bodyPr vert="horz" wrap="none" lIns="0" tIns="0" rIns="0" bIns="0" rtlCol="0">
            <a:spAutoFit/>
          </a:bodyPr>
          <a:lstStyle/>
          <a:p>
            <a:pPr>
              <a:lnSpc>
                <a:spcPts val="1600"/>
              </a:lnSpc>
            </a:pPr>
            <a:r>
              <a:rPr lang="en-US" sz="1408" b="1" smtClean="0">
                <a:solidFill>
                  <a:srgbClr val="FF3300"/>
                </a:solidFill>
                <a:latin typeface="Arial"/>
              </a:rPr>
              <a:t>Market presence </a:t>
            </a:r>
          </a:p>
          <a:p>
            <a:pPr>
              <a:lnSpc>
                <a:spcPts val="1600"/>
              </a:lnSpc>
            </a:pPr>
            <a:endParaRPr lang="en-US"/>
          </a:p>
        </p:txBody>
      </p:sp>
      <p:sp>
        <p:nvSpPr>
          <p:cNvPr id="15" name="TextBox 14"/>
          <p:cNvSpPr txBox="1"/>
          <p:nvPr/>
        </p:nvSpPr>
        <p:spPr>
          <a:xfrm>
            <a:off x="1790700" y="5448300"/>
            <a:ext cx="5690660" cy="464871"/>
          </a:xfrm>
          <a:prstGeom prst="rect">
            <a:avLst/>
          </a:prstGeom>
          <a:noFill/>
        </p:spPr>
        <p:txBody>
          <a:bodyPr vert="horz" wrap="none" lIns="0" tIns="0" rIns="0" bIns="0" rtlCol="0">
            <a:spAutoFit/>
          </a:bodyPr>
          <a:lstStyle/>
          <a:p>
            <a:pPr>
              <a:lnSpc>
                <a:spcPts val="1800"/>
              </a:lnSpc>
            </a:pPr>
            <a:r>
              <a:rPr lang="en-US" sz="1612" b="1" smtClean="0">
                <a:solidFill>
                  <a:srgbClr val="000000"/>
                </a:solidFill>
                <a:latin typeface="Arial"/>
              </a:rPr>
              <a:t>Sustained effort will create not just names . . . but brands </a:t>
            </a:r>
          </a:p>
          <a:p>
            <a:pPr>
              <a:lnSpc>
                <a:spcPts val="1800"/>
              </a:lnSpc>
            </a:pP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2108</TotalTime>
  <Words>2233</Words>
  <Application>Microsoft Office PowerPoint</Application>
  <PresentationFormat>Custom</PresentationFormat>
  <Paragraphs>412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would you characterize Nike’s brand image and sources of brand equity in the U.S? </vt:lpstr>
      <vt:lpstr>The sources of Nike brand equity in US arises from the Aaker model form the following: </vt:lpstr>
      <vt:lpstr>The core of building the brand equity for Nike brand equity is </vt:lpstr>
      <vt:lpstr>PowerPoint Presentation</vt:lpstr>
      <vt:lpstr>Nike and the USA market </vt:lpstr>
      <vt:lpstr>PowerPoint Presentation</vt:lpstr>
      <vt:lpstr>PowerPoint Presentation</vt:lpstr>
      <vt:lpstr>PowerPoint Presentation</vt:lpstr>
      <vt:lpstr>Glocalized strategy in building their global brand equity </vt:lpstr>
      <vt:lpstr>PowerPoint Presentation</vt:lpstr>
      <vt:lpstr>PowerPoint Presentation</vt:lpstr>
      <vt:lpstr>PowerPoint Presentation</vt:lpstr>
      <vt:lpstr>what effect would Nike becoming an official sponsor for the Olympics have on the company’s relationship with consumers? </vt:lpstr>
      <vt:lpstr>Point of strength in Nike endorsement strategy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rashad</dc:creator>
  <cp:lastModifiedBy>rashad</cp:lastModifiedBy>
  <cp:revision>33</cp:revision>
  <dcterms:created xsi:type="dcterms:W3CDTF">2012-09-17T07:04:37Z</dcterms:created>
  <dcterms:modified xsi:type="dcterms:W3CDTF">2012-09-24T17:22:07Z</dcterms:modified>
</cp:coreProperties>
</file>