
<file path=[Content_Types].xml><?xml version="1.0" encoding="utf-8"?>
<Types xmlns="http://schemas.openxmlformats.org/package/2006/content-types">
  <Override PartName="/ppt/notesSlides/notesSlide31.xml" ContentType="application/vnd.openxmlformats-officedocument.presentationml.notesSlide+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drawing4.xml" ContentType="application/vnd.ms-office.drawingml.diagramDrawing+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diagrams/drawing5.xml" ContentType="application/vnd.ms-office.drawingml.diagramDrawing+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15.xml" ContentType="application/vnd.openxmlformats-officedocument.presentationml.notesSlide+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Override PartName="/ppt/diagrams/quickStyle5.xml" ContentType="application/vnd.openxmlformats-officedocument.drawingml.diagramStyl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diagrams/colors4.xml" ContentType="application/vnd.openxmlformats-officedocument.drawingml.diagramColors+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colors5.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38"/>
  </p:notesMasterIdLst>
  <p:sldIdLst>
    <p:sldId id="256" r:id="rId2"/>
    <p:sldId id="327" r:id="rId3"/>
    <p:sldId id="329" r:id="rId4"/>
    <p:sldId id="330" r:id="rId5"/>
    <p:sldId id="331" r:id="rId6"/>
    <p:sldId id="332" r:id="rId7"/>
    <p:sldId id="334" r:id="rId8"/>
    <p:sldId id="335" r:id="rId9"/>
    <p:sldId id="338" r:id="rId10"/>
    <p:sldId id="340" r:id="rId11"/>
    <p:sldId id="341" r:id="rId12"/>
    <p:sldId id="345" r:id="rId13"/>
    <p:sldId id="346" r:id="rId14"/>
    <p:sldId id="349" r:id="rId15"/>
    <p:sldId id="350" r:id="rId16"/>
    <p:sldId id="351" r:id="rId17"/>
    <p:sldId id="355" r:id="rId18"/>
    <p:sldId id="357" r:id="rId19"/>
    <p:sldId id="361" r:id="rId20"/>
    <p:sldId id="362" r:id="rId21"/>
    <p:sldId id="364" r:id="rId22"/>
    <p:sldId id="366" r:id="rId23"/>
    <p:sldId id="367" r:id="rId24"/>
    <p:sldId id="370" r:id="rId25"/>
    <p:sldId id="372" r:id="rId26"/>
    <p:sldId id="373" r:id="rId27"/>
    <p:sldId id="374" r:id="rId28"/>
    <p:sldId id="375" r:id="rId29"/>
    <p:sldId id="377" r:id="rId30"/>
    <p:sldId id="378" r:id="rId31"/>
    <p:sldId id="379" r:id="rId32"/>
    <p:sldId id="381" r:id="rId33"/>
    <p:sldId id="382" r:id="rId34"/>
    <p:sldId id="384" r:id="rId35"/>
    <p:sldId id="388" r:id="rId36"/>
    <p:sldId id="32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2664" autoAdjust="0"/>
    <p:restoredTop sz="78285" autoAdjust="0"/>
  </p:normalViewPr>
  <p:slideViewPr>
    <p:cSldViewPr>
      <p:cViewPr>
        <p:scale>
          <a:sx n="75" d="100"/>
          <a:sy n="75" d="100"/>
        </p:scale>
        <p:origin x="-1432" y="-88"/>
      </p:cViewPr>
      <p:guideLst>
        <p:guide orient="horz" pos="2160"/>
        <p:guide pos="2880"/>
      </p:guideLst>
    </p:cSldViewPr>
  </p:slideViewPr>
  <p:outlineViewPr>
    <p:cViewPr>
      <p:scale>
        <a:sx n="33" d="100"/>
        <a:sy n="33" d="100"/>
      </p:scale>
      <p:origin x="48" y="18064"/>
    </p:cViewPr>
  </p:outlineViewPr>
  <p:notesTextViewPr>
    <p:cViewPr>
      <p:scale>
        <a:sx n="100" d="100"/>
        <a:sy n="100" d="100"/>
      </p:scale>
      <p:origin x="0" y="0"/>
    </p:cViewPr>
  </p:notesTextViewPr>
  <p:sorterViewPr>
    <p:cViewPr>
      <p:scale>
        <a:sx n="33" d="100"/>
        <a:sy n="33" d="100"/>
      </p:scale>
      <p:origin x="0" y="0"/>
    </p:cViewPr>
  </p:sorterViewPr>
  <p:notesViewPr>
    <p:cSldViewPr>
      <p:cViewPr>
        <p:scale>
          <a:sx n="90" d="100"/>
          <a:sy n="90" d="100"/>
        </p:scale>
        <p:origin x="-3048" y="49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319D9-FE25-4227-9335-B693E0B8ADB3}"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44D2AFFA-7EBB-4457-8372-7BAF10DE707B}">
      <dgm:prSet custT="1"/>
      <dgm:spPr/>
      <dgm:t>
        <a:bodyPr/>
        <a:lstStyle/>
        <a:p>
          <a:pPr rtl="0"/>
          <a:r>
            <a:rPr lang="en-US" sz="1800" b="1" dirty="0" smtClean="0">
              <a:solidFill>
                <a:schemeClr val="tx1"/>
              </a:solidFill>
            </a:rPr>
            <a:t>Geographic segmentation</a:t>
          </a:r>
          <a:endParaRPr lang="en-US" sz="1800" b="1" dirty="0">
            <a:solidFill>
              <a:schemeClr val="tx1"/>
            </a:solidFill>
          </a:endParaRPr>
        </a:p>
      </dgm:t>
    </dgm:pt>
    <dgm:pt modelId="{AC5477EB-571E-4401-B426-603BF8EDF044}" type="parTrans" cxnId="{DAA959D4-0EFF-4F54-B5CB-A319979DEFD4}">
      <dgm:prSet/>
      <dgm:spPr/>
      <dgm:t>
        <a:bodyPr/>
        <a:lstStyle/>
        <a:p>
          <a:endParaRPr lang="en-US" sz="2000" b="1">
            <a:solidFill>
              <a:schemeClr val="tx1"/>
            </a:solidFill>
          </a:endParaRPr>
        </a:p>
      </dgm:t>
    </dgm:pt>
    <dgm:pt modelId="{425AD90E-15A3-4D9A-8F4F-73660CAF3CF3}" type="sibTrans" cxnId="{DAA959D4-0EFF-4F54-B5CB-A319979DEFD4}">
      <dgm:prSet/>
      <dgm:spPr/>
      <dgm:t>
        <a:bodyPr/>
        <a:lstStyle/>
        <a:p>
          <a:endParaRPr lang="en-US" sz="2000" b="1">
            <a:solidFill>
              <a:schemeClr val="tx1"/>
            </a:solidFill>
          </a:endParaRPr>
        </a:p>
      </dgm:t>
    </dgm:pt>
    <dgm:pt modelId="{5D0F6EFF-07C4-4EAA-A3F2-B1FD5E957AA2}">
      <dgm:prSet custT="1"/>
      <dgm:spPr/>
      <dgm:t>
        <a:bodyPr/>
        <a:lstStyle/>
        <a:p>
          <a:pPr rtl="0"/>
          <a:r>
            <a:rPr lang="en-US" sz="1800" b="1" dirty="0" smtClean="0">
              <a:solidFill>
                <a:schemeClr val="tx1"/>
              </a:solidFill>
            </a:rPr>
            <a:t>Demographic segmentation</a:t>
          </a:r>
          <a:endParaRPr lang="en-US" sz="1800" b="1" dirty="0">
            <a:solidFill>
              <a:schemeClr val="tx1"/>
            </a:solidFill>
          </a:endParaRPr>
        </a:p>
      </dgm:t>
    </dgm:pt>
    <dgm:pt modelId="{ADD4C757-5EE4-451E-8CC8-3FB97EF57900}" type="parTrans" cxnId="{B5378269-FC59-4A0F-B004-5CA118AA889D}">
      <dgm:prSet/>
      <dgm:spPr/>
      <dgm:t>
        <a:bodyPr/>
        <a:lstStyle/>
        <a:p>
          <a:endParaRPr lang="en-US" sz="2000" b="1">
            <a:solidFill>
              <a:schemeClr val="tx1"/>
            </a:solidFill>
          </a:endParaRPr>
        </a:p>
      </dgm:t>
    </dgm:pt>
    <dgm:pt modelId="{0D2ECFE8-BF38-4A23-A1FD-3A5AE9080769}" type="sibTrans" cxnId="{B5378269-FC59-4A0F-B004-5CA118AA889D}">
      <dgm:prSet/>
      <dgm:spPr/>
      <dgm:t>
        <a:bodyPr/>
        <a:lstStyle/>
        <a:p>
          <a:endParaRPr lang="en-US" sz="2000" b="1">
            <a:solidFill>
              <a:schemeClr val="tx1"/>
            </a:solidFill>
          </a:endParaRPr>
        </a:p>
      </dgm:t>
    </dgm:pt>
    <dgm:pt modelId="{5B92F025-C53C-44BA-9C22-877A222C855C}">
      <dgm:prSet custT="1"/>
      <dgm:spPr/>
      <dgm:t>
        <a:bodyPr/>
        <a:lstStyle/>
        <a:p>
          <a:pPr rtl="0"/>
          <a:r>
            <a:rPr lang="en-US" sz="1800" b="1" dirty="0" smtClean="0">
              <a:solidFill>
                <a:schemeClr val="tx1"/>
              </a:solidFill>
            </a:rPr>
            <a:t>Psychographic segmentation</a:t>
          </a:r>
          <a:endParaRPr lang="en-US" sz="1800" b="1" dirty="0">
            <a:solidFill>
              <a:schemeClr val="tx1"/>
            </a:solidFill>
          </a:endParaRPr>
        </a:p>
      </dgm:t>
    </dgm:pt>
    <dgm:pt modelId="{C04FE7C2-9108-48D3-9C9F-FBD9976E4296}" type="parTrans" cxnId="{BB9CAC31-D2ED-448F-A4DF-A192A76FDEC5}">
      <dgm:prSet/>
      <dgm:spPr/>
      <dgm:t>
        <a:bodyPr/>
        <a:lstStyle/>
        <a:p>
          <a:endParaRPr lang="en-US" sz="2000" b="1">
            <a:solidFill>
              <a:schemeClr val="tx1"/>
            </a:solidFill>
          </a:endParaRPr>
        </a:p>
      </dgm:t>
    </dgm:pt>
    <dgm:pt modelId="{01EBF02C-16FE-4EB2-B9C9-7F527C1F1EAF}" type="sibTrans" cxnId="{BB9CAC31-D2ED-448F-A4DF-A192A76FDEC5}">
      <dgm:prSet/>
      <dgm:spPr/>
      <dgm:t>
        <a:bodyPr/>
        <a:lstStyle/>
        <a:p>
          <a:endParaRPr lang="en-US" sz="2000" b="1">
            <a:solidFill>
              <a:schemeClr val="tx1"/>
            </a:solidFill>
          </a:endParaRPr>
        </a:p>
      </dgm:t>
    </dgm:pt>
    <dgm:pt modelId="{9EBCBE55-B008-4E7F-BDAB-87A32F26C0C6}">
      <dgm:prSet custT="1"/>
      <dgm:spPr/>
      <dgm:t>
        <a:bodyPr/>
        <a:lstStyle/>
        <a:p>
          <a:pPr rtl="0"/>
          <a:r>
            <a:rPr lang="en-US" sz="1800" b="1" dirty="0" smtClean="0">
              <a:solidFill>
                <a:schemeClr val="tx1"/>
              </a:solidFill>
            </a:rPr>
            <a:t>Behavioral segmentation</a:t>
          </a:r>
          <a:endParaRPr lang="en-US" sz="1800" b="1" dirty="0">
            <a:solidFill>
              <a:schemeClr val="tx1"/>
            </a:solidFill>
          </a:endParaRPr>
        </a:p>
      </dgm:t>
    </dgm:pt>
    <dgm:pt modelId="{E7622C26-8F2C-41F4-B6F1-E71FF382DA3D}" type="parTrans" cxnId="{62570520-6C4A-4D05-88E9-65C23D9C085E}">
      <dgm:prSet/>
      <dgm:spPr/>
      <dgm:t>
        <a:bodyPr/>
        <a:lstStyle/>
        <a:p>
          <a:endParaRPr lang="en-US" sz="2000" b="1">
            <a:solidFill>
              <a:schemeClr val="tx1"/>
            </a:solidFill>
          </a:endParaRPr>
        </a:p>
      </dgm:t>
    </dgm:pt>
    <dgm:pt modelId="{8D2DD6DA-BFAE-4AD5-8815-D9292930DB62}" type="sibTrans" cxnId="{62570520-6C4A-4D05-88E9-65C23D9C085E}">
      <dgm:prSet/>
      <dgm:spPr/>
      <dgm:t>
        <a:bodyPr/>
        <a:lstStyle/>
        <a:p>
          <a:endParaRPr lang="en-US" sz="2000" b="1">
            <a:solidFill>
              <a:schemeClr val="tx1"/>
            </a:solidFill>
          </a:endParaRPr>
        </a:p>
      </dgm:t>
    </dgm:pt>
    <dgm:pt modelId="{C02E4479-91D2-4EFA-981C-E34F70BF66DE}">
      <dgm:prSet/>
      <dgm:spPr/>
      <dgm:t>
        <a:bodyPr/>
        <a:lstStyle/>
        <a:p>
          <a:pPr rtl="0"/>
          <a:endParaRPr lang="en-US" sz="2000" b="1" dirty="0">
            <a:solidFill>
              <a:schemeClr val="tx1"/>
            </a:solidFill>
          </a:endParaRPr>
        </a:p>
      </dgm:t>
    </dgm:pt>
    <dgm:pt modelId="{76E0D522-524D-4587-A041-C89CF4066D5C}" type="parTrans" cxnId="{DA7A6A0C-BA34-4642-807B-29D82B510505}">
      <dgm:prSet/>
      <dgm:spPr/>
      <dgm:t>
        <a:bodyPr/>
        <a:lstStyle/>
        <a:p>
          <a:endParaRPr lang="en-US" sz="2000" b="1">
            <a:solidFill>
              <a:schemeClr val="tx1"/>
            </a:solidFill>
          </a:endParaRPr>
        </a:p>
      </dgm:t>
    </dgm:pt>
    <dgm:pt modelId="{B56742DE-5886-42D4-97C5-47CCE058081C}" type="sibTrans" cxnId="{DA7A6A0C-BA34-4642-807B-29D82B510505}">
      <dgm:prSet/>
      <dgm:spPr/>
      <dgm:t>
        <a:bodyPr/>
        <a:lstStyle/>
        <a:p>
          <a:endParaRPr lang="en-US" sz="2000" b="1">
            <a:solidFill>
              <a:schemeClr val="tx1"/>
            </a:solidFill>
          </a:endParaRPr>
        </a:p>
      </dgm:t>
    </dgm:pt>
    <dgm:pt modelId="{3108E4AF-B52B-427E-BC83-C3FC07E13377}" type="pres">
      <dgm:prSet presAssocID="{0DD319D9-FE25-4227-9335-B693E0B8ADB3}" presName="matrix" presStyleCnt="0">
        <dgm:presLayoutVars>
          <dgm:chMax val="1"/>
          <dgm:dir/>
          <dgm:resizeHandles val="exact"/>
        </dgm:presLayoutVars>
      </dgm:prSet>
      <dgm:spPr/>
      <dgm:t>
        <a:bodyPr/>
        <a:lstStyle/>
        <a:p>
          <a:endParaRPr lang="en-US"/>
        </a:p>
      </dgm:t>
    </dgm:pt>
    <dgm:pt modelId="{2930E188-8347-4619-9B01-061C83B78FA9}" type="pres">
      <dgm:prSet presAssocID="{0DD319D9-FE25-4227-9335-B693E0B8ADB3}" presName="diamond" presStyleLbl="bgShp" presStyleIdx="0" presStyleCnt="1"/>
      <dgm:spPr/>
    </dgm:pt>
    <dgm:pt modelId="{239C166D-9485-427A-943F-ADE2E7EC11A1}" type="pres">
      <dgm:prSet presAssocID="{0DD319D9-FE25-4227-9335-B693E0B8ADB3}" presName="quad1" presStyleLbl="node1" presStyleIdx="0" presStyleCnt="4">
        <dgm:presLayoutVars>
          <dgm:chMax val="0"/>
          <dgm:chPref val="0"/>
          <dgm:bulletEnabled val="1"/>
        </dgm:presLayoutVars>
      </dgm:prSet>
      <dgm:spPr/>
      <dgm:t>
        <a:bodyPr/>
        <a:lstStyle/>
        <a:p>
          <a:endParaRPr lang="en-US"/>
        </a:p>
      </dgm:t>
    </dgm:pt>
    <dgm:pt modelId="{FF5B7128-1CD2-4BEE-8825-D9246086A561}" type="pres">
      <dgm:prSet presAssocID="{0DD319D9-FE25-4227-9335-B693E0B8ADB3}" presName="quad2" presStyleLbl="node1" presStyleIdx="1" presStyleCnt="4">
        <dgm:presLayoutVars>
          <dgm:chMax val="0"/>
          <dgm:chPref val="0"/>
          <dgm:bulletEnabled val="1"/>
        </dgm:presLayoutVars>
      </dgm:prSet>
      <dgm:spPr/>
      <dgm:t>
        <a:bodyPr/>
        <a:lstStyle/>
        <a:p>
          <a:endParaRPr lang="en-US"/>
        </a:p>
      </dgm:t>
    </dgm:pt>
    <dgm:pt modelId="{128BD139-926A-444E-951D-3B402AC0BC2F}" type="pres">
      <dgm:prSet presAssocID="{0DD319D9-FE25-4227-9335-B693E0B8ADB3}" presName="quad3" presStyleLbl="node1" presStyleIdx="2" presStyleCnt="4" custScaleX="108018">
        <dgm:presLayoutVars>
          <dgm:chMax val="0"/>
          <dgm:chPref val="0"/>
          <dgm:bulletEnabled val="1"/>
        </dgm:presLayoutVars>
      </dgm:prSet>
      <dgm:spPr/>
      <dgm:t>
        <a:bodyPr/>
        <a:lstStyle/>
        <a:p>
          <a:endParaRPr lang="en-US"/>
        </a:p>
      </dgm:t>
    </dgm:pt>
    <dgm:pt modelId="{577EDF94-B6C3-40EA-9B71-3171FAD8FBAA}" type="pres">
      <dgm:prSet presAssocID="{0DD319D9-FE25-4227-9335-B693E0B8ADB3}" presName="quad4" presStyleLbl="node1" presStyleIdx="3" presStyleCnt="4">
        <dgm:presLayoutVars>
          <dgm:chMax val="0"/>
          <dgm:chPref val="0"/>
          <dgm:bulletEnabled val="1"/>
        </dgm:presLayoutVars>
      </dgm:prSet>
      <dgm:spPr/>
      <dgm:t>
        <a:bodyPr/>
        <a:lstStyle/>
        <a:p>
          <a:endParaRPr lang="en-US"/>
        </a:p>
      </dgm:t>
    </dgm:pt>
  </dgm:ptLst>
  <dgm:cxnLst>
    <dgm:cxn modelId="{DA7A6A0C-BA34-4642-807B-29D82B510505}" srcId="{0DD319D9-FE25-4227-9335-B693E0B8ADB3}" destId="{C02E4479-91D2-4EFA-981C-E34F70BF66DE}" srcOrd="4" destOrd="0" parTransId="{76E0D522-524D-4587-A041-C89CF4066D5C}" sibTransId="{B56742DE-5886-42D4-97C5-47CCE058081C}"/>
    <dgm:cxn modelId="{A32A4ED0-1548-E746-BAE0-E0E0CA360962}" type="presOf" srcId="{5B92F025-C53C-44BA-9C22-877A222C855C}" destId="{128BD139-926A-444E-951D-3B402AC0BC2F}" srcOrd="0" destOrd="0" presId="urn:microsoft.com/office/officeart/2005/8/layout/matrix3"/>
    <dgm:cxn modelId="{62570520-6C4A-4D05-88E9-65C23D9C085E}" srcId="{0DD319D9-FE25-4227-9335-B693E0B8ADB3}" destId="{9EBCBE55-B008-4E7F-BDAB-87A32F26C0C6}" srcOrd="3" destOrd="0" parTransId="{E7622C26-8F2C-41F4-B6F1-E71FF382DA3D}" sibTransId="{8D2DD6DA-BFAE-4AD5-8815-D9292930DB62}"/>
    <dgm:cxn modelId="{BB9CAC31-D2ED-448F-A4DF-A192A76FDEC5}" srcId="{0DD319D9-FE25-4227-9335-B693E0B8ADB3}" destId="{5B92F025-C53C-44BA-9C22-877A222C855C}" srcOrd="2" destOrd="0" parTransId="{C04FE7C2-9108-48D3-9C9F-FBD9976E4296}" sibTransId="{01EBF02C-16FE-4EB2-B9C9-7F527C1F1EAF}"/>
    <dgm:cxn modelId="{D5CDEFB2-44DD-1F4F-A2A0-710C1A43AD29}" type="presOf" srcId="{0DD319D9-FE25-4227-9335-B693E0B8ADB3}" destId="{3108E4AF-B52B-427E-BC83-C3FC07E13377}" srcOrd="0" destOrd="0" presId="urn:microsoft.com/office/officeart/2005/8/layout/matrix3"/>
    <dgm:cxn modelId="{2F2F124C-A271-EC4E-8447-70E68F4518B6}" type="presOf" srcId="{5D0F6EFF-07C4-4EAA-A3F2-B1FD5E957AA2}" destId="{FF5B7128-1CD2-4BEE-8825-D9246086A561}" srcOrd="0" destOrd="0" presId="urn:microsoft.com/office/officeart/2005/8/layout/matrix3"/>
    <dgm:cxn modelId="{B5378269-FC59-4A0F-B004-5CA118AA889D}" srcId="{0DD319D9-FE25-4227-9335-B693E0B8ADB3}" destId="{5D0F6EFF-07C4-4EAA-A3F2-B1FD5E957AA2}" srcOrd="1" destOrd="0" parTransId="{ADD4C757-5EE4-451E-8CC8-3FB97EF57900}" sibTransId="{0D2ECFE8-BF38-4A23-A1FD-3A5AE9080769}"/>
    <dgm:cxn modelId="{B18B93D3-883F-8043-A656-BF0037420110}" type="presOf" srcId="{44D2AFFA-7EBB-4457-8372-7BAF10DE707B}" destId="{239C166D-9485-427A-943F-ADE2E7EC11A1}" srcOrd="0" destOrd="0" presId="urn:microsoft.com/office/officeart/2005/8/layout/matrix3"/>
    <dgm:cxn modelId="{F39EB758-F3B5-4943-8BA4-0FF31147D20E}" type="presOf" srcId="{9EBCBE55-B008-4E7F-BDAB-87A32F26C0C6}" destId="{577EDF94-B6C3-40EA-9B71-3171FAD8FBAA}" srcOrd="0" destOrd="0" presId="urn:microsoft.com/office/officeart/2005/8/layout/matrix3"/>
    <dgm:cxn modelId="{DAA959D4-0EFF-4F54-B5CB-A319979DEFD4}" srcId="{0DD319D9-FE25-4227-9335-B693E0B8ADB3}" destId="{44D2AFFA-7EBB-4457-8372-7BAF10DE707B}" srcOrd="0" destOrd="0" parTransId="{AC5477EB-571E-4401-B426-603BF8EDF044}" sibTransId="{425AD90E-15A3-4D9A-8F4F-73660CAF3CF3}"/>
    <dgm:cxn modelId="{25B466C5-699A-7449-83DF-080B8DCDD970}" type="presParOf" srcId="{3108E4AF-B52B-427E-BC83-C3FC07E13377}" destId="{2930E188-8347-4619-9B01-061C83B78FA9}" srcOrd="0" destOrd="0" presId="urn:microsoft.com/office/officeart/2005/8/layout/matrix3"/>
    <dgm:cxn modelId="{42843B02-7E12-9E48-822F-4C15C0117632}" type="presParOf" srcId="{3108E4AF-B52B-427E-BC83-C3FC07E13377}" destId="{239C166D-9485-427A-943F-ADE2E7EC11A1}" srcOrd="1" destOrd="0" presId="urn:microsoft.com/office/officeart/2005/8/layout/matrix3"/>
    <dgm:cxn modelId="{3846AC7B-5F43-4145-BC86-1077820CBE78}" type="presParOf" srcId="{3108E4AF-B52B-427E-BC83-C3FC07E13377}" destId="{FF5B7128-1CD2-4BEE-8825-D9246086A561}" srcOrd="2" destOrd="0" presId="urn:microsoft.com/office/officeart/2005/8/layout/matrix3"/>
    <dgm:cxn modelId="{80F690B1-1CA6-DF46-95AA-F62A76595440}" type="presParOf" srcId="{3108E4AF-B52B-427E-BC83-C3FC07E13377}" destId="{128BD139-926A-444E-951D-3B402AC0BC2F}" srcOrd="3" destOrd="0" presId="urn:microsoft.com/office/officeart/2005/8/layout/matrix3"/>
    <dgm:cxn modelId="{DA01E7D8-2F72-154C-920B-363C865355D1}" type="presParOf" srcId="{3108E4AF-B52B-427E-BC83-C3FC07E13377}" destId="{577EDF94-B6C3-40EA-9B71-3171FAD8FBAA}" srcOrd="4" destOrd="0" presId="urn:microsoft.com/office/officeart/2005/8/layout/matrix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E34CF-1829-43BF-ADED-7B04A6F0B88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5AA2DA8-75A1-4A5F-A61A-3F879A22416C}">
      <dgm:prSet/>
      <dgm:spPr/>
      <dgm:t>
        <a:bodyPr/>
        <a:lstStyle/>
        <a:p>
          <a:pPr rtl="0"/>
          <a:r>
            <a:rPr lang="en-US" b="0" dirty="0" smtClean="0"/>
            <a:t>Geographic location</a:t>
          </a:r>
          <a:endParaRPr lang="en-US" dirty="0"/>
        </a:p>
      </dgm:t>
    </dgm:pt>
    <dgm:pt modelId="{F65F9686-015E-4297-8355-EAEEC60FC20B}" type="parTrans" cxnId="{CA9D9D41-969D-4E2F-BFC8-C37A0E6ECF61}">
      <dgm:prSet/>
      <dgm:spPr/>
      <dgm:t>
        <a:bodyPr/>
        <a:lstStyle/>
        <a:p>
          <a:endParaRPr lang="en-US"/>
        </a:p>
      </dgm:t>
    </dgm:pt>
    <dgm:pt modelId="{8EA2B8E0-B3D5-4E08-9F6E-ADDCC45422F9}" type="sibTrans" cxnId="{CA9D9D41-969D-4E2F-BFC8-C37A0E6ECF61}">
      <dgm:prSet/>
      <dgm:spPr/>
      <dgm:t>
        <a:bodyPr/>
        <a:lstStyle/>
        <a:p>
          <a:endParaRPr lang="en-US"/>
        </a:p>
      </dgm:t>
    </dgm:pt>
    <dgm:pt modelId="{5B817C1C-4026-4328-AC9E-EC28A7577B55}">
      <dgm:prSet/>
      <dgm:spPr/>
      <dgm:t>
        <a:bodyPr/>
        <a:lstStyle/>
        <a:p>
          <a:pPr rtl="0"/>
          <a:r>
            <a:rPr lang="en-US" b="0" dirty="0" smtClean="0"/>
            <a:t>Economic factors</a:t>
          </a:r>
          <a:endParaRPr lang="en-US" dirty="0"/>
        </a:p>
      </dgm:t>
    </dgm:pt>
    <dgm:pt modelId="{2770B10A-81CA-4B66-959E-194728BFE479}" type="parTrans" cxnId="{6832183E-33F1-4471-A299-C17BDDAAA3DC}">
      <dgm:prSet/>
      <dgm:spPr/>
      <dgm:t>
        <a:bodyPr/>
        <a:lstStyle/>
        <a:p>
          <a:endParaRPr lang="en-US"/>
        </a:p>
      </dgm:t>
    </dgm:pt>
    <dgm:pt modelId="{F976ACD0-8F0F-4ABC-AB4A-C536AA877BD4}" type="sibTrans" cxnId="{6832183E-33F1-4471-A299-C17BDDAAA3DC}">
      <dgm:prSet/>
      <dgm:spPr/>
      <dgm:t>
        <a:bodyPr/>
        <a:lstStyle/>
        <a:p>
          <a:endParaRPr lang="en-US"/>
        </a:p>
      </dgm:t>
    </dgm:pt>
    <dgm:pt modelId="{5071DC24-BB56-4DB1-A8D6-1C7789B71A46}">
      <dgm:prSet/>
      <dgm:spPr/>
      <dgm:t>
        <a:bodyPr/>
        <a:lstStyle/>
        <a:p>
          <a:pPr rtl="0"/>
          <a:r>
            <a:rPr lang="en-US" b="0" dirty="0" smtClean="0"/>
            <a:t>Political-legal factors</a:t>
          </a:r>
          <a:endParaRPr lang="en-US" dirty="0"/>
        </a:p>
      </dgm:t>
    </dgm:pt>
    <dgm:pt modelId="{7E1984AE-0980-463F-84B2-0D5C433A261A}" type="parTrans" cxnId="{6B769059-43F1-4835-9A8A-AF4F77E32CF5}">
      <dgm:prSet/>
      <dgm:spPr/>
      <dgm:t>
        <a:bodyPr/>
        <a:lstStyle/>
        <a:p>
          <a:endParaRPr lang="en-US"/>
        </a:p>
      </dgm:t>
    </dgm:pt>
    <dgm:pt modelId="{5B201F4A-900D-41BF-A63B-3A814578C3E3}" type="sibTrans" cxnId="{6B769059-43F1-4835-9A8A-AF4F77E32CF5}">
      <dgm:prSet/>
      <dgm:spPr/>
      <dgm:t>
        <a:bodyPr/>
        <a:lstStyle/>
        <a:p>
          <a:endParaRPr lang="en-US"/>
        </a:p>
      </dgm:t>
    </dgm:pt>
    <dgm:pt modelId="{FF5E0B35-9C62-4298-9D78-9AE8EDCC5A5F}">
      <dgm:prSet/>
      <dgm:spPr/>
      <dgm:t>
        <a:bodyPr/>
        <a:lstStyle/>
        <a:p>
          <a:pPr rtl="0"/>
          <a:r>
            <a:rPr lang="en-US" b="0" dirty="0" smtClean="0"/>
            <a:t>Cultural factors</a:t>
          </a:r>
          <a:endParaRPr lang="en-US" dirty="0"/>
        </a:p>
      </dgm:t>
    </dgm:pt>
    <dgm:pt modelId="{FD4A3273-DCA8-4A7F-A761-856B62F41DB3}" type="parTrans" cxnId="{2F70D5AB-EA88-449C-A1D1-F457F4908A7D}">
      <dgm:prSet/>
      <dgm:spPr/>
      <dgm:t>
        <a:bodyPr/>
        <a:lstStyle/>
        <a:p>
          <a:endParaRPr lang="en-US"/>
        </a:p>
      </dgm:t>
    </dgm:pt>
    <dgm:pt modelId="{453DC9D7-91A9-45DD-A38E-0F895C65EE02}" type="sibTrans" cxnId="{2F70D5AB-EA88-449C-A1D1-F457F4908A7D}">
      <dgm:prSet/>
      <dgm:spPr/>
      <dgm:t>
        <a:bodyPr/>
        <a:lstStyle/>
        <a:p>
          <a:endParaRPr lang="en-US"/>
        </a:p>
      </dgm:t>
    </dgm:pt>
    <dgm:pt modelId="{8523D405-B75A-4419-BA4C-D9FEA11F64E0}" type="pres">
      <dgm:prSet presAssocID="{8ECE34CF-1829-43BF-ADED-7B04A6F0B88A}" presName="diagram" presStyleCnt="0">
        <dgm:presLayoutVars>
          <dgm:dir/>
          <dgm:resizeHandles val="exact"/>
        </dgm:presLayoutVars>
      </dgm:prSet>
      <dgm:spPr/>
      <dgm:t>
        <a:bodyPr/>
        <a:lstStyle/>
        <a:p>
          <a:endParaRPr lang="en-US"/>
        </a:p>
      </dgm:t>
    </dgm:pt>
    <dgm:pt modelId="{99330B33-AB7A-41CA-AAE4-709D4F559684}" type="pres">
      <dgm:prSet presAssocID="{F5AA2DA8-75A1-4A5F-A61A-3F879A22416C}" presName="node" presStyleLbl="node1" presStyleIdx="0" presStyleCnt="4">
        <dgm:presLayoutVars>
          <dgm:bulletEnabled val="1"/>
        </dgm:presLayoutVars>
      </dgm:prSet>
      <dgm:spPr/>
      <dgm:t>
        <a:bodyPr/>
        <a:lstStyle/>
        <a:p>
          <a:endParaRPr lang="en-US"/>
        </a:p>
      </dgm:t>
    </dgm:pt>
    <dgm:pt modelId="{EDF83609-62D2-4119-9E0B-C35ED62BCB71}" type="pres">
      <dgm:prSet presAssocID="{8EA2B8E0-B3D5-4E08-9F6E-ADDCC45422F9}" presName="sibTrans" presStyleCnt="0"/>
      <dgm:spPr/>
    </dgm:pt>
    <dgm:pt modelId="{1B4CDDBB-190A-4591-92AB-A505223B5D6E}" type="pres">
      <dgm:prSet presAssocID="{5B817C1C-4026-4328-AC9E-EC28A7577B55}" presName="node" presStyleLbl="node1" presStyleIdx="1" presStyleCnt="4">
        <dgm:presLayoutVars>
          <dgm:bulletEnabled val="1"/>
        </dgm:presLayoutVars>
      </dgm:prSet>
      <dgm:spPr/>
      <dgm:t>
        <a:bodyPr/>
        <a:lstStyle/>
        <a:p>
          <a:endParaRPr lang="en-US"/>
        </a:p>
      </dgm:t>
    </dgm:pt>
    <dgm:pt modelId="{9DA7CB6D-2FD9-4AF8-B56F-E9BC82DF486C}" type="pres">
      <dgm:prSet presAssocID="{F976ACD0-8F0F-4ABC-AB4A-C536AA877BD4}" presName="sibTrans" presStyleCnt="0"/>
      <dgm:spPr/>
    </dgm:pt>
    <dgm:pt modelId="{A58368D9-553D-4A50-8D4E-4DAA8F350C73}" type="pres">
      <dgm:prSet presAssocID="{5071DC24-BB56-4DB1-A8D6-1C7789B71A46}" presName="node" presStyleLbl="node1" presStyleIdx="2" presStyleCnt="4">
        <dgm:presLayoutVars>
          <dgm:bulletEnabled val="1"/>
        </dgm:presLayoutVars>
      </dgm:prSet>
      <dgm:spPr/>
      <dgm:t>
        <a:bodyPr/>
        <a:lstStyle/>
        <a:p>
          <a:endParaRPr lang="en-US"/>
        </a:p>
      </dgm:t>
    </dgm:pt>
    <dgm:pt modelId="{68A04D14-4372-40A4-B918-5C268DFD9108}" type="pres">
      <dgm:prSet presAssocID="{5B201F4A-900D-41BF-A63B-3A814578C3E3}" presName="sibTrans" presStyleCnt="0"/>
      <dgm:spPr/>
    </dgm:pt>
    <dgm:pt modelId="{F4FE62FD-FA44-4BFF-9D52-E06BFA491A85}" type="pres">
      <dgm:prSet presAssocID="{FF5E0B35-9C62-4298-9D78-9AE8EDCC5A5F}" presName="node" presStyleLbl="node1" presStyleIdx="3" presStyleCnt="4">
        <dgm:presLayoutVars>
          <dgm:bulletEnabled val="1"/>
        </dgm:presLayoutVars>
      </dgm:prSet>
      <dgm:spPr/>
      <dgm:t>
        <a:bodyPr/>
        <a:lstStyle/>
        <a:p>
          <a:endParaRPr lang="en-US"/>
        </a:p>
      </dgm:t>
    </dgm:pt>
  </dgm:ptLst>
  <dgm:cxnLst>
    <dgm:cxn modelId="{2F70D5AB-EA88-449C-A1D1-F457F4908A7D}" srcId="{8ECE34CF-1829-43BF-ADED-7B04A6F0B88A}" destId="{FF5E0B35-9C62-4298-9D78-9AE8EDCC5A5F}" srcOrd="3" destOrd="0" parTransId="{FD4A3273-DCA8-4A7F-A761-856B62F41DB3}" sibTransId="{453DC9D7-91A9-45DD-A38E-0F895C65EE02}"/>
    <dgm:cxn modelId="{6B769059-43F1-4835-9A8A-AF4F77E32CF5}" srcId="{8ECE34CF-1829-43BF-ADED-7B04A6F0B88A}" destId="{5071DC24-BB56-4DB1-A8D6-1C7789B71A46}" srcOrd="2" destOrd="0" parTransId="{7E1984AE-0980-463F-84B2-0D5C433A261A}" sibTransId="{5B201F4A-900D-41BF-A63B-3A814578C3E3}"/>
    <dgm:cxn modelId="{6832183E-33F1-4471-A299-C17BDDAAA3DC}" srcId="{8ECE34CF-1829-43BF-ADED-7B04A6F0B88A}" destId="{5B817C1C-4026-4328-AC9E-EC28A7577B55}" srcOrd="1" destOrd="0" parTransId="{2770B10A-81CA-4B66-959E-194728BFE479}" sibTransId="{F976ACD0-8F0F-4ABC-AB4A-C536AA877BD4}"/>
    <dgm:cxn modelId="{A4ECE430-8BC6-654B-8AA9-CCDE8BE629A5}" type="presOf" srcId="{5B817C1C-4026-4328-AC9E-EC28A7577B55}" destId="{1B4CDDBB-190A-4591-92AB-A505223B5D6E}" srcOrd="0" destOrd="0" presId="urn:microsoft.com/office/officeart/2005/8/layout/default"/>
    <dgm:cxn modelId="{7B0DE702-694B-B743-9BB7-59EDED7BB10C}" type="presOf" srcId="{8ECE34CF-1829-43BF-ADED-7B04A6F0B88A}" destId="{8523D405-B75A-4419-BA4C-D9FEA11F64E0}" srcOrd="0" destOrd="0" presId="urn:microsoft.com/office/officeart/2005/8/layout/default"/>
    <dgm:cxn modelId="{264C9DE4-ACBE-CD4B-941F-F25A45261414}" type="presOf" srcId="{F5AA2DA8-75A1-4A5F-A61A-3F879A22416C}" destId="{99330B33-AB7A-41CA-AAE4-709D4F559684}" srcOrd="0" destOrd="0" presId="urn:microsoft.com/office/officeart/2005/8/layout/default"/>
    <dgm:cxn modelId="{CA9D9D41-969D-4E2F-BFC8-C37A0E6ECF61}" srcId="{8ECE34CF-1829-43BF-ADED-7B04A6F0B88A}" destId="{F5AA2DA8-75A1-4A5F-A61A-3F879A22416C}" srcOrd="0" destOrd="0" parTransId="{F65F9686-015E-4297-8355-EAEEC60FC20B}" sibTransId="{8EA2B8E0-B3D5-4E08-9F6E-ADDCC45422F9}"/>
    <dgm:cxn modelId="{B1EFD837-C8E7-3B49-91F9-762AFC7FB197}" type="presOf" srcId="{5071DC24-BB56-4DB1-A8D6-1C7789B71A46}" destId="{A58368D9-553D-4A50-8D4E-4DAA8F350C73}" srcOrd="0" destOrd="0" presId="urn:microsoft.com/office/officeart/2005/8/layout/default"/>
    <dgm:cxn modelId="{B240476B-92F7-4742-A58C-8E213F11E041}" type="presOf" srcId="{FF5E0B35-9C62-4298-9D78-9AE8EDCC5A5F}" destId="{F4FE62FD-FA44-4BFF-9D52-E06BFA491A85}" srcOrd="0" destOrd="0" presId="urn:microsoft.com/office/officeart/2005/8/layout/default"/>
    <dgm:cxn modelId="{32FA944B-AB57-6C4C-9D7B-1195DE6EB180}" type="presParOf" srcId="{8523D405-B75A-4419-BA4C-D9FEA11F64E0}" destId="{99330B33-AB7A-41CA-AAE4-709D4F559684}" srcOrd="0" destOrd="0" presId="urn:microsoft.com/office/officeart/2005/8/layout/default"/>
    <dgm:cxn modelId="{E836ED8F-239E-7442-82AA-D3AC0D5331F1}" type="presParOf" srcId="{8523D405-B75A-4419-BA4C-D9FEA11F64E0}" destId="{EDF83609-62D2-4119-9E0B-C35ED62BCB71}" srcOrd="1" destOrd="0" presId="urn:microsoft.com/office/officeart/2005/8/layout/default"/>
    <dgm:cxn modelId="{1557628A-ACED-3145-8EB5-E57322D55674}" type="presParOf" srcId="{8523D405-B75A-4419-BA4C-D9FEA11F64E0}" destId="{1B4CDDBB-190A-4591-92AB-A505223B5D6E}" srcOrd="2" destOrd="0" presId="urn:microsoft.com/office/officeart/2005/8/layout/default"/>
    <dgm:cxn modelId="{A5C72D70-D005-1B47-8626-BFCF65FA8216}" type="presParOf" srcId="{8523D405-B75A-4419-BA4C-D9FEA11F64E0}" destId="{9DA7CB6D-2FD9-4AF8-B56F-E9BC82DF486C}" srcOrd="3" destOrd="0" presId="urn:microsoft.com/office/officeart/2005/8/layout/default"/>
    <dgm:cxn modelId="{76BD111E-30A1-7249-997B-90BAC7527AAC}" type="presParOf" srcId="{8523D405-B75A-4419-BA4C-D9FEA11F64E0}" destId="{A58368D9-553D-4A50-8D4E-4DAA8F350C73}" srcOrd="4" destOrd="0" presId="urn:microsoft.com/office/officeart/2005/8/layout/default"/>
    <dgm:cxn modelId="{BA5C1798-C90F-8743-91B1-79AA03B55104}" type="presParOf" srcId="{8523D405-B75A-4419-BA4C-D9FEA11F64E0}" destId="{68A04D14-4372-40A4-B918-5C268DFD9108}" srcOrd="5" destOrd="0" presId="urn:microsoft.com/office/officeart/2005/8/layout/default"/>
    <dgm:cxn modelId="{5ADBE2A5-7C8C-0B46-B8A1-3E1A752D0DDA}" type="presParOf" srcId="{8523D405-B75A-4419-BA4C-D9FEA11F64E0}" destId="{F4FE62FD-FA44-4BFF-9D52-E06BFA491A85}" srcOrd="6"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C7F58-252D-45DC-A2AF-91E6C00808ED}" type="doc">
      <dgm:prSet loTypeId="urn:microsoft.com/office/officeart/2005/8/layout/default" loCatId="list" qsTypeId="urn:microsoft.com/office/officeart/2005/8/quickstyle/simple3" qsCatId="simple" csTypeId="urn:microsoft.com/office/officeart/2005/8/colors/accent1_5" csCatId="accent1" phldr="1"/>
      <dgm:spPr/>
      <dgm:t>
        <a:bodyPr/>
        <a:lstStyle/>
        <a:p>
          <a:endParaRPr lang="en-US"/>
        </a:p>
      </dgm:t>
    </dgm:pt>
    <dgm:pt modelId="{55381AAD-A087-4611-A832-1ECE6C7EF15C}">
      <dgm:prSet phldrT="[Text]"/>
      <dgm:spPr/>
      <dgm:t>
        <a:bodyPr/>
        <a:lstStyle/>
        <a:p>
          <a:r>
            <a:rPr lang="en-US" dirty="0" smtClean="0"/>
            <a:t>Measurable</a:t>
          </a:r>
          <a:endParaRPr lang="en-US" dirty="0"/>
        </a:p>
      </dgm:t>
    </dgm:pt>
    <dgm:pt modelId="{65558E9E-EEFE-432F-869C-6586990C1008}" type="parTrans" cxnId="{89490F0B-72A4-4D08-8087-978D925D2C00}">
      <dgm:prSet/>
      <dgm:spPr/>
      <dgm:t>
        <a:bodyPr/>
        <a:lstStyle/>
        <a:p>
          <a:endParaRPr lang="en-US"/>
        </a:p>
      </dgm:t>
    </dgm:pt>
    <dgm:pt modelId="{79A8E6D9-0E53-4A83-AEE1-1221F405C6A9}" type="sibTrans" cxnId="{89490F0B-72A4-4D08-8087-978D925D2C00}">
      <dgm:prSet/>
      <dgm:spPr/>
      <dgm:t>
        <a:bodyPr/>
        <a:lstStyle/>
        <a:p>
          <a:endParaRPr lang="en-US"/>
        </a:p>
      </dgm:t>
    </dgm:pt>
    <dgm:pt modelId="{D6A65E69-D219-4E29-9408-35E388C4D838}">
      <dgm:prSet/>
      <dgm:spPr/>
      <dgm:t>
        <a:bodyPr/>
        <a:lstStyle/>
        <a:p>
          <a:r>
            <a:rPr lang="en-US" smtClean="0"/>
            <a:t>Accessible</a:t>
          </a:r>
          <a:endParaRPr lang="en-US" dirty="0" smtClean="0"/>
        </a:p>
      </dgm:t>
    </dgm:pt>
    <dgm:pt modelId="{6178A699-8A62-4554-9F6E-26E02AEC046C}" type="parTrans" cxnId="{A59BD108-5E03-4D48-8CAA-17EEFDC279C4}">
      <dgm:prSet/>
      <dgm:spPr/>
      <dgm:t>
        <a:bodyPr/>
        <a:lstStyle/>
        <a:p>
          <a:endParaRPr lang="en-US"/>
        </a:p>
      </dgm:t>
    </dgm:pt>
    <dgm:pt modelId="{33247F6D-46CD-4E36-A10C-F858266E6D2D}" type="sibTrans" cxnId="{A59BD108-5E03-4D48-8CAA-17EEFDC279C4}">
      <dgm:prSet/>
      <dgm:spPr/>
      <dgm:t>
        <a:bodyPr/>
        <a:lstStyle/>
        <a:p>
          <a:endParaRPr lang="en-US"/>
        </a:p>
      </dgm:t>
    </dgm:pt>
    <dgm:pt modelId="{85A90EB4-456C-4AB4-BC32-6FE0BAD67293}">
      <dgm:prSet/>
      <dgm:spPr/>
      <dgm:t>
        <a:bodyPr/>
        <a:lstStyle/>
        <a:p>
          <a:r>
            <a:rPr lang="en-US" smtClean="0"/>
            <a:t>Substantial</a:t>
          </a:r>
          <a:endParaRPr lang="en-US" dirty="0" smtClean="0"/>
        </a:p>
      </dgm:t>
    </dgm:pt>
    <dgm:pt modelId="{0C24582D-7A19-44FD-A1DB-4AFEA517251A}" type="parTrans" cxnId="{9CC00FE0-B4D9-4E69-B211-81B00CD18BDF}">
      <dgm:prSet/>
      <dgm:spPr/>
      <dgm:t>
        <a:bodyPr/>
        <a:lstStyle/>
        <a:p>
          <a:endParaRPr lang="en-US"/>
        </a:p>
      </dgm:t>
    </dgm:pt>
    <dgm:pt modelId="{D6836D5C-DF63-4A73-BB46-7196444FD600}" type="sibTrans" cxnId="{9CC00FE0-B4D9-4E69-B211-81B00CD18BDF}">
      <dgm:prSet/>
      <dgm:spPr/>
      <dgm:t>
        <a:bodyPr/>
        <a:lstStyle/>
        <a:p>
          <a:endParaRPr lang="en-US"/>
        </a:p>
      </dgm:t>
    </dgm:pt>
    <dgm:pt modelId="{78951E83-5D7B-40C8-9649-21968B30CCA1}">
      <dgm:prSet/>
      <dgm:spPr/>
      <dgm:t>
        <a:bodyPr/>
        <a:lstStyle/>
        <a:p>
          <a:r>
            <a:rPr lang="en-US" smtClean="0"/>
            <a:t>Differentiable</a:t>
          </a:r>
          <a:endParaRPr lang="en-US" dirty="0" smtClean="0"/>
        </a:p>
      </dgm:t>
    </dgm:pt>
    <dgm:pt modelId="{3E333009-AB1D-4C2E-995D-43D7E081739E}" type="parTrans" cxnId="{0984671D-0320-41C0-AEAD-A0624792A04B}">
      <dgm:prSet/>
      <dgm:spPr/>
      <dgm:t>
        <a:bodyPr/>
        <a:lstStyle/>
        <a:p>
          <a:endParaRPr lang="en-US"/>
        </a:p>
      </dgm:t>
    </dgm:pt>
    <dgm:pt modelId="{10E1EDFD-F540-49F8-921D-181896084901}" type="sibTrans" cxnId="{0984671D-0320-41C0-AEAD-A0624792A04B}">
      <dgm:prSet/>
      <dgm:spPr/>
      <dgm:t>
        <a:bodyPr/>
        <a:lstStyle/>
        <a:p>
          <a:endParaRPr lang="en-US"/>
        </a:p>
      </dgm:t>
    </dgm:pt>
    <dgm:pt modelId="{3E5BC873-D70A-45B4-8930-3D6ED96CF620}">
      <dgm:prSet/>
      <dgm:spPr/>
      <dgm:t>
        <a:bodyPr/>
        <a:lstStyle/>
        <a:p>
          <a:r>
            <a:rPr lang="en-US" smtClean="0"/>
            <a:t>Actionable</a:t>
          </a:r>
          <a:endParaRPr lang="en-US" dirty="0" smtClean="0"/>
        </a:p>
      </dgm:t>
    </dgm:pt>
    <dgm:pt modelId="{9EC40971-AB96-4FE1-B339-A44220D84ACA}" type="parTrans" cxnId="{67FC9F24-8638-4EE5-B9D6-B42ABB4F76B8}">
      <dgm:prSet/>
      <dgm:spPr/>
      <dgm:t>
        <a:bodyPr/>
        <a:lstStyle/>
        <a:p>
          <a:endParaRPr lang="en-US"/>
        </a:p>
      </dgm:t>
    </dgm:pt>
    <dgm:pt modelId="{9A60607F-5217-4A96-9A39-3AC0237D7101}" type="sibTrans" cxnId="{67FC9F24-8638-4EE5-B9D6-B42ABB4F76B8}">
      <dgm:prSet/>
      <dgm:spPr/>
      <dgm:t>
        <a:bodyPr/>
        <a:lstStyle/>
        <a:p>
          <a:endParaRPr lang="en-US"/>
        </a:p>
      </dgm:t>
    </dgm:pt>
    <dgm:pt modelId="{48F61AAE-EC08-423D-A8A1-EB0EA72BB208}" type="pres">
      <dgm:prSet presAssocID="{53EC7F58-252D-45DC-A2AF-91E6C00808ED}" presName="diagram" presStyleCnt="0">
        <dgm:presLayoutVars>
          <dgm:dir/>
          <dgm:resizeHandles val="exact"/>
        </dgm:presLayoutVars>
      </dgm:prSet>
      <dgm:spPr/>
      <dgm:t>
        <a:bodyPr/>
        <a:lstStyle/>
        <a:p>
          <a:endParaRPr lang="en-US"/>
        </a:p>
      </dgm:t>
    </dgm:pt>
    <dgm:pt modelId="{05950C03-D5A8-4BC0-BE31-30285A3D8A5D}" type="pres">
      <dgm:prSet presAssocID="{55381AAD-A087-4611-A832-1ECE6C7EF15C}" presName="node" presStyleLbl="node1" presStyleIdx="0" presStyleCnt="5">
        <dgm:presLayoutVars>
          <dgm:bulletEnabled val="1"/>
        </dgm:presLayoutVars>
      </dgm:prSet>
      <dgm:spPr/>
      <dgm:t>
        <a:bodyPr/>
        <a:lstStyle/>
        <a:p>
          <a:endParaRPr lang="en-US"/>
        </a:p>
      </dgm:t>
    </dgm:pt>
    <dgm:pt modelId="{954BE143-872D-4C79-838F-D2B5B60CBBB5}" type="pres">
      <dgm:prSet presAssocID="{79A8E6D9-0E53-4A83-AEE1-1221F405C6A9}" presName="sibTrans" presStyleCnt="0"/>
      <dgm:spPr/>
    </dgm:pt>
    <dgm:pt modelId="{1AD4185E-108F-4C5D-812E-78781E81827E}" type="pres">
      <dgm:prSet presAssocID="{D6A65E69-D219-4E29-9408-35E388C4D838}" presName="node" presStyleLbl="node1" presStyleIdx="1" presStyleCnt="5">
        <dgm:presLayoutVars>
          <dgm:bulletEnabled val="1"/>
        </dgm:presLayoutVars>
      </dgm:prSet>
      <dgm:spPr/>
      <dgm:t>
        <a:bodyPr/>
        <a:lstStyle/>
        <a:p>
          <a:endParaRPr lang="en-US"/>
        </a:p>
      </dgm:t>
    </dgm:pt>
    <dgm:pt modelId="{D4A0095D-2485-4FC9-BB7E-F774B8DC574F}" type="pres">
      <dgm:prSet presAssocID="{33247F6D-46CD-4E36-A10C-F858266E6D2D}" presName="sibTrans" presStyleCnt="0"/>
      <dgm:spPr/>
    </dgm:pt>
    <dgm:pt modelId="{11C35352-86F7-4889-A461-F8A9D3F12BDF}" type="pres">
      <dgm:prSet presAssocID="{85A90EB4-456C-4AB4-BC32-6FE0BAD67293}" presName="node" presStyleLbl="node1" presStyleIdx="2" presStyleCnt="5">
        <dgm:presLayoutVars>
          <dgm:bulletEnabled val="1"/>
        </dgm:presLayoutVars>
      </dgm:prSet>
      <dgm:spPr/>
      <dgm:t>
        <a:bodyPr/>
        <a:lstStyle/>
        <a:p>
          <a:endParaRPr lang="en-US"/>
        </a:p>
      </dgm:t>
    </dgm:pt>
    <dgm:pt modelId="{C929FAD5-6867-456C-BC96-2F8D56EC01D5}" type="pres">
      <dgm:prSet presAssocID="{D6836D5C-DF63-4A73-BB46-7196444FD600}" presName="sibTrans" presStyleCnt="0"/>
      <dgm:spPr/>
    </dgm:pt>
    <dgm:pt modelId="{B14E602B-B6B8-4EAB-8497-CB0179BE9449}" type="pres">
      <dgm:prSet presAssocID="{78951E83-5D7B-40C8-9649-21968B30CCA1}" presName="node" presStyleLbl="node1" presStyleIdx="3" presStyleCnt="5">
        <dgm:presLayoutVars>
          <dgm:bulletEnabled val="1"/>
        </dgm:presLayoutVars>
      </dgm:prSet>
      <dgm:spPr/>
      <dgm:t>
        <a:bodyPr/>
        <a:lstStyle/>
        <a:p>
          <a:endParaRPr lang="en-US"/>
        </a:p>
      </dgm:t>
    </dgm:pt>
    <dgm:pt modelId="{DAD35007-64DA-4413-82F5-6884C30FFF5F}" type="pres">
      <dgm:prSet presAssocID="{10E1EDFD-F540-49F8-921D-181896084901}" presName="sibTrans" presStyleCnt="0"/>
      <dgm:spPr/>
    </dgm:pt>
    <dgm:pt modelId="{51639670-0E6F-4E63-9FF0-39E4C88DEA5F}" type="pres">
      <dgm:prSet presAssocID="{3E5BC873-D70A-45B4-8930-3D6ED96CF620}" presName="node" presStyleLbl="node1" presStyleIdx="4" presStyleCnt="5">
        <dgm:presLayoutVars>
          <dgm:bulletEnabled val="1"/>
        </dgm:presLayoutVars>
      </dgm:prSet>
      <dgm:spPr/>
      <dgm:t>
        <a:bodyPr/>
        <a:lstStyle/>
        <a:p>
          <a:endParaRPr lang="en-US"/>
        </a:p>
      </dgm:t>
    </dgm:pt>
  </dgm:ptLst>
  <dgm:cxnLst>
    <dgm:cxn modelId="{7CED5DC9-0690-DF4C-AC0C-5D3DD392DD10}" type="presOf" srcId="{85A90EB4-456C-4AB4-BC32-6FE0BAD67293}" destId="{11C35352-86F7-4889-A461-F8A9D3F12BDF}" srcOrd="0" destOrd="0" presId="urn:microsoft.com/office/officeart/2005/8/layout/default"/>
    <dgm:cxn modelId="{481963FE-7651-0F47-B7AD-1DB4D9D26982}" type="presOf" srcId="{53EC7F58-252D-45DC-A2AF-91E6C00808ED}" destId="{48F61AAE-EC08-423D-A8A1-EB0EA72BB208}" srcOrd="0" destOrd="0" presId="urn:microsoft.com/office/officeart/2005/8/layout/default"/>
    <dgm:cxn modelId="{3ECD8729-DCA6-D342-89DF-4001DA08627E}" type="presOf" srcId="{55381AAD-A087-4611-A832-1ECE6C7EF15C}" destId="{05950C03-D5A8-4BC0-BE31-30285A3D8A5D}" srcOrd="0" destOrd="0" presId="urn:microsoft.com/office/officeart/2005/8/layout/default"/>
    <dgm:cxn modelId="{45AE4E03-8E1D-1641-BFCB-0271803BBFF3}" type="presOf" srcId="{D6A65E69-D219-4E29-9408-35E388C4D838}" destId="{1AD4185E-108F-4C5D-812E-78781E81827E}" srcOrd="0" destOrd="0" presId="urn:microsoft.com/office/officeart/2005/8/layout/default"/>
    <dgm:cxn modelId="{DAE1A5BB-CCE6-D744-AF2C-42E93489A1E5}" type="presOf" srcId="{3E5BC873-D70A-45B4-8930-3D6ED96CF620}" destId="{51639670-0E6F-4E63-9FF0-39E4C88DEA5F}" srcOrd="0" destOrd="0" presId="urn:microsoft.com/office/officeart/2005/8/layout/default"/>
    <dgm:cxn modelId="{89490F0B-72A4-4D08-8087-978D925D2C00}" srcId="{53EC7F58-252D-45DC-A2AF-91E6C00808ED}" destId="{55381AAD-A087-4611-A832-1ECE6C7EF15C}" srcOrd="0" destOrd="0" parTransId="{65558E9E-EEFE-432F-869C-6586990C1008}" sibTransId="{79A8E6D9-0E53-4A83-AEE1-1221F405C6A9}"/>
    <dgm:cxn modelId="{67FC9F24-8638-4EE5-B9D6-B42ABB4F76B8}" srcId="{53EC7F58-252D-45DC-A2AF-91E6C00808ED}" destId="{3E5BC873-D70A-45B4-8930-3D6ED96CF620}" srcOrd="4" destOrd="0" parTransId="{9EC40971-AB96-4FE1-B339-A44220D84ACA}" sibTransId="{9A60607F-5217-4A96-9A39-3AC0237D7101}"/>
    <dgm:cxn modelId="{634CE363-1C23-C041-9673-1D479C617713}" type="presOf" srcId="{78951E83-5D7B-40C8-9649-21968B30CCA1}" destId="{B14E602B-B6B8-4EAB-8497-CB0179BE9449}" srcOrd="0" destOrd="0" presId="urn:microsoft.com/office/officeart/2005/8/layout/default"/>
    <dgm:cxn modelId="{0984671D-0320-41C0-AEAD-A0624792A04B}" srcId="{53EC7F58-252D-45DC-A2AF-91E6C00808ED}" destId="{78951E83-5D7B-40C8-9649-21968B30CCA1}" srcOrd="3" destOrd="0" parTransId="{3E333009-AB1D-4C2E-995D-43D7E081739E}" sibTransId="{10E1EDFD-F540-49F8-921D-181896084901}"/>
    <dgm:cxn modelId="{A59BD108-5E03-4D48-8CAA-17EEFDC279C4}" srcId="{53EC7F58-252D-45DC-A2AF-91E6C00808ED}" destId="{D6A65E69-D219-4E29-9408-35E388C4D838}" srcOrd="1" destOrd="0" parTransId="{6178A699-8A62-4554-9F6E-26E02AEC046C}" sibTransId="{33247F6D-46CD-4E36-A10C-F858266E6D2D}"/>
    <dgm:cxn modelId="{9CC00FE0-B4D9-4E69-B211-81B00CD18BDF}" srcId="{53EC7F58-252D-45DC-A2AF-91E6C00808ED}" destId="{85A90EB4-456C-4AB4-BC32-6FE0BAD67293}" srcOrd="2" destOrd="0" parTransId="{0C24582D-7A19-44FD-A1DB-4AFEA517251A}" sibTransId="{D6836D5C-DF63-4A73-BB46-7196444FD600}"/>
    <dgm:cxn modelId="{2BE7FD13-CB21-8D4D-B6CD-3A2E9D6F54F1}" type="presParOf" srcId="{48F61AAE-EC08-423D-A8A1-EB0EA72BB208}" destId="{05950C03-D5A8-4BC0-BE31-30285A3D8A5D}" srcOrd="0" destOrd="0" presId="urn:microsoft.com/office/officeart/2005/8/layout/default"/>
    <dgm:cxn modelId="{E2A2774D-7B52-5B46-BC08-23747B7D4D99}" type="presParOf" srcId="{48F61AAE-EC08-423D-A8A1-EB0EA72BB208}" destId="{954BE143-872D-4C79-838F-D2B5B60CBBB5}" srcOrd="1" destOrd="0" presId="urn:microsoft.com/office/officeart/2005/8/layout/default"/>
    <dgm:cxn modelId="{E556CD06-3754-154B-B874-3C6ED854F0B0}" type="presParOf" srcId="{48F61AAE-EC08-423D-A8A1-EB0EA72BB208}" destId="{1AD4185E-108F-4C5D-812E-78781E81827E}" srcOrd="2" destOrd="0" presId="urn:microsoft.com/office/officeart/2005/8/layout/default"/>
    <dgm:cxn modelId="{F9F6B17D-CD0F-1E4F-8B05-B88E23038F2F}" type="presParOf" srcId="{48F61AAE-EC08-423D-A8A1-EB0EA72BB208}" destId="{D4A0095D-2485-4FC9-BB7E-F774B8DC574F}" srcOrd="3" destOrd="0" presId="urn:microsoft.com/office/officeart/2005/8/layout/default"/>
    <dgm:cxn modelId="{35A41963-33C8-A443-B26F-D3E89F11A92C}" type="presParOf" srcId="{48F61AAE-EC08-423D-A8A1-EB0EA72BB208}" destId="{11C35352-86F7-4889-A461-F8A9D3F12BDF}" srcOrd="4" destOrd="0" presId="urn:microsoft.com/office/officeart/2005/8/layout/default"/>
    <dgm:cxn modelId="{1F0EF8B1-CAF4-9341-9B0C-22B0276EC021}" type="presParOf" srcId="{48F61AAE-EC08-423D-A8A1-EB0EA72BB208}" destId="{C929FAD5-6867-456C-BC96-2F8D56EC01D5}" srcOrd="5" destOrd="0" presId="urn:microsoft.com/office/officeart/2005/8/layout/default"/>
    <dgm:cxn modelId="{D2BFFAD3-03C9-7245-9C8A-3FC368649B16}" type="presParOf" srcId="{48F61AAE-EC08-423D-A8A1-EB0EA72BB208}" destId="{B14E602B-B6B8-4EAB-8497-CB0179BE9449}" srcOrd="6" destOrd="0" presId="urn:microsoft.com/office/officeart/2005/8/layout/default"/>
    <dgm:cxn modelId="{4E231B98-5329-2340-85B9-F426850350B6}" type="presParOf" srcId="{48F61AAE-EC08-423D-A8A1-EB0EA72BB208}" destId="{DAD35007-64DA-4413-82F5-6884C30FFF5F}" srcOrd="7" destOrd="0" presId="urn:microsoft.com/office/officeart/2005/8/layout/default"/>
    <dgm:cxn modelId="{BB9EDC29-1773-424A-82E8-A4EC08912A77}" type="presParOf" srcId="{48F61AAE-EC08-423D-A8A1-EB0EA72BB208}" destId="{51639670-0E6F-4E63-9FF0-39E4C88DEA5F}" srcOrd="8"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885BE-B713-4085-B8C2-4730D3CEC79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65E46E5-4843-41D1-9D0C-468C26FA9AA6}">
      <dgm:prSet phldrT="[Text]" custT="1"/>
      <dgm:spPr/>
      <dgm:t>
        <a:bodyPr/>
        <a:lstStyle/>
        <a:p>
          <a:r>
            <a:rPr lang="en-US" sz="2400" smtClean="0"/>
            <a:t>Product differentiation</a:t>
          </a:r>
          <a:endParaRPr lang="en-US" sz="2400" dirty="0"/>
        </a:p>
      </dgm:t>
    </dgm:pt>
    <dgm:pt modelId="{A115F5DD-7BE8-4DFE-9378-371ACAD07BC7}" type="parTrans" cxnId="{E4F919C2-B611-4F23-9BA5-B7044D898C73}">
      <dgm:prSet/>
      <dgm:spPr/>
      <dgm:t>
        <a:bodyPr/>
        <a:lstStyle/>
        <a:p>
          <a:endParaRPr lang="en-US" sz="2000">
            <a:solidFill>
              <a:schemeClr val="tx1"/>
            </a:solidFill>
          </a:endParaRPr>
        </a:p>
      </dgm:t>
    </dgm:pt>
    <dgm:pt modelId="{7093A0E6-6CC3-437A-BC4C-10B60761A89C}" type="sibTrans" cxnId="{E4F919C2-B611-4F23-9BA5-B7044D898C73}">
      <dgm:prSet/>
      <dgm:spPr/>
      <dgm:t>
        <a:bodyPr/>
        <a:lstStyle/>
        <a:p>
          <a:endParaRPr lang="en-US" sz="2000">
            <a:solidFill>
              <a:schemeClr val="tx1"/>
            </a:solidFill>
          </a:endParaRPr>
        </a:p>
      </dgm:t>
    </dgm:pt>
    <dgm:pt modelId="{3C2A5247-23E3-4CF0-A90E-04FE5C85686D}">
      <dgm:prSet custT="1"/>
      <dgm:spPr/>
      <dgm:t>
        <a:bodyPr/>
        <a:lstStyle/>
        <a:p>
          <a:r>
            <a:rPr lang="en-US" sz="2400" smtClean="0"/>
            <a:t>Service differentiation</a:t>
          </a:r>
          <a:endParaRPr lang="en-US" sz="2400" dirty="0" smtClean="0"/>
        </a:p>
      </dgm:t>
    </dgm:pt>
    <dgm:pt modelId="{48ED2212-4A17-4B62-95F0-02185D99A8F9}" type="parTrans" cxnId="{A9DCC388-235A-42E1-9402-A7E2864B9306}">
      <dgm:prSet/>
      <dgm:spPr/>
      <dgm:t>
        <a:bodyPr/>
        <a:lstStyle/>
        <a:p>
          <a:endParaRPr lang="en-US" sz="2000">
            <a:solidFill>
              <a:schemeClr val="tx1"/>
            </a:solidFill>
          </a:endParaRPr>
        </a:p>
      </dgm:t>
    </dgm:pt>
    <dgm:pt modelId="{EA0440A6-2B0F-48A8-9CEB-55C9A97FF539}" type="sibTrans" cxnId="{A9DCC388-235A-42E1-9402-A7E2864B9306}">
      <dgm:prSet/>
      <dgm:spPr/>
      <dgm:t>
        <a:bodyPr/>
        <a:lstStyle/>
        <a:p>
          <a:endParaRPr lang="en-US" sz="2000">
            <a:solidFill>
              <a:schemeClr val="tx1"/>
            </a:solidFill>
          </a:endParaRPr>
        </a:p>
      </dgm:t>
    </dgm:pt>
    <dgm:pt modelId="{05955573-3167-4078-B56C-D3C2AD4D3FA4}">
      <dgm:prSet custT="1"/>
      <dgm:spPr/>
      <dgm:t>
        <a:bodyPr/>
        <a:lstStyle/>
        <a:p>
          <a:r>
            <a:rPr lang="en-US" sz="2400" dirty="0" smtClean="0"/>
            <a:t>Channel differentiation</a:t>
          </a:r>
        </a:p>
      </dgm:t>
    </dgm:pt>
    <dgm:pt modelId="{B6AC1DFB-0089-4C1B-88DF-DE73004F8E34}" type="parTrans" cxnId="{8C9BA201-0C87-4587-8B70-0D95FC930AB9}">
      <dgm:prSet/>
      <dgm:spPr/>
      <dgm:t>
        <a:bodyPr/>
        <a:lstStyle/>
        <a:p>
          <a:endParaRPr lang="en-US" sz="2000">
            <a:solidFill>
              <a:schemeClr val="tx1"/>
            </a:solidFill>
          </a:endParaRPr>
        </a:p>
      </dgm:t>
    </dgm:pt>
    <dgm:pt modelId="{B857365E-FB39-46F4-B5C2-98361292D08E}" type="sibTrans" cxnId="{8C9BA201-0C87-4587-8B70-0D95FC930AB9}">
      <dgm:prSet/>
      <dgm:spPr/>
      <dgm:t>
        <a:bodyPr/>
        <a:lstStyle/>
        <a:p>
          <a:endParaRPr lang="en-US" sz="2000">
            <a:solidFill>
              <a:schemeClr val="tx1"/>
            </a:solidFill>
          </a:endParaRPr>
        </a:p>
      </dgm:t>
    </dgm:pt>
    <dgm:pt modelId="{609C148F-AB26-444E-AD2C-D4FE910EDB8E}">
      <dgm:prSet custT="1"/>
      <dgm:spPr/>
      <dgm:t>
        <a:bodyPr/>
        <a:lstStyle/>
        <a:p>
          <a:r>
            <a:rPr lang="en-US" sz="2400" smtClean="0"/>
            <a:t>People differentiation</a:t>
          </a:r>
          <a:endParaRPr lang="en-US" sz="2400" dirty="0" smtClean="0"/>
        </a:p>
      </dgm:t>
    </dgm:pt>
    <dgm:pt modelId="{8C6BAD3F-E5A8-40E7-868E-B4F7B62970EE}" type="parTrans" cxnId="{980992A0-B23C-4617-8C53-7F972AF9D2AF}">
      <dgm:prSet/>
      <dgm:spPr/>
      <dgm:t>
        <a:bodyPr/>
        <a:lstStyle/>
        <a:p>
          <a:endParaRPr lang="en-US" sz="2000">
            <a:solidFill>
              <a:schemeClr val="tx1"/>
            </a:solidFill>
          </a:endParaRPr>
        </a:p>
      </dgm:t>
    </dgm:pt>
    <dgm:pt modelId="{D379301C-0EBF-46B4-B7FE-C789E24DB4B0}" type="sibTrans" cxnId="{980992A0-B23C-4617-8C53-7F972AF9D2AF}">
      <dgm:prSet/>
      <dgm:spPr/>
      <dgm:t>
        <a:bodyPr/>
        <a:lstStyle/>
        <a:p>
          <a:endParaRPr lang="en-US" sz="2000">
            <a:solidFill>
              <a:schemeClr val="tx1"/>
            </a:solidFill>
          </a:endParaRPr>
        </a:p>
      </dgm:t>
    </dgm:pt>
    <dgm:pt modelId="{11C0683C-4920-413F-9C3D-ECD7B65D3751}">
      <dgm:prSet custT="1"/>
      <dgm:spPr/>
      <dgm:t>
        <a:bodyPr/>
        <a:lstStyle/>
        <a:p>
          <a:r>
            <a:rPr lang="en-US" sz="2400" dirty="0" smtClean="0"/>
            <a:t>Image differentiation</a:t>
          </a:r>
        </a:p>
      </dgm:t>
    </dgm:pt>
    <dgm:pt modelId="{0C99C019-4969-41D4-B93E-51B1D338E759}" type="parTrans" cxnId="{A7CBD0D6-1090-400C-B594-7FEB98B5D683}">
      <dgm:prSet/>
      <dgm:spPr/>
      <dgm:t>
        <a:bodyPr/>
        <a:lstStyle/>
        <a:p>
          <a:endParaRPr lang="en-US" sz="2000">
            <a:solidFill>
              <a:schemeClr val="tx1"/>
            </a:solidFill>
          </a:endParaRPr>
        </a:p>
      </dgm:t>
    </dgm:pt>
    <dgm:pt modelId="{BD9A5C68-D2A0-41A2-8995-76BC692A18FE}" type="sibTrans" cxnId="{A7CBD0D6-1090-400C-B594-7FEB98B5D683}">
      <dgm:prSet/>
      <dgm:spPr/>
      <dgm:t>
        <a:bodyPr/>
        <a:lstStyle/>
        <a:p>
          <a:endParaRPr lang="en-US" sz="2000">
            <a:solidFill>
              <a:schemeClr val="tx1"/>
            </a:solidFill>
          </a:endParaRPr>
        </a:p>
      </dgm:t>
    </dgm:pt>
    <dgm:pt modelId="{6159DB62-FB8D-4FA0-980E-9CF72C2F89CB}" type="pres">
      <dgm:prSet presAssocID="{F7E885BE-B713-4085-B8C2-4730D3CEC794}" presName="linear" presStyleCnt="0">
        <dgm:presLayoutVars>
          <dgm:animLvl val="lvl"/>
          <dgm:resizeHandles val="exact"/>
        </dgm:presLayoutVars>
      </dgm:prSet>
      <dgm:spPr/>
      <dgm:t>
        <a:bodyPr/>
        <a:lstStyle/>
        <a:p>
          <a:endParaRPr lang="en-US"/>
        </a:p>
      </dgm:t>
    </dgm:pt>
    <dgm:pt modelId="{C09B3B0B-3AAC-4C7C-B985-64A381224091}" type="pres">
      <dgm:prSet presAssocID="{965E46E5-4843-41D1-9D0C-468C26FA9AA6}" presName="parentText" presStyleLbl="node1" presStyleIdx="0" presStyleCnt="5">
        <dgm:presLayoutVars>
          <dgm:chMax val="0"/>
          <dgm:bulletEnabled val="1"/>
        </dgm:presLayoutVars>
      </dgm:prSet>
      <dgm:spPr/>
      <dgm:t>
        <a:bodyPr/>
        <a:lstStyle/>
        <a:p>
          <a:endParaRPr lang="en-US"/>
        </a:p>
      </dgm:t>
    </dgm:pt>
    <dgm:pt modelId="{2F888D1B-5B95-407E-A8E5-72D6FABA555D}" type="pres">
      <dgm:prSet presAssocID="{7093A0E6-6CC3-437A-BC4C-10B60761A89C}" presName="spacer" presStyleCnt="0"/>
      <dgm:spPr/>
      <dgm:t>
        <a:bodyPr/>
        <a:lstStyle/>
        <a:p>
          <a:endParaRPr lang="en-US"/>
        </a:p>
      </dgm:t>
    </dgm:pt>
    <dgm:pt modelId="{BBEB0502-F629-4C7C-ACAB-7F90991F077A}" type="pres">
      <dgm:prSet presAssocID="{3C2A5247-23E3-4CF0-A90E-04FE5C85686D}" presName="parentText" presStyleLbl="node1" presStyleIdx="1" presStyleCnt="5">
        <dgm:presLayoutVars>
          <dgm:chMax val="0"/>
          <dgm:bulletEnabled val="1"/>
        </dgm:presLayoutVars>
      </dgm:prSet>
      <dgm:spPr/>
      <dgm:t>
        <a:bodyPr/>
        <a:lstStyle/>
        <a:p>
          <a:endParaRPr lang="en-US"/>
        </a:p>
      </dgm:t>
    </dgm:pt>
    <dgm:pt modelId="{B658E892-CA8B-4C6C-B8E5-81476BA5E413}" type="pres">
      <dgm:prSet presAssocID="{EA0440A6-2B0F-48A8-9CEB-55C9A97FF539}" presName="spacer" presStyleCnt="0"/>
      <dgm:spPr/>
      <dgm:t>
        <a:bodyPr/>
        <a:lstStyle/>
        <a:p>
          <a:endParaRPr lang="en-US"/>
        </a:p>
      </dgm:t>
    </dgm:pt>
    <dgm:pt modelId="{ADA97DE5-2C1D-4311-8F11-7109D8166721}" type="pres">
      <dgm:prSet presAssocID="{05955573-3167-4078-B56C-D3C2AD4D3FA4}" presName="parentText" presStyleLbl="node1" presStyleIdx="2" presStyleCnt="5" custLinFactY="14978" custLinFactNeighborY="100000">
        <dgm:presLayoutVars>
          <dgm:chMax val="0"/>
          <dgm:bulletEnabled val="1"/>
        </dgm:presLayoutVars>
      </dgm:prSet>
      <dgm:spPr/>
      <dgm:t>
        <a:bodyPr/>
        <a:lstStyle/>
        <a:p>
          <a:endParaRPr lang="en-US"/>
        </a:p>
      </dgm:t>
    </dgm:pt>
    <dgm:pt modelId="{2CBD129D-2D04-468D-9808-B7A143563DDA}" type="pres">
      <dgm:prSet presAssocID="{B857365E-FB39-46F4-B5C2-98361292D08E}" presName="spacer" presStyleCnt="0"/>
      <dgm:spPr/>
      <dgm:t>
        <a:bodyPr/>
        <a:lstStyle/>
        <a:p>
          <a:endParaRPr lang="en-US"/>
        </a:p>
      </dgm:t>
    </dgm:pt>
    <dgm:pt modelId="{1190BF91-F168-4ECA-8CF5-AE00F414FA0A}" type="pres">
      <dgm:prSet presAssocID="{609C148F-AB26-444E-AD2C-D4FE910EDB8E}" presName="parentText" presStyleLbl="node1" presStyleIdx="3" presStyleCnt="5">
        <dgm:presLayoutVars>
          <dgm:chMax val="0"/>
          <dgm:bulletEnabled val="1"/>
        </dgm:presLayoutVars>
      </dgm:prSet>
      <dgm:spPr/>
      <dgm:t>
        <a:bodyPr/>
        <a:lstStyle/>
        <a:p>
          <a:endParaRPr lang="en-US"/>
        </a:p>
      </dgm:t>
    </dgm:pt>
    <dgm:pt modelId="{BB00A0A3-1EC1-48EC-9A3C-00C78F8C8463}" type="pres">
      <dgm:prSet presAssocID="{D379301C-0EBF-46B4-B7FE-C789E24DB4B0}" presName="spacer" presStyleCnt="0"/>
      <dgm:spPr/>
      <dgm:t>
        <a:bodyPr/>
        <a:lstStyle/>
        <a:p>
          <a:endParaRPr lang="en-US"/>
        </a:p>
      </dgm:t>
    </dgm:pt>
    <dgm:pt modelId="{F73B8C1A-FEFF-4691-B3E8-2B81CE7C3447}" type="pres">
      <dgm:prSet presAssocID="{11C0683C-4920-413F-9C3D-ECD7B65D3751}" presName="parentText" presStyleLbl="node1" presStyleIdx="4" presStyleCnt="5" custLinFactY="33845" custLinFactNeighborY="100000">
        <dgm:presLayoutVars>
          <dgm:chMax val="0"/>
          <dgm:bulletEnabled val="1"/>
        </dgm:presLayoutVars>
      </dgm:prSet>
      <dgm:spPr/>
      <dgm:t>
        <a:bodyPr/>
        <a:lstStyle/>
        <a:p>
          <a:endParaRPr lang="en-US"/>
        </a:p>
      </dgm:t>
    </dgm:pt>
  </dgm:ptLst>
  <dgm:cxnLst>
    <dgm:cxn modelId="{146148BD-AED3-0C4A-9005-54E722857F7A}" type="presOf" srcId="{05955573-3167-4078-B56C-D3C2AD4D3FA4}" destId="{ADA97DE5-2C1D-4311-8F11-7109D8166721}" srcOrd="0" destOrd="0" presId="urn:microsoft.com/office/officeart/2005/8/layout/vList2"/>
    <dgm:cxn modelId="{8C9BA201-0C87-4587-8B70-0D95FC930AB9}" srcId="{F7E885BE-B713-4085-B8C2-4730D3CEC794}" destId="{05955573-3167-4078-B56C-D3C2AD4D3FA4}" srcOrd="2" destOrd="0" parTransId="{B6AC1DFB-0089-4C1B-88DF-DE73004F8E34}" sibTransId="{B857365E-FB39-46F4-B5C2-98361292D08E}"/>
    <dgm:cxn modelId="{AE6C39BD-4FE8-AA47-8C30-108E37D48860}" type="presOf" srcId="{965E46E5-4843-41D1-9D0C-468C26FA9AA6}" destId="{C09B3B0B-3AAC-4C7C-B985-64A381224091}" srcOrd="0" destOrd="0" presId="urn:microsoft.com/office/officeart/2005/8/layout/vList2"/>
    <dgm:cxn modelId="{AE564B0F-5079-544C-BFE3-2B160A52B39A}" type="presOf" srcId="{F7E885BE-B713-4085-B8C2-4730D3CEC794}" destId="{6159DB62-FB8D-4FA0-980E-9CF72C2F89CB}" srcOrd="0" destOrd="0" presId="urn:microsoft.com/office/officeart/2005/8/layout/vList2"/>
    <dgm:cxn modelId="{74461577-57E3-D046-85E5-25C94961210B}" type="presOf" srcId="{3C2A5247-23E3-4CF0-A90E-04FE5C85686D}" destId="{BBEB0502-F629-4C7C-ACAB-7F90991F077A}" srcOrd="0" destOrd="0" presId="urn:microsoft.com/office/officeart/2005/8/layout/vList2"/>
    <dgm:cxn modelId="{6885DAFF-EF21-304C-B66B-3AC080582252}" type="presOf" srcId="{609C148F-AB26-444E-AD2C-D4FE910EDB8E}" destId="{1190BF91-F168-4ECA-8CF5-AE00F414FA0A}" srcOrd="0" destOrd="0" presId="urn:microsoft.com/office/officeart/2005/8/layout/vList2"/>
    <dgm:cxn modelId="{E4F919C2-B611-4F23-9BA5-B7044D898C73}" srcId="{F7E885BE-B713-4085-B8C2-4730D3CEC794}" destId="{965E46E5-4843-41D1-9D0C-468C26FA9AA6}" srcOrd="0" destOrd="0" parTransId="{A115F5DD-7BE8-4DFE-9378-371ACAD07BC7}" sibTransId="{7093A0E6-6CC3-437A-BC4C-10B60761A89C}"/>
    <dgm:cxn modelId="{158BE121-18D3-8A4B-81E8-6E45B3CE77B1}" type="presOf" srcId="{11C0683C-4920-413F-9C3D-ECD7B65D3751}" destId="{F73B8C1A-FEFF-4691-B3E8-2B81CE7C3447}" srcOrd="0" destOrd="0" presId="urn:microsoft.com/office/officeart/2005/8/layout/vList2"/>
    <dgm:cxn modelId="{A9DCC388-235A-42E1-9402-A7E2864B9306}" srcId="{F7E885BE-B713-4085-B8C2-4730D3CEC794}" destId="{3C2A5247-23E3-4CF0-A90E-04FE5C85686D}" srcOrd="1" destOrd="0" parTransId="{48ED2212-4A17-4B62-95F0-02185D99A8F9}" sibTransId="{EA0440A6-2B0F-48A8-9CEB-55C9A97FF539}"/>
    <dgm:cxn modelId="{A7CBD0D6-1090-400C-B594-7FEB98B5D683}" srcId="{F7E885BE-B713-4085-B8C2-4730D3CEC794}" destId="{11C0683C-4920-413F-9C3D-ECD7B65D3751}" srcOrd="4" destOrd="0" parTransId="{0C99C019-4969-41D4-B93E-51B1D338E759}" sibTransId="{BD9A5C68-D2A0-41A2-8995-76BC692A18FE}"/>
    <dgm:cxn modelId="{980992A0-B23C-4617-8C53-7F972AF9D2AF}" srcId="{F7E885BE-B713-4085-B8C2-4730D3CEC794}" destId="{609C148F-AB26-444E-AD2C-D4FE910EDB8E}" srcOrd="3" destOrd="0" parTransId="{8C6BAD3F-E5A8-40E7-868E-B4F7B62970EE}" sibTransId="{D379301C-0EBF-46B4-B7FE-C789E24DB4B0}"/>
    <dgm:cxn modelId="{BD5FAA48-5ED1-4E4E-A3FE-8CADC54BD6DC}" type="presParOf" srcId="{6159DB62-FB8D-4FA0-980E-9CF72C2F89CB}" destId="{C09B3B0B-3AAC-4C7C-B985-64A381224091}" srcOrd="0" destOrd="0" presId="urn:microsoft.com/office/officeart/2005/8/layout/vList2"/>
    <dgm:cxn modelId="{A3D2320B-B2E7-E449-86FC-2FE464FF7F1B}" type="presParOf" srcId="{6159DB62-FB8D-4FA0-980E-9CF72C2F89CB}" destId="{2F888D1B-5B95-407E-A8E5-72D6FABA555D}" srcOrd="1" destOrd="0" presId="urn:microsoft.com/office/officeart/2005/8/layout/vList2"/>
    <dgm:cxn modelId="{2CF4DC39-8011-E54B-9479-334367BBEE0E}" type="presParOf" srcId="{6159DB62-FB8D-4FA0-980E-9CF72C2F89CB}" destId="{BBEB0502-F629-4C7C-ACAB-7F90991F077A}" srcOrd="2" destOrd="0" presId="urn:microsoft.com/office/officeart/2005/8/layout/vList2"/>
    <dgm:cxn modelId="{562E7A91-987E-2949-ACE8-3457AD3D266E}" type="presParOf" srcId="{6159DB62-FB8D-4FA0-980E-9CF72C2F89CB}" destId="{B658E892-CA8B-4C6C-B8E5-81476BA5E413}" srcOrd="3" destOrd="0" presId="urn:microsoft.com/office/officeart/2005/8/layout/vList2"/>
    <dgm:cxn modelId="{8CB196DA-7BD0-0B47-9C79-916471444280}" type="presParOf" srcId="{6159DB62-FB8D-4FA0-980E-9CF72C2F89CB}" destId="{ADA97DE5-2C1D-4311-8F11-7109D8166721}" srcOrd="4" destOrd="0" presId="urn:microsoft.com/office/officeart/2005/8/layout/vList2"/>
    <dgm:cxn modelId="{E92177FF-4C92-2B41-932B-F693C58F8FA7}" type="presParOf" srcId="{6159DB62-FB8D-4FA0-980E-9CF72C2F89CB}" destId="{2CBD129D-2D04-468D-9808-B7A143563DDA}" srcOrd="5" destOrd="0" presId="urn:microsoft.com/office/officeart/2005/8/layout/vList2"/>
    <dgm:cxn modelId="{C679A473-92AA-9F4F-A25C-BEFE1AC672FA}" type="presParOf" srcId="{6159DB62-FB8D-4FA0-980E-9CF72C2F89CB}" destId="{1190BF91-F168-4ECA-8CF5-AE00F414FA0A}" srcOrd="6" destOrd="0" presId="urn:microsoft.com/office/officeart/2005/8/layout/vList2"/>
    <dgm:cxn modelId="{5E0D31C8-8233-A643-9FA9-142C6EBC23B7}" type="presParOf" srcId="{6159DB62-FB8D-4FA0-980E-9CF72C2F89CB}" destId="{BB00A0A3-1EC1-48EC-9A3C-00C78F8C8463}" srcOrd="7" destOrd="0" presId="urn:microsoft.com/office/officeart/2005/8/layout/vList2"/>
    <dgm:cxn modelId="{399F50D6-C192-3E41-851D-ABE982AE1216}" type="presParOf" srcId="{6159DB62-FB8D-4FA0-980E-9CF72C2F89CB}" destId="{F73B8C1A-FEFF-4691-B3E8-2B81CE7C3447}" srcOrd="8" destOrd="0" presId="urn:microsoft.com/office/officeart/2005/8/layout/vList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5D196-C123-4CE3-976F-F5B1890AAC9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1818E40-CFB3-4291-B625-0F0C6AB74004}">
      <dgm:prSet phldrT="[Text]"/>
      <dgm:spPr/>
      <dgm:t>
        <a:bodyPr/>
        <a:lstStyle/>
        <a:p>
          <a:r>
            <a:rPr lang="en-US" dirty="0" smtClean="0"/>
            <a:t>Important</a:t>
          </a:r>
          <a:endParaRPr lang="en-US" dirty="0"/>
        </a:p>
      </dgm:t>
    </dgm:pt>
    <dgm:pt modelId="{71B84D05-5A11-4CF8-80D2-AF131E903592}" type="parTrans" cxnId="{BEE6E269-C72F-4A38-8256-5A1D9462B879}">
      <dgm:prSet/>
      <dgm:spPr/>
      <dgm:t>
        <a:bodyPr/>
        <a:lstStyle/>
        <a:p>
          <a:endParaRPr lang="en-US"/>
        </a:p>
      </dgm:t>
    </dgm:pt>
    <dgm:pt modelId="{0E6D7CAF-BC79-4C81-8272-2508AEAE65BE}" type="sibTrans" cxnId="{BEE6E269-C72F-4A38-8256-5A1D9462B879}">
      <dgm:prSet/>
      <dgm:spPr/>
      <dgm:t>
        <a:bodyPr/>
        <a:lstStyle/>
        <a:p>
          <a:endParaRPr lang="en-US"/>
        </a:p>
      </dgm:t>
    </dgm:pt>
    <dgm:pt modelId="{CC11BF25-92B2-483A-8421-FE4771644980}">
      <dgm:prSet/>
      <dgm:spPr/>
      <dgm:t>
        <a:bodyPr/>
        <a:lstStyle/>
        <a:p>
          <a:r>
            <a:rPr lang="en-US" smtClean="0"/>
            <a:t>Distinctive</a:t>
          </a:r>
          <a:endParaRPr lang="en-US" dirty="0" smtClean="0"/>
        </a:p>
      </dgm:t>
    </dgm:pt>
    <dgm:pt modelId="{73BDF98E-005A-4B00-BEB7-50248681517F}" type="parTrans" cxnId="{B70C9A0B-AD94-4A15-9B7A-758CE4891569}">
      <dgm:prSet/>
      <dgm:spPr/>
      <dgm:t>
        <a:bodyPr/>
        <a:lstStyle/>
        <a:p>
          <a:endParaRPr lang="en-US"/>
        </a:p>
      </dgm:t>
    </dgm:pt>
    <dgm:pt modelId="{BC148F41-A54F-45C8-AA78-46C4DBCA41C1}" type="sibTrans" cxnId="{B70C9A0B-AD94-4A15-9B7A-758CE4891569}">
      <dgm:prSet/>
      <dgm:spPr/>
      <dgm:t>
        <a:bodyPr/>
        <a:lstStyle/>
        <a:p>
          <a:endParaRPr lang="en-US"/>
        </a:p>
      </dgm:t>
    </dgm:pt>
    <dgm:pt modelId="{0A6980FC-8914-419C-9B65-96E771DD8F51}">
      <dgm:prSet/>
      <dgm:spPr/>
      <dgm:t>
        <a:bodyPr/>
        <a:lstStyle/>
        <a:p>
          <a:r>
            <a:rPr lang="en-US" smtClean="0"/>
            <a:t>Superior</a:t>
          </a:r>
          <a:endParaRPr lang="en-US" dirty="0" smtClean="0"/>
        </a:p>
      </dgm:t>
    </dgm:pt>
    <dgm:pt modelId="{959CE1B9-2839-465A-B857-54067D367C68}" type="parTrans" cxnId="{44506DE1-7D71-4A44-BDB0-AF46B4CE09EF}">
      <dgm:prSet/>
      <dgm:spPr/>
      <dgm:t>
        <a:bodyPr/>
        <a:lstStyle/>
        <a:p>
          <a:endParaRPr lang="en-US"/>
        </a:p>
      </dgm:t>
    </dgm:pt>
    <dgm:pt modelId="{85DEC3C7-D920-4744-98ED-36F1E802FD56}" type="sibTrans" cxnId="{44506DE1-7D71-4A44-BDB0-AF46B4CE09EF}">
      <dgm:prSet/>
      <dgm:spPr/>
      <dgm:t>
        <a:bodyPr/>
        <a:lstStyle/>
        <a:p>
          <a:endParaRPr lang="en-US"/>
        </a:p>
      </dgm:t>
    </dgm:pt>
    <dgm:pt modelId="{A1E6CB42-7A92-4439-BEBE-ED7799CEBC04}">
      <dgm:prSet/>
      <dgm:spPr/>
      <dgm:t>
        <a:bodyPr/>
        <a:lstStyle/>
        <a:p>
          <a:r>
            <a:rPr lang="en-US" smtClean="0"/>
            <a:t>Communicable</a:t>
          </a:r>
          <a:endParaRPr lang="en-US" dirty="0" smtClean="0"/>
        </a:p>
      </dgm:t>
    </dgm:pt>
    <dgm:pt modelId="{592BDEF9-2BBC-4CAB-BB03-6A6EC76175B4}" type="parTrans" cxnId="{FE0DA75C-A1E1-41B1-83E1-707CDDD42733}">
      <dgm:prSet/>
      <dgm:spPr/>
      <dgm:t>
        <a:bodyPr/>
        <a:lstStyle/>
        <a:p>
          <a:endParaRPr lang="en-US"/>
        </a:p>
      </dgm:t>
    </dgm:pt>
    <dgm:pt modelId="{C24E534E-6AEE-4F84-9033-9253811F6FD4}" type="sibTrans" cxnId="{FE0DA75C-A1E1-41B1-83E1-707CDDD42733}">
      <dgm:prSet/>
      <dgm:spPr/>
      <dgm:t>
        <a:bodyPr/>
        <a:lstStyle/>
        <a:p>
          <a:endParaRPr lang="en-US"/>
        </a:p>
      </dgm:t>
    </dgm:pt>
    <dgm:pt modelId="{CF9E4579-9EC6-4E80-B800-32499569119F}">
      <dgm:prSet/>
      <dgm:spPr/>
      <dgm:t>
        <a:bodyPr/>
        <a:lstStyle/>
        <a:p>
          <a:r>
            <a:rPr lang="en-US" smtClean="0"/>
            <a:t>Preemptive</a:t>
          </a:r>
          <a:endParaRPr lang="en-US" dirty="0" smtClean="0"/>
        </a:p>
      </dgm:t>
    </dgm:pt>
    <dgm:pt modelId="{DC40699A-38F5-4703-872A-19AE590E3A5E}" type="parTrans" cxnId="{A4749A38-562B-4827-BDD2-A22D1F88411D}">
      <dgm:prSet/>
      <dgm:spPr/>
      <dgm:t>
        <a:bodyPr/>
        <a:lstStyle/>
        <a:p>
          <a:endParaRPr lang="en-US"/>
        </a:p>
      </dgm:t>
    </dgm:pt>
    <dgm:pt modelId="{164EAB05-CD5E-412C-B90E-06FE93E7CFC7}" type="sibTrans" cxnId="{A4749A38-562B-4827-BDD2-A22D1F88411D}">
      <dgm:prSet/>
      <dgm:spPr/>
      <dgm:t>
        <a:bodyPr/>
        <a:lstStyle/>
        <a:p>
          <a:endParaRPr lang="en-US"/>
        </a:p>
      </dgm:t>
    </dgm:pt>
    <dgm:pt modelId="{DF1718F9-C17F-4547-B041-2F3ADC0B6790}">
      <dgm:prSet/>
      <dgm:spPr/>
      <dgm:t>
        <a:bodyPr/>
        <a:lstStyle/>
        <a:p>
          <a:r>
            <a:rPr lang="en-US" smtClean="0"/>
            <a:t>Affordable</a:t>
          </a:r>
          <a:endParaRPr lang="en-US" dirty="0" smtClean="0"/>
        </a:p>
      </dgm:t>
    </dgm:pt>
    <dgm:pt modelId="{F09E0D8E-EF60-46B2-86F2-C68BFF743C1F}" type="parTrans" cxnId="{AA70A3BA-182B-4D30-9C54-3E9274F4BBCC}">
      <dgm:prSet/>
      <dgm:spPr/>
      <dgm:t>
        <a:bodyPr/>
        <a:lstStyle/>
        <a:p>
          <a:endParaRPr lang="en-US"/>
        </a:p>
      </dgm:t>
    </dgm:pt>
    <dgm:pt modelId="{383A3ED0-B6A1-4A63-9E79-24FDD0A8EEF3}" type="sibTrans" cxnId="{AA70A3BA-182B-4D30-9C54-3E9274F4BBCC}">
      <dgm:prSet/>
      <dgm:spPr/>
      <dgm:t>
        <a:bodyPr/>
        <a:lstStyle/>
        <a:p>
          <a:endParaRPr lang="en-US"/>
        </a:p>
      </dgm:t>
    </dgm:pt>
    <dgm:pt modelId="{BB83B72B-56AB-45C9-A470-63D02745F657}">
      <dgm:prSet/>
      <dgm:spPr/>
      <dgm:t>
        <a:bodyPr/>
        <a:lstStyle/>
        <a:p>
          <a:r>
            <a:rPr lang="en-US" smtClean="0"/>
            <a:t>Profitable</a:t>
          </a:r>
          <a:endParaRPr lang="en-US" dirty="0" smtClean="0"/>
        </a:p>
      </dgm:t>
    </dgm:pt>
    <dgm:pt modelId="{EF09C310-ED6A-41EA-B2F3-A7A12646DC3F}" type="parTrans" cxnId="{F13BE600-7833-4FC4-97AC-D88A93B19730}">
      <dgm:prSet/>
      <dgm:spPr/>
      <dgm:t>
        <a:bodyPr/>
        <a:lstStyle/>
        <a:p>
          <a:endParaRPr lang="en-US"/>
        </a:p>
      </dgm:t>
    </dgm:pt>
    <dgm:pt modelId="{46637882-B4F9-4981-85F1-3EEB1555A31C}" type="sibTrans" cxnId="{F13BE600-7833-4FC4-97AC-D88A93B19730}">
      <dgm:prSet/>
      <dgm:spPr/>
      <dgm:t>
        <a:bodyPr/>
        <a:lstStyle/>
        <a:p>
          <a:endParaRPr lang="en-US"/>
        </a:p>
      </dgm:t>
    </dgm:pt>
    <dgm:pt modelId="{7211A8CE-D1ED-4406-971A-9F136AC9CC91}" type="pres">
      <dgm:prSet presAssocID="{3C35D196-C123-4CE3-976F-F5B1890AAC95}" presName="diagram" presStyleCnt="0">
        <dgm:presLayoutVars>
          <dgm:dir/>
          <dgm:resizeHandles val="exact"/>
        </dgm:presLayoutVars>
      </dgm:prSet>
      <dgm:spPr/>
      <dgm:t>
        <a:bodyPr/>
        <a:lstStyle/>
        <a:p>
          <a:endParaRPr lang="en-US"/>
        </a:p>
      </dgm:t>
    </dgm:pt>
    <dgm:pt modelId="{AE7D0CD7-CFB7-4172-A2A1-5A160268B1FA}" type="pres">
      <dgm:prSet presAssocID="{E1818E40-CFB3-4291-B625-0F0C6AB74004}" presName="node" presStyleLbl="node1" presStyleIdx="0" presStyleCnt="7">
        <dgm:presLayoutVars>
          <dgm:bulletEnabled val="1"/>
        </dgm:presLayoutVars>
      </dgm:prSet>
      <dgm:spPr/>
      <dgm:t>
        <a:bodyPr/>
        <a:lstStyle/>
        <a:p>
          <a:endParaRPr lang="en-US"/>
        </a:p>
      </dgm:t>
    </dgm:pt>
    <dgm:pt modelId="{5B91091F-4B59-44B4-9856-8AB1C8DCED1F}" type="pres">
      <dgm:prSet presAssocID="{0E6D7CAF-BC79-4C81-8272-2508AEAE65BE}" presName="sibTrans" presStyleCnt="0"/>
      <dgm:spPr/>
    </dgm:pt>
    <dgm:pt modelId="{97B40C9B-A8E7-4B04-A7BD-5B691C66B920}" type="pres">
      <dgm:prSet presAssocID="{CC11BF25-92B2-483A-8421-FE4771644980}" presName="node" presStyleLbl="node1" presStyleIdx="1" presStyleCnt="7">
        <dgm:presLayoutVars>
          <dgm:bulletEnabled val="1"/>
        </dgm:presLayoutVars>
      </dgm:prSet>
      <dgm:spPr/>
      <dgm:t>
        <a:bodyPr/>
        <a:lstStyle/>
        <a:p>
          <a:endParaRPr lang="en-US"/>
        </a:p>
      </dgm:t>
    </dgm:pt>
    <dgm:pt modelId="{D944D5E2-3A8C-4922-ADB2-A85887269330}" type="pres">
      <dgm:prSet presAssocID="{BC148F41-A54F-45C8-AA78-46C4DBCA41C1}" presName="sibTrans" presStyleCnt="0"/>
      <dgm:spPr/>
    </dgm:pt>
    <dgm:pt modelId="{67991F57-0F86-4B32-9B4A-97AA31E3FCDB}" type="pres">
      <dgm:prSet presAssocID="{0A6980FC-8914-419C-9B65-96E771DD8F51}" presName="node" presStyleLbl="node1" presStyleIdx="2" presStyleCnt="7">
        <dgm:presLayoutVars>
          <dgm:bulletEnabled val="1"/>
        </dgm:presLayoutVars>
      </dgm:prSet>
      <dgm:spPr/>
      <dgm:t>
        <a:bodyPr/>
        <a:lstStyle/>
        <a:p>
          <a:endParaRPr lang="en-US"/>
        </a:p>
      </dgm:t>
    </dgm:pt>
    <dgm:pt modelId="{D2E35B75-27D7-49C3-811A-B06919DBF894}" type="pres">
      <dgm:prSet presAssocID="{85DEC3C7-D920-4744-98ED-36F1E802FD56}" presName="sibTrans" presStyleCnt="0"/>
      <dgm:spPr/>
    </dgm:pt>
    <dgm:pt modelId="{14ECCE97-BD48-4C0D-849A-89923912F925}" type="pres">
      <dgm:prSet presAssocID="{A1E6CB42-7A92-4439-BEBE-ED7799CEBC04}" presName="node" presStyleLbl="node1" presStyleIdx="3" presStyleCnt="7">
        <dgm:presLayoutVars>
          <dgm:bulletEnabled val="1"/>
        </dgm:presLayoutVars>
      </dgm:prSet>
      <dgm:spPr/>
      <dgm:t>
        <a:bodyPr/>
        <a:lstStyle/>
        <a:p>
          <a:endParaRPr lang="en-US"/>
        </a:p>
      </dgm:t>
    </dgm:pt>
    <dgm:pt modelId="{C6DB5BFB-0DED-493D-94B9-485D2E59CAB7}" type="pres">
      <dgm:prSet presAssocID="{C24E534E-6AEE-4F84-9033-9253811F6FD4}" presName="sibTrans" presStyleCnt="0"/>
      <dgm:spPr/>
    </dgm:pt>
    <dgm:pt modelId="{7E53F324-0C85-4EFE-B3EE-1F5D92639F81}" type="pres">
      <dgm:prSet presAssocID="{CF9E4579-9EC6-4E80-B800-32499569119F}" presName="node" presStyleLbl="node1" presStyleIdx="4" presStyleCnt="7">
        <dgm:presLayoutVars>
          <dgm:bulletEnabled val="1"/>
        </dgm:presLayoutVars>
      </dgm:prSet>
      <dgm:spPr/>
      <dgm:t>
        <a:bodyPr/>
        <a:lstStyle/>
        <a:p>
          <a:endParaRPr lang="en-US"/>
        </a:p>
      </dgm:t>
    </dgm:pt>
    <dgm:pt modelId="{FDBB43D4-D4F8-4B38-9164-7BD3DE1162B9}" type="pres">
      <dgm:prSet presAssocID="{164EAB05-CD5E-412C-B90E-06FE93E7CFC7}" presName="sibTrans" presStyleCnt="0"/>
      <dgm:spPr/>
    </dgm:pt>
    <dgm:pt modelId="{A6A3AE67-AF19-4A90-B95B-E7E8E4949BEF}" type="pres">
      <dgm:prSet presAssocID="{DF1718F9-C17F-4547-B041-2F3ADC0B6790}" presName="node" presStyleLbl="node1" presStyleIdx="5" presStyleCnt="7">
        <dgm:presLayoutVars>
          <dgm:bulletEnabled val="1"/>
        </dgm:presLayoutVars>
      </dgm:prSet>
      <dgm:spPr/>
      <dgm:t>
        <a:bodyPr/>
        <a:lstStyle/>
        <a:p>
          <a:endParaRPr lang="en-US"/>
        </a:p>
      </dgm:t>
    </dgm:pt>
    <dgm:pt modelId="{8426DE7C-9BA1-4ED4-AAE2-CC17D88B53CE}" type="pres">
      <dgm:prSet presAssocID="{383A3ED0-B6A1-4A63-9E79-24FDD0A8EEF3}" presName="sibTrans" presStyleCnt="0"/>
      <dgm:spPr/>
    </dgm:pt>
    <dgm:pt modelId="{3F9A2FF3-98F6-4039-BF73-17B73071F746}" type="pres">
      <dgm:prSet presAssocID="{BB83B72B-56AB-45C9-A470-63D02745F657}" presName="node" presStyleLbl="node1" presStyleIdx="6" presStyleCnt="7">
        <dgm:presLayoutVars>
          <dgm:bulletEnabled val="1"/>
        </dgm:presLayoutVars>
      </dgm:prSet>
      <dgm:spPr/>
      <dgm:t>
        <a:bodyPr/>
        <a:lstStyle/>
        <a:p>
          <a:endParaRPr lang="en-US"/>
        </a:p>
      </dgm:t>
    </dgm:pt>
  </dgm:ptLst>
  <dgm:cxnLst>
    <dgm:cxn modelId="{7D61AFCB-14F8-D745-9881-3AEE7C72C4E6}" type="presOf" srcId="{E1818E40-CFB3-4291-B625-0F0C6AB74004}" destId="{AE7D0CD7-CFB7-4172-A2A1-5A160268B1FA}" srcOrd="0" destOrd="0" presId="urn:microsoft.com/office/officeart/2005/8/layout/default"/>
    <dgm:cxn modelId="{F13BE600-7833-4FC4-97AC-D88A93B19730}" srcId="{3C35D196-C123-4CE3-976F-F5B1890AAC95}" destId="{BB83B72B-56AB-45C9-A470-63D02745F657}" srcOrd="6" destOrd="0" parTransId="{EF09C310-ED6A-41EA-B2F3-A7A12646DC3F}" sibTransId="{46637882-B4F9-4981-85F1-3EEB1555A31C}"/>
    <dgm:cxn modelId="{34D0967D-6126-6746-A495-85E6DE9396FC}" type="presOf" srcId="{DF1718F9-C17F-4547-B041-2F3ADC0B6790}" destId="{A6A3AE67-AF19-4A90-B95B-E7E8E4949BEF}" srcOrd="0" destOrd="0" presId="urn:microsoft.com/office/officeart/2005/8/layout/default"/>
    <dgm:cxn modelId="{B88A3767-E109-6346-935D-E2762F04DDA9}" type="presOf" srcId="{3C35D196-C123-4CE3-976F-F5B1890AAC95}" destId="{7211A8CE-D1ED-4406-971A-9F136AC9CC91}" srcOrd="0" destOrd="0" presId="urn:microsoft.com/office/officeart/2005/8/layout/default"/>
    <dgm:cxn modelId="{CA7B1849-4020-E641-A047-DA47976F5693}" type="presOf" srcId="{BB83B72B-56AB-45C9-A470-63D02745F657}" destId="{3F9A2FF3-98F6-4039-BF73-17B73071F746}" srcOrd="0" destOrd="0" presId="urn:microsoft.com/office/officeart/2005/8/layout/default"/>
    <dgm:cxn modelId="{B70C9A0B-AD94-4A15-9B7A-758CE4891569}" srcId="{3C35D196-C123-4CE3-976F-F5B1890AAC95}" destId="{CC11BF25-92B2-483A-8421-FE4771644980}" srcOrd="1" destOrd="0" parTransId="{73BDF98E-005A-4B00-BEB7-50248681517F}" sibTransId="{BC148F41-A54F-45C8-AA78-46C4DBCA41C1}"/>
    <dgm:cxn modelId="{A7A45332-2C21-9447-9EAB-33F9ACFCC307}" type="presOf" srcId="{A1E6CB42-7A92-4439-BEBE-ED7799CEBC04}" destId="{14ECCE97-BD48-4C0D-849A-89923912F925}" srcOrd="0" destOrd="0" presId="urn:microsoft.com/office/officeart/2005/8/layout/default"/>
    <dgm:cxn modelId="{CC608FF8-08CD-2644-9C22-26E007AA2B1E}" type="presOf" srcId="{CF9E4579-9EC6-4E80-B800-32499569119F}" destId="{7E53F324-0C85-4EFE-B3EE-1F5D92639F81}" srcOrd="0" destOrd="0" presId="urn:microsoft.com/office/officeart/2005/8/layout/default"/>
    <dgm:cxn modelId="{035285A8-FBEC-FA44-BC97-E42384A46AF4}" type="presOf" srcId="{0A6980FC-8914-419C-9B65-96E771DD8F51}" destId="{67991F57-0F86-4B32-9B4A-97AA31E3FCDB}" srcOrd="0" destOrd="0" presId="urn:microsoft.com/office/officeart/2005/8/layout/default"/>
    <dgm:cxn modelId="{44506DE1-7D71-4A44-BDB0-AF46B4CE09EF}" srcId="{3C35D196-C123-4CE3-976F-F5B1890AAC95}" destId="{0A6980FC-8914-419C-9B65-96E771DD8F51}" srcOrd="2" destOrd="0" parTransId="{959CE1B9-2839-465A-B857-54067D367C68}" sibTransId="{85DEC3C7-D920-4744-98ED-36F1E802FD56}"/>
    <dgm:cxn modelId="{66DB6397-BB04-5745-B2A5-3A6DC52EEAF3}" type="presOf" srcId="{CC11BF25-92B2-483A-8421-FE4771644980}" destId="{97B40C9B-A8E7-4B04-A7BD-5B691C66B920}" srcOrd="0" destOrd="0" presId="urn:microsoft.com/office/officeart/2005/8/layout/default"/>
    <dgm:cxn modelId="{FE0DA75C-A1E1-41B1-83E1-707CDDD42733}" srcId="{3C35D196-C123-4CE3-976F-F5B1890AAC95}" destId="{A1E6CB42-7A92-4439-BEBE-ED7799CEBC04}" srcOrd="3" destOrd="0" parTransId="{592BDEF9-2BBC-4CAB-BB03-6A6EC76175B4}" sibTransId="{C24E534E-6AEE-4F84-9033-9253811F6FD4}"/>
    <dgm:cxn modelId="{AA70A3BA-182B-4D30-9C54-3E9274F4BBCC}" srcId="{3C35D196-C123-4CE3-976F-F5B1890AAC95}" destId="{DF1718F9-C17F-4547-B041-2F3ADC0B6790}" srcOrd="5" destOrd="0" parTransId="{F09E0D8E-EF60-46B2-86F2-C68BFF743C1F}" sibTransId="{383A3ED0-B6A1-4A63-9E79-24FDD0A8EEF3}"/>
    <dgm:cxn modelId="{BEE6E269-C72F-4A38-8256-5A1D9462B879}" srcId="{3C35D196-C123-4CE3-976F-F5B1890AAC95}" destId="{E1818E40-CFB3-4291-B625-0F0C6AB74004}" srcOrd="0" destOrd="0" parTransId="{71B84D05-5A11-4CF8-80D2-AF131E903592}" sibTransId="{0E6D7CAF-BC79-4C81-8272-2508AEAE65BE}"/>
    <dgm:cxn modelId="{A4749A38-562B-4827-BDD2-A22D1F88411D}" srcId="{3C35D196-C123-4CE3-976F-F5B1890AAC95}" destId="{CF9E4579-9EC6-4E80-B800-32499569119F}" srcOrd="4" destOrd="0" parTransId="{DC40699A-38F5-4703-872A-19AE590E3A5E}" sibTransId="{164EAB05-CD5E-412C-B90E-06FE93E7CFC7}"/>
    <dgm:cxn modelId="{63CB0D4E-4143-174F-9D92-1969EAFFCF9E}" type="presParOf" srcId="{7211A8CE-D1ED-4406-971A-9F136AC9CC91}" destId="{AE7D0CD7-CFB7-4172-A2A1-5A160268B1FA}" srcOrd="0" destOrd="0" presId="urn:microsoft.com/office/officeart/2005/8/layout/default"/>
    <dgm:cxn modelId="{A72CF363-A726-4848-A64A-06BD8463D609}" type="presParOf" srcId="{7211A8CE-D1ED-4406-971A-9F136AC9CC91}" destId="{5B91091F-4B59-44B4-9856-8AB1C8DCED1F}" srcOrd="1" destOrd="0" presId="urn:microsoft.com/office/officeart/2005/8/layout/default"/>
    <dgm:cxn modelId="{3A076041-010A-5142-B746-BAFD36383596}" type="presParOf" srcId="{7211A8CE-D1ED-4406-971A-9F136AC9CC91}" destId="{97B40C9B-A8E7-4B04-A7BD-5B691C66B920}" srcOrd="2" destOrd="0" presId="urn:microsoft.com/office/officeart/2005/8/layout/default"/>
    <dgm:cxn modelId="{A5D57211-17BE-3041-B780-19167F7C1DA9}" type="presParOf" srcId="{7211A8CE-D1ED-4406-971A-9F136AC9CC91}" destId="{D944D5E2-3A8C-4922-ADB2-A85887269330}" srcOrd="3" destOrd="0" presId="urn:microsoft.com/office/officeart/2005/8/layout/default"/>
    <dgm:cxn modelId="{AB881827-981E-364C-BF60-8DBBB10D72A9}" type="presParOf" srcId="{7211A8CE-D1ED-4406-971A-9F136AC9CC91}" destId="{67991F57-0F86-4B32-9B4A-97AA31E3FCDB}" srcOrd="4" destOrd="0" presId="urn:microsoft.com/office/officeart/2005/8/layout/default"/>
    <dgm:cxn modelId="{1B8583AF-3AAF-3240-A022-9231A8D67430}" type="presParOf" srcId="{7211A8CE-D1ED-4406-971A-9F136AC9CC91}" destId="{D2E35B75-27D7-49C3-811A-B06919DBF894}" srcOrd="5" destOrd="0" presId="urn:microsoft.com/office/officeart/2005/8/layout/default"/>
    <dgm:cxn modelId="{E45BB826-A771-B944-960F-26E2AFFA7E30}" type="presParOf" srcId="{7211A8CE-D1ED-4406-971A-9F136AC9CC91}" destId="{14ECCE97-BD48-4C0D-849A-89923912F925}" srcOrd="6" destOrd="0" presId="urn:microsoft.com/office/officeart/2005/8/layout/default"/>
    <dgm:cxn modelId="{62A69BCE-DF62-914F-98FD-005003C8EEB9}" type="presParOf" srcId="{7211A8CE-D1ED-4406-971A-9F136AC9CC91}" destId="{C6DB5BFB-0DED-493D-94B9-485D2E59CAB7}" srcOrd="7" destOrd="0" presId="urn:microsoft.com/office/officeart/2005/8/layout/default"/>
    <dgm:cxn modelId="{30A1E43A-8388-574F-959A-30218B9B26BF}" type="presParOf" srcId="{7211A8CE-D1ED-4406-971A-9F136AC9CC91}" destId="{7E53F324-0C85-4EFE-B3EE-1F5D92639F81}" srcOrd="8" destOrd="0" presId="urn:microsoft.com/office/officeart/2005/8/layout/default"/>
    <dgm:cxn modelId="{C78C5EE9-7D1C-F14E-BF25-DE8AFFA5771A}" type="presParOf" srcId="{7211A8CE-D1ED-4406-971A-9F136AC9CC91}" destId="{FDBB43D4-D4F8-4B38-9164-7BD3DE1162B9}" srcOrd="9" destOrd="0" presId="urn:microsoft.com/office/officeart/2005/8/layout/default"/>
    <dgm:cxn modelId="{83E59424-8AE4-424D-80AF-D13C0813BE38}" type="presParOf" srcId="{7211A8CE-D1ED-4406-971A-9F136AC9CC91}" destId="{A6A3AE67-AF19-4A90-B95B-E7E8E4949BEF}" srcOrd="10" destOrd="0" presId="urn:microsoft.com/office/officeart/2005/8/layout/default"/>
    <dgm:cxn modelId="{5D2BC101-CA6C-334C-B0C7-D6DCF6FA8A78}" type="presParOf" srcId="{7211A8CE-D1ED-4406-971A-9F136AC9CC91}" destId="{8426DE7C-9BA1-4ED4-AAE2-CC17D88B53CE}" srcOrd="11" destOrd="0" presId="urn:microsoft.com/office/officeart/2005/8/layout/default"/>
    <dgm:cxn modelId="{DD7F875B-C038-E144-859B-ACD36978A354}" type="presParOf" srcId="{7211A8CE-D1ED-4406-971A-9F136AC9CC91}" destId="{3F9A2FF3-98F6-4039-BF73-17B73071F746}" srcOrd="12"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30E188-8347-4619-9B01-061C83B78FA9}">
      <dsp:nvSpPr>
        <dsp:cNvPr id="0" name=""/>
        <dsp:cNvSpPr/>
      </dsp:nvSpPr>
      <dsp:spPr>
        <a:xfrm>
          <a:off x="1600200" y="0"/>
          <a:ext cx="4800600" cy="48006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C166D-9485-427A-943F-ADE2E7EC11A1}">
      <dsp:nvSpPr>
        <dsp:cNvPr id="0" name=""/>
        <dsp:cNvSpPr/>
      </dsp:nvSpPr>
      <dsp:spPr>
        <a:xfrm>
          <a:off x="2056257" y="456056"/>
          <a:ext cx="1872234" cy="18722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Geographic segmentation</a:t>
          </a:r>
          <a:endParaRPr lang="en-US" sz="1800" b="1" kern="1200" dirty="0">
            <a:solidFill>
              <a:schemeClr val="tx1"/>
            </a:solidFill>
          </a:endParaRPr>
        </a:p>
      </dsp:txBody>
      <dsp:txXfrm>
        <a:off x="2056257" y="456056"/>
        <a:ext cx="1872234" cy="1872234"/>
      </dsp:txXfrm>
    </dsp:sp>
    <dsp:sp modelId="{FF5B7128-1CD2-4BEE-8825-D9246086A561}">
      <dsp:nvSpPr>
        <dsp:cNvPr id="0" name=""/>
        <dsp:cNvSpPr/>
      </dsp:nvSpPr>
      <dsp:spPr>
        <a:xfrm>
          <a:off x="4072509" y="456056"/>
          <a:ext cx="1872234" cy="18722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Demographic segmentation</a:t>
          </a:r>
          <a:endParaRPr lang="en-US" sz="1800" b="1" kern="1200" dirty="0">
            <a:solidFill>
              <a:schemeClr val="tx1"/>
            </a:solidFill>
          </a:endParaRPr>
        </a:p>
      </dsp:txBody>
      <dsp:txXfrm>
        <a:off x="4072509" y="456056"/>
        <a:ext cx="1872234" cy="1872234"/>
      </dsp:txXfrm>
    </dsp:sp>
    <dsp:sp modelId="{128BD139-926A-444E-951D-3B402AC0BC2F}">
      <dsp:nvSpPr>
        <dsp:cNvPr id="0" name=""/>
        <dsp:cNvSpPr/>
      </dsp:nvSpPr>
      <dsp:spPr>
        <a:xfrm>
          <a:off x="1981199" y="2472308"/>
          <a:ext cx="2022349" cy="18722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Psychographic segmentation</a:t>
          </a:r>
          <a:endParaRPr lang="en-US" sz="1800" b="1" kern="1200" dirty="0">
            <a:solidFill>
              <a:schemeClr val="tx1"/>
            </a:solidFill>
          </a:endParaRPr>
        </a:p>
      </dsp:txBody>
      <dsp:txXfrm>
        <a:off x="1981199" y="2472308"/>
        <a:ext cx="2022349" cy="1872234"/>
      </dsp:txXfrm>
    </dsp:sp>
    <dsp:sp modelId="{577EDF94-B6C3-40EA-9B71-3171FAD8FBAA}">
      <dsp:nvSpPr>
        <dsp:cNvPr id="0" name=""/>
        <dsp:cNvSpPr/>
      </dsp:nvSpPr>
      <dsp:spPr>
        <a:xfrm>
          <a:off x="4072509" y="2472308"/>
          <a:ext cx="1872234" cy="187223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Behavioral segmentation</a:t>
          </a:r>
          <a:endParaRPr lang="en-US" sz="1800" b="1" kern="1200" dirty="0">
            <a:solidFill>
              <a:schemeClr val="tx1"/>
            </a:solidFill>
          </a:endParaRPr>
        </a:p>
      </dsp:txBody>
      <dsp:txXfrm>
        <a:off x="4072509" y="2472308"/>
        <a:ext cx="1872234" cy="18722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330B33-AB7A-41CA-AAE4-709D4F559684}">
      <dsp:nvSpPr>
        <dsp:cNvPr id="0" name=""/>
        <dsp:cNvSpPr/>
      </dsp:nvSpPr>
      <dsp:spPr>
        <a:xfrm>
          <a:off x="558" y="833102"/>
          <a:ext cx="2176611" cy="13059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Geographic location</a:t>
          </a:r>
          <a:endParaRPr lang="en-US" sz="2800" kern="1200" dirty="0"/>
        </a:p>
      </dsp:txBody>
      <dsp:txXfrm>
        <a:off x="558" y="833102"/>
        <a:ext cx="2176611" cy="1305966"/>
      </dsp:txXfrm>
    </dsp:sp>
    <dsp:sp modelId="{1B4CDDBB-190A-4591-92AB-A505223B5D6E}">
      <dsp:nvSpPr>
        <dsp:cNvPr id="0" name=""/>
        <dsp:cNvSpPr/>
      </dsp:nvSpPr>
      <dsp:spPr>
        <a:xfrm>
          <a:off x="2394830" y="833102"/>
          <a:ext cx="2176611" cy="13059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Economic factors</a:t>
          </a:r>
          <a:endParaRPr lang="en-US" sz="2800" kern="1200" dirty="0"/>
        </a:p>
      </dsp:txBody>
      <dsp:txXfrm>
        <a:off x="2394830" y="833102"/>
        <a:ext cx="2176611" cy="1305966"/>
      </dsp:txXfrm>
    </dsp:sp>
    <dsp:sp modelId="{A58368D9-553D-4A50-8D4E-4DAA8F350C73}">
      <dsp:nvSpPr>
        <dsp:cNvPr id="0" name=""/>
        <dsp:cNvSpPr/>
      </dsp:nvSpPr>
      <dsp:spPr>
        <a:xfrm>
          <a:off x="558" y="2356730"/>
          <a:ext cx="2176611" cy="13059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Political-legal factors</a:t>
          </a:r>
          <a:endParaRPr lang="en-US" sz="2800" kern="1200" dirty="0"/>
        </a:p>
      </dsp:txBody>
      <dsp:txXfrm>
        <a:off x="558" y="2356730"/>
        <a:ext cx="2176611" cy="1305966"/>
      </dsp:txXfrm>
    </dsp:sp>
    <dsp:sp modelId="{F4FE62FD-FA44-4BFF-9D52-E06BFA491A85}">
      <dsp:nvSpPr>
        <dsp:cNvPr id="0" name=""/>
        <dsp:cNvSpPr/>
      </dsp:nvSpPr>
      <dsp:spPr>
        <a:xfrm>
          <a:off x="2394830" y="2356730"/>
          <a:ext cx="2176611" cy="130596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kern="1200" dirty="0" smtClean="0"/>
            <a:t>Cultural factors</a:t>
          </a:r>
          <a:endParaRPr lang="en-US" sz="2800" kern="1200" dirty="0"/>
        </a:p>
      </dsp:txBody>
      <dsp:txXfrm>
        <a:off x="2394830" y="2356730"/>
        <a:ext cx="2176611" cy="130596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50C03-D5A8-4BC0-BE31-30285A3D8A5D}">
      <dsp:nvSpPr>
        <dsp:cNvPr id="0" name=""/>
        <dsp:cNvSpPr/>
      </dsp:nvSpPr>
      <dsp:spPr>
        <a:xfrm>
          <a:off x="916145" y="385"/>
          <a:ext cx="1776338" cy="1065802"/>
        </a:xfrm>
        <a:prstGeom prst="rect">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Measurable</a:t>
          </a:r>
          <a:endParaRPr lang="en-US" sz="2100" kern="1200" dirty="0"/>
        </a:p>
      </dsp:txBody>
      <dsp:txXfrm>
        <a:off x="916145" y="385"/>
        <a:ext cx="1776338" cy="1065802"/>
      </dsp:txXfrm>
    </dsp:sp>
    <dsp:sp modelId="{1AD4185E-108F-4C5D-812E-78781E81827E}">
      <dsp:nvSpPr>
        <dsp:cNvPr id="0" name=""/>
        <dsp:cNvSpPr/>
      </dsp:nvSpPr>
      <dsp:spPr>
        <a:xfrm>
          <a:off x="2870116" y="385"/>
          <a:ext cx="1776338" cy="1065802"/>
        </a:xfrm>
        <a:prstGeom prst="rect">
          <a:avLst/>
        </a:prstGeom>
        <a:gradFill rotWithShape="0">
          <a:gsLst>
            <a:gs pos="0">
              <a:schemeClr val="accent1">
                <a:alpha val="90000"/>
                <a:hueOff val="0"/>
                <a:satOff val="0"/>
                <a:lumOff val="0"/>
                <a:alphaOff val="-10000"/>
                <a:tint val="50000"/>
                <a:satMod val="300000"/>
              </a:schemeClr>
            </a:gs>
            <a:gs pos="35000">
              <a:schemeClr val="accent1">
                <a:alpha val="90000"/>
                <a:hueOff val="0"/>
                <a:satOff val="0"/>
                <a:lumOff val="0"/>
                <a:alphaOff val="-10000"/>
                <a:tint val="37000"/>
                <a:satMod val="300000"/>
              </a:schemeClr>
            </a:gs>
            <a:gs pos="100000">
              <a:schemeClr val="accent1">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Accessible</a:t>
          </a:r>
          <a:endParaRPr lang="en-US" sz="2100" kern="1200" dirty="0" smtClean="0"/>
        </a:p>
      </dsp:txBody>
      <dsp:txXfrm>
        <a:off x="2870116" y="385"/>
        <a:ext cx="1776338" cy="1065802"/>
      </dsp:txXfrm>
    </dsp:sp>
    <dsp:sp modelId="{11C35352-86F7-4889-A461-F8A9D3F12BDF}">
      <dsp:nvSpPr>
        <dsp:cNvPr id="0" name=""/>
        <dsp:cNvSpPr/>
      </dsp:nvSpPr>
      <dsp:spPr>
        <a:xfrm>
          <a:off x="916145" y="1243822"/>
          <a:ext cx="1776338" cy="1065802"/>
        </a:xfrm>
        <a:prstGeom prst="rect">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Substantial</a:t>
          </a:r>
          <a:endParaRPr lang="en-US" sz="2100" kern="1200" dirty="0" smtClean="0"/>
        </a:p>
      </dsp:txBody>
      <dsp:txXfrm>
        <a:off x="916145" y="1243822"/>
        <a:ext cx="1776338" cy="1065802"/>
      </dsp:txXfrm>
    </dsp:sp>
    <dsp:sp modelId="{B14E602B-B6B8-4EAB-8497-CB0179BE9449}">
      <dsp:nvSpPr>
        <dsp:cNvPr id="0" name=""/>
        <dsp:cNvSpPr/>
      </dsp:nvSpPr>
      <dsp:spPr>
        <a:xfrm>
          <a:off x="2870116" y="1243822"/>
          <a:ext cx="1776338" cy="1065802"/>
        </a:xfrm>
        <a:prstGeom prst="rect">
          <a:avLst/>
        </a:prstGeom>
        <a:gradFill rotWithShape="0">
          <a:gsLst>
            <a:gs pos="0">
              <a:schemeClr val="accent1">
                <a:alpha val="90000"/>
                <a:hueOff val="0"/>
                <a:satOff val="0"/>
                <a:lumOff val="0"/>
                <a:alphaOff val="-30000"/>
                <a:tint val="50000"/>
                <a:satMod val="300000"/>
              </a:schemeClr>
            </a:gs>
            <a:gs pos="35000">
              <a:schemeClr val="accent1">
                <a:alpha val="90000"/>
                <a:hueOff val="0"/>
                <a:satOff val="0"/>
                <a:lumOff val="0"/>
                <a:alphaOff val="-30000"/>
                <a:tint val="37000"/>
                <a:satMod val="300000"/>
              </a:schemeClr>
            </a:gs>
            <a:gs pos="100000">
              <a:schemeClr val="accent1">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Differentiable</a:t>
          </a:r>
          <a:endParaRPr lang="en-US" sz="2100" kern="1200" dirty="0" smtClean="0"/>
        </a:p>
      </dsp:txBody>
      <dsp:txXfrm>
        <a:off x="2870116" y="1243822"/>
        <a:ext cx="1776338" cy="1065802"/>
      </dsp:txXfrm>
    </dsp:sp>
    <dsp:sp modelId="{51639670-0E6F-4E63-9FF0-39E4C88DEA5F}">
      <dsp:nvSpPr>
        <dsp:cNvPr id="0" name=""/>
        <dsp:cNvSpPr/>
      </dsp:nvSpPr>
      <dsp:spPr>
        <a:xfrm>
          <a:off x="1893130" y="2487258"/>
          <a:ext cx="1776338" cy="1065802"/>
        </a:xfrm>
        <a:prstGeom prst="rect">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Actionable</a:t>
          </a:r>
          <a:endParaRPr lang="en-US" sz="2100" kern="1200" dirty="0" smtClean="0"/>
        </a:p>
      </dsp:txBody>
      <dsp:txXfrm>
        <a:off x="1893130" y="2487258"/>
        <a:ext cx="1776338" cy="10658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9B3B0B-3AAC-4C7C-B985-64A381224091}">
      <dsp:nvSpPr>
        <dsp:cNvPr id="0" name=""/>
        <dsp:cNvSpPr/>
      </dsp:nvSpPr>
      <dsp:spPr>
        <a:xfrm>
          <a:off x="0" y="744"/>
          <a:ext cx="4648200" cy="4759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Product differentiation</a:t>
          </a:r>
          <a:endParaRPr lang="en-US" sz="2400" kern="1200" dirty="0"/>
        </a:p>
      </dsp:txBody>
      <dsp:txXfrm>
        <a:off x="0" y="744"/>
        <a:ext cx="4648200" cy="475952"/>
      </dsp:txXfrm>
    </dsp:sp>
    <dsp:sp modelId="{BBEB0502-F629-4C7C-ACAB-7F90991F077A}">
      <dsp:nvSpPr>
        <dsp:cNvPr id="0" name=""/>
        <dsp:cNvSpPr/>
      </dsp:nvSpPr>
      <dsp:spPr>
        <a:xfrm>
          <a:off x="0" y="490983"/>
          <a:ext cx="4648200" cy="47595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Service differentiation</a:t>
          </a:r>
          <a:endParaRPr lang="en-US" sz="2400" kern="1200" dirty="0" smtClean="0"/>
        </a:p>
      </dsp:txBody>
      <dsp:txXfrm>
        <a:off x="0" y="490983"/>
        <a:ext cx="4648200" cy="475952"/>
      </dsp:txXfrm>
    </dsp:sp>
    <dsp:sp modelId="{ADA97DE5-2C1D-4311-8F11-7109D8166721}">
      <dsp:nvSpPr>
        <dsp:cNvPr id="0" name=""/>
        <dsp:cNvSpPr/>
      </dsp:nvSpPr>
      <dsp:spPr>
        <a:xfrm>
          <a:off x="0" y="1066799"/>
          <a:ext cx="4648200" cy="47595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Channel differentiation</a:t>
          </a:r>
        </a:p>
      </dsp:txBody>
      <dsp:txXfrm>
        <a:off x="0" y="1066799"/>
        <a:ext cx="4648200" cy="475952"/>
      </dsp:txXfrm>
    </dsp:sp>
    <dsp:sp modelId="{1190BF91-F168-4ECA-8CF5-AE00F414FA0A}">
      <dsp:nvSpPr>
        <dsp:cNvPr id="0" name=""/>
        <dsp:cNvSpPr/>
      </dsp:nvSpPr>
      <dsp:spPr>
        <a:xfrm>
          <a:off x="0" y="1471463"/>
          <a:ext cx="4648200" cy="47595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People differentiation</a:t>
          </a:r>
          <a:endParaRPr lang="en-US" sz="2400" kern="1200" dirty="0" smtClean="0"/>
        </a:p>
      </dsp:txBody>
      <dsp:txXfrm>
        <a:off x="0" y="1471463"/>
        <a:ext cx="4648200" cy="475952"/>
      </dsp:txXfrm>
    </dsp:sp>
    <dsp:sp modelId="{F73B8C1A-FEFF-4691-B3E8-2B81CE7C3447}">
      <dsp:nvSpPr>
        <dsp:cNvPr id="0" name=""/>
        <dsp:cNvSpPr/>
      </dsp:nvSpPr>
      <dsp:spPr>
        <a:xfrm>
          <a:off x="0" y="1961703"/>
          <a:ext cx="4648200" cy="47595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Image differentiation</a:t>
          </a:r>
          <a:endParaRPr lang="en-US" sz="2400" kern="1200" dirty="0" smtClean="0"/>
        </a:p>
      </dsp:txBody>
      <dsp:txXfrm>
        <a:off x="0" y="1961703"/>
        <a:ext cx="4648200" cy="4759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7D0CD7-CFB7-4172-A2A1-5A160268B1FA}">
      <dsp:nvSpPr>
        <dsp:cNvPr id="0" name=""/>
        <dsp:cNvSpPr/>
      </dsp:nvSpPr>
      <dsp:spPr>
        <a:xfrm>
          <a:off x="0" y="127000"/>
          <a:ext cx="1904999" cy="1143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Important</a:t>
          </a:r>
          <a:endParaRPr lang="en-US" sz="2000" kern="1200" dirty="0"/>
        </a:p>
      </dsp:txBody>
      <dsp:txXfrm>
        <a:off x="0" y="127000"/>
        <a:ext cx="1904999" cy="1143000"/>
      </dsp:txXfrm>
    </dsp:sp>
    <dsp:sp modelId="{97B40C9B-A8E7-4B04-A7BD-5B691C66B920}">
      <dsp:nvSpPr>
        <dsp:cNvPr id="0" name=""/>
        <dsp:cNvSpPr/>
      </dsp:nvSpPr>
      <dsp:spPr>
        <a:xfrm>
          <a:off x="2095500" y="127000"/>
          <a:ext cx="1904999" cy="11430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Distinctive</a:t>
          </a:r>
          <a:endParaRPr lang="en-US" sz="2000" kern="1200" dirty="0" smtClean="0"/>
        </a:p>
      </dsp:txBody>
      <dsp:txXfrm>
        <a:off x="2095500" y="127000"/>
        <a:ext cx="1904999" cy="1143000"/>
      </dsp:txXfrm>
    </dsp:sp>
    <dsp:sp modelId="{67991F57-0F86-4B32-9B4A-97AA31E3FCDB}">
      <dsp:nvSpPr>
        <dsp:cNvPr id="0" name=""/>
        <dsp:cNvSpPr/>
      </dsp:nvSpPr>
      <dsp:spPr>
        <a:xfrm>
          <a:off x="4191000" y="127000"/>
          <a:ext cx="1904999" cy="11430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Superior</a:t>
          </a:r>
          <a:endParaRPr lang="en-US" sz="2000" kern="1200" dirty="0" smtClean="0"/>
        </a:p>
      </dsp:txBody>
      <dsp:txXfrm>
        <a:off x="4191000" y="127000"/>
        <a:ext cx="1904999" cy="1143000"/>
      </dsp:txXfrm>
    </dsp:sp>
    <dsp:sp modelId="{14ECCE97-BD48-4C0D-849A-89923912F925}">
      <dsp:nvSpPr>
        <dsp:cNvPr id="0" name=""/>
        <dsp:cNvSpPr/>
      </dsp:nvSpPr>
      <dsp:spPr>
        <a:xfrm>
          <a:off x="0" y="1460500"/>
          <a:ext cx="1904999" cy="11430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Communicable</a:t>
          </a:r>
          <a:endParaRPr lang="en-US" sz="2000" kern="1200" dirty="0" smtClean="0"/>
        </a:p>
      </dsp:txBody>
      <dsp:txXfrm>
        <a:off x="0" y="1460500"/>
        <a:ext cx="1904999" cy="1143000"/>
      </dsp:txXfrm>
    </dsp:sp>
    <dsp:sp modelId="{7E53F324-0C85-4EFE-B3EE-1F5D92639F81}">
      <dsp:nvSpPr>
        <dsp:cNvPr id="0" name=""/>
        <dsp:cNvSpPr/>
      </dsp:nvSpPr>
      <dsp:spPr>
        <a:xfrm>
          <a:off x="2095500" y="1460500"/>
          <a:ext cx="1904999" cy="114300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Preemptive</a:t>
          </a:r>
          <a:endParaRPr lang="en-US" sz="2000" kern="1200" dirty="0" smtClean="0"/>
        </a:p>
      </dsp:txBody>
      <dsp:txXfrm>
        <a:off x="2095500" y="1460500"/>
        <a:ext cx="1904999" cy="1143000"/>
      </dsp:txXfrm>
    </dsp:sp>
    <dsp:sp modelId="{A6A3AE67-AF19-4A90-B95B-E7E8E4949BEF}">
      <dsp:nvSpPr>
        <dsp:cNvPr id="0" name=""/>
        <dsp:cNvSpPr/>
      </dsp:nvSpPr>
      <dsp:spPr>
        <a:xfrm>
          <a:off x="4191000" y="1460500"/>
          <a:ext cx="1904999" cy="1143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Affordable</a:t>
          </a:r>
          <a:endParaRPr lang="en-US" sz="2000" kern="1200" dirty="0" smtClean="0"/>
        </a:p>
      </dsp:txBody>
      <dsp:txXfrm>
        <a:off x="4191000" y="1460500"/>
        <a:ext cx="1904999" cy="1143000"/>
      </dsp:txXfrm>
    </dsp:sp>
    <dsp:sp modelId="{3F9A2FF3-98F6-4039-BF73-17B73071F746}">
      <dsp:nvSpPr>
        <dsp:cNvPr id="0" name=""/>
        <dsp:cNvSpPr/>
      </dsp:nvSpPr>
      <dsp:spPr>
        <a:xfrm>
          <a:off x="2095500" y="2793999"/>
          <a:ext cx="1904999" cy="11430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Profitable</a:t>
          </a:r>
          <a:endParaRPr lang="en-US" sz="2000" kern="1200" dirty="0" smtClean="0"/>
        </a:p>
      </dsp:txBody>
      <dsp:txXfrm>
        <a:off x="2095500" y="2793999"/>
        <a:ext cx="1904999"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0C899B4-D980-4BB0-8197-B280B107DDF8}" type="datetime1">
              <a:rPr lang="en-US"/>
              <a:pPr/>
              <a:t>2/17/11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B318BAA-BF0D-4E6F-A29C-7DE33783EE4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87EDB51B-2CFF-4A63-9A7C-A18F421BD51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1" dirty="0" smtClean="0"/>
              <a:t>Note to Instructor</a:t>
            </a:r>
          </a:p>
          <a:p>
            <a:r>
              <a:rPr lang="en-US" dirty="0" smtClean="0"/>
              <a:t>There are a whole group of products which are targeted to the affluent including hotels like Four Seasons, which is mentioned in the book</a:t>
            </a:r>
            <a:r>
              <a:rPr lang="en-US" dirty="0" smtClean="0"/>
              <a:t>. Their </a:t>
            </a:r>
            <a:r>
              <a:rPr lang="en-US" dirty="0" smtClean="0"/>
              <a:t>products offerings are deluxe:</a:t>
            </a:r>
          </a:p>
          <a:p>
            <a:pPr lvl="1"/>
            <a:r>
              <a:rPr lang="en-US" dirty="0" smtClean="0"/>
              <a:t>Kids in the City package for $520 a night and, among other things, enjoy a visit in their room from the Ice Cream Man, who arrives with all the fixings to make any concoction they desire.</a:t>
            </a:r>
          </a:p>
          <a:p>
            <a:pPr lvl="1"/>
            <a:r>
              <a:rPr lang="en-US" dirty="0" smtClean="0"/>
              <a:t>The Benjamin Hotel in New York City provides dog beds in a variety of styles and doggie bathrobes, as well as canine room service and DVDs for dogs.</a:t>
            </a:r>
          </a:p>
          <a:p>
            <a:pPr lvl="1"/>
            <a:r>
              <a:rPr lang="en-US" dirty="0" smtClean="0"/>
              <a:t>At the Ritz-Carlton, Lake Las Vegas in Henderson, Nevada, the Love at Lake Las Vegas weekend package includes two nights in the 2,400 square foot presidential suite, helicopter and gondola rides, a champagne-tasting party on a yacht complete with rose petals strewn about and a string trio, use of a luxury car throughout the stay, in-room couples spa treatment, a $5,000 casino line of credit, a $50,000 shopping spree at Neiman Marcus, 14 dozen roses, and a butler-drawn Cristal champagne bath.</a:t>
            </a:r>
          </a:p>
          <a:p>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09A213B6-CDB7-49F1-89C1-DC247D9A9F7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dirty="0" smtClean="0"/>
              <a:t>Note to Instructor</a:t>
            </a:r>
          </a:p>
          <a:p>
            <a:r>
              <a:rPr lang="en-US" sz="1200" b="1" kern="1200" baseline="0" dirty="0" smtClean="0">
                <a:solidFill>
                  <a:schemeClr val="tx1"/>
                </a:solidFill>
                <a:latin typeface="+mn-lt"/>
                <a:ea typeface="ＭＳ Ｐゴシック" charset="-128"/>
                <a:cs typeface="+mn-cs"/>
              </a:rPr>
              <a:t>Occasion segmentation</a:t>
            </a:r>
          </a:p>
          <a:p>
            <a:r>
              <a:rPr lang="en-US" sz="1200" kern="1200" baseline="0" dirty="0" smtClean="0">
                <a:solidFill>
                  <a:schemeClr val="tx1"/>
                </a:solidFill>
                <a:latin typeface="+mn-lt"/>
                <a:ea typeface="ＭＳ Ｐゴシック" charset="-128"/>
                <a:cs typeface="+mn-cs"/>
              </a:rPr>
              <a:t>Dividing the market into segments</a:t>
            </a:r>
          </a:p>
          <a:p>
            <a:r>
              <a:rPr lang="en-US" sz="1200" kern="1200" baseline="0" dirty="0" smtClean="0">
                <a:solidFill>
                  <a:schemeClr val="tx1"/>
                </a:solidFill>
                <a:latin typeface="+mn-lt"/>
                <a:ea typeface="ＭＳ Ｐゴシック" charset="-128"/>
                <a:cs typeface="+mn-cs"/>
              </a:rPr>
              <a:t>according to occasions when buyers get</a:t>
            </a:r>
          </a:p>
          <a:p>
            <a:r>
              <a:rPr lang="en-US" sz="1200" kern="1200" baseline="0" dirty="0" smtClean="0">
                <a:solidFill>
                  <a:schemeClr val="tx1"/>
                </a:solidFill>
                <a:latin typeface="+mn-lt"/>
                <a:ea typeface="ＭＳ Ｐゴシック" charset="-128"/>
                <a:cs typeface="+mn-cs"/>
              </a:rPr>
              <a:t>the idea to buy, actually make their</a:t>
            </a:r>
          </a:p>
          <a:p>
            <a:r>
              <a:rPr lang="en-US" sz="1200" kern="1200" baseline="0" dirty="0" smtClean="0">
                <a:solidFill>
                  <a:schemeClr val="tx1"/>
                </a:solidFill>
                <a:latin typeface="+mn-lt"/>
                <a:ea typeface="ＭＳ Ｐゴシック" charset="-128"/>
                <a:cs typeface="+mn-cs"/>
              </a:rPr>
              <a:t>purchase, or use the purchased item.</a:t>
            </a:r>
          </a:p>
          <a:p>
            <a:r>
              <a:rPr lang="en-US" sz="1200" b="1" kern="1200" baseline="0" dirty="0" smtClean="0">
                <a:solidFill>
                  <a:schemeClr val="tx1"/>
                </a:solidFill>
                <a:latin typeface="+mn-lt"/>
                <a:ea typeface="ＭＳ Ｐゴシック" charset="-128"/>
                <a:cs typeface="+mn-cs"/>
              </a:rPr>
              <a:t>Benefit segmentation</a:t>
            </a:r>
          </a:p>
          <a:p>
            <a:r>
              <a:rPr lang="en-US" sz="1200" kern="1200" baseline="0" dirty="0" smtClean="0">
                <a:solidFill>
                  <a:schemeClr val="tx1"/>
                </a:solidFill>
                <a:latin typeface="+mn-lt"/>
                <a:ea typeface="ＭＳ Ｐゴシック" charset="-128"/>
                <a:cs typeface="+mn-cs"/>
              </a:rPr>
              <a:t>Dividing the market into segments</a:t>
            </a:r>
          </a:p>
          <a:p>
            <a:r>
              <a:rPr lang="en-US" sz="1200" kern="1200" baseline="0" dirty="0" smtClean="0">
                <a:solidFill>
                  <a:schemeClr val="tx1"/>
                </a:solidFill>
                <a:latin typeface="+mn-lt"/>
                <a:ea typeface="ＭＳ Ｐゴシック" charset="-128"/>
                <a:cs typeface="+mn-cs"/>
              </a:rPr>
              <a:t>according to the different benefits that</a:t>
            </a:r>
          </a:p>
          <a:p>
            <a:r>
              <a:rPr lang="en-US" sz="1200" kern="1200" baseline="0" dirty="0" smtClean="0">
                <a:solidFill>
                  <a:schemeClr val="tx1"/>
                </a:solidFill>
                <a:latin typeface="+mn-lt"/>
                <a:ea typeface="ＭＳ Ｐゴシック" charset="-128"/>
                <a:cs typeface="+mn-cs"/>
              </a:rPr>
              <a:t>consumers seek from the product.</a:t>
            </a:r>
            <a:endParaRPr lang="en-US" b="1" dirty="0" smtClean="0"/>
          </a:p>
          <a:p>
            <a:r>
              <a:rPr lang="en-US" dirty="0" smtClean="0"/>
              <a:t>Students often get confused with the difference between behavioral and psychographic segmentation. Behavior is more tied into how consumers use the product. A good illustration is greeting cards—ask students how their purchasing would be different when buying a birthday card for their mother versus one for a new boyfriend. In addition, ask them how people might look for different benefits when purchasing a car? Some might look for safety while others will look for the best gas mileage.</a:t>
            </a:r>
          </a:p>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F7CBC458-EB64-46B0-BA9B-01D5EE620458}"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61F9BF31-018E-49FD-B3F5-B460C9FB22F2}"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4F6E384D-1AEE-43B9-8354-C601AB6906CB}"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8FE9A2E1-8178-41E3-A5E7-2619C739FBD1}"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43247A9F-1225-426D-AF11-020D57C6BB00}"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mn-cs"/>
              </a:rPr>
              <a:t>Measurable: The size, purchasing power, and profiles of the segments</a:t>
            </a:r>
          </a:p>
          <a:p>
            <a:r>
              <a:rPr lang="en-US" sz="1200" kern="1200" baseline="0" dirty="0" smtClean="0">
                <a:solidFill>
                  <a:schemeClr val="tx1"/>
                </a:solidFill>
                <a:latin typeface="+mn-lt"/>
                <a:ea typeface="ＭＳ Ｐゴシック" charset="-128"/>
                <a:cs typeface="+mn-cs"/>
              </a:rPr>
              <a:t>can be measured.</a:t>
            </a:r>
          </a:p>
          <a:p>
            <a:r>
              <a:rPr lang="en-US" sz="1200" i="1" kern="1200" baseline="0" dirty="0" smtClean="0">
                <a:solidFill>
                  <a:schemeClr val="tx1"/>
                </a:solidFill>
                <a:latin typeface="+mn-lt"/>
                <a:ea typeface="ＭＳ Ｐゴシック" charset="-128"/>
                <a:cs typeface="+mn-cs"/>
              </a:rPr>
              <a:t>Accessible: The market segments can be effectively reached and</a:t>
            </a:r>
          </a:p>
          <a:p>
            <a:r>
              <a:rPr lang="en-US" sz="1200" kern="1200" baseline="0" dirty="0" smtClean="0">
                <a:solidFill>
                  <a:schemeClr val="tx1"/>
                </a:solidFill>
                <a:latin typeface="+mn-lt"/>
                <a:ea typeface="ＭＳ Ｐゴシック" charset="-128"/>
                <a:cs typeface="+mn-cs"/>
              </a:rPr>
              <a:t>served.</a:t>
            </a:r>
          </a:p>
          <a:p>
            <a:r>
              <a:rPr lang="en-US" sz="1200" i="1" kern="1200" baseline="0" dirty="0" smtClean="0">
                <a:solidFill>
                  <a:schemeClr val="tx1"/>
                </a:solidFill>
                <a:latin typeface="+mn-lt"/>
                <a:ea typeface="ＭＳ Ｐゴシック" charset="-128"/>
                <a:cs typeface="+mn-cs"/>
              </a:rPr>
              <a:t>Substantial: The market segments are large or profitable enough to</a:t>
            </a:r>
          </a:p>
          <a:p>
            <a:r>
              <a:rPr lang="en-US" sz="1200" kern="1200" baseline="0" dirty="0" smtClean="0">
                <a:solidFill>
                  <a:schemeClr val="tx1"/>
                </a:solidFill>
                <a:latin typeface="+mn-lt"/>
                <a:ea typeface="ＭＳ Ｐゴシック" charset="-128"/>
                <a:cs typeface="+mn-cs"/>
              </a:rPr>
              <a:t>serve.</a:t>
            </a:r>
          </a:p>
          <a:p>
            <a:r>
              <a:rPr lang="en-US" sz="1200" i="1" kern="1200" baseline="0" dirty="0" smtClean="0">
                <a:solidFill>
                  <a:schemeClr val="tx1"/>
                </a:solidFill>
                <a:latin typeface="+mn-lt"/>
                <a:ea typeface="ＭＳ Ｐゴシック" charset="-128"/>
                <a:cs typeface="+mn-cs"/>
              </a:rPr>
              <a:t>Differentiable: The segments are conceptually distinguishable and</a:t>
            </a:r>
          </a:p>
          <a:p>
            <a:r>
              <a:rPr lang="en-US" sz="1200" kern="1200" baseline="0" dirty="0" smtClean="0">
                <a:solidFill>
                  <a:schemeClr val="tx1"/>
                </a:solidFill>
                <a:latin typeface="+mn-lt"/>
                <a:ea typeface="ＭＳ Ｐゴシック" charset="-128"/>
                <a:cs typeface="+mn-cs"/>
              </a:rPr>
              <a:t>respond differently to different marketing mix elements and programs.</a:t>
            </a:r>
          </a:p>
          <a:p>
            <a:r>
              <a:rPr lang="en-US" sz="1200" kern="1200" baseline="0" dirty="0" smtClean="0">
                <a:solidFill>
                  <a:schemeClr val="tx1"/>
                </a:solidFill>
                <a:latin typeface="+mn-lt"/>
                <a:ea typeface="ＭＳ Ｐゴシック" charset="-128"/>
                <a:cs typeface="+mn-cs"/>
              </a:rPr>
              <a:t>If men and women respond similarly to marketing efforts for soft drinks, they</a:t>
            </a:r>
          </a:p>
          <a:p>
            <a:r>
              <a:rPr lang="en-US" sz="1200" kern="1200" baseline="0" dirty="0" smtClean="0">
                <a:solidFill>
                  <a:schemeClr val="tx1"/>
                </a:solidFill>
                <a:latin typeface="+mn-lt"/>
                <a:ea typeface="ＭＳ Ｐゴシック" charset="-128"/>
                <a:cs typeface="+mn-cs"/>
              </a:rPr>
              <a:t>do not constitute separate segments.</a:t>
            </a:r>
          </a:p>
          <a:p>
            <a:r>
              <a:rPr lang="en-US" sz="1200" i="1" kern="1200" baseline="0" dirty="0" smtClean="0">
                <a:solidFill>
                  <a:schemeClr val="tx1"/>
                </a:solidFill>
                <a:latin typeface="+mn-lt"/>
                <a:ea typeface="ＭＳ Ｐゴシック" charset="-128"/>
                <a:cs typeface="+mn-cs"/>
              </a:rPr>
              <a:t>Actionable: Effective programs can be designed for attracting and serving the segments.</a:t>
            </a:r>
            <a:endParaRPr lang="en-US" dirty="0" smtClean="0"/>
          </a:p>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C83EB77D-AD7C-4AD0-94B4-6B4D2F4DD496}"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8F51B26D-73AB-4A34-81C4-FF10AF60E7F1}"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b="1" smtClean="0"/>
              <a:t>Note to Instructor</a:t>
            </a:r>
          </a:p>
          <a:p>
            <a:r>
              <a:rPr lang="en-US" smtClean="0"/>
              <a:t>Structural attractiveness includes factors that affect long-run attractiveness. These factors might include strong and aggressive competitors, substitute products, and high power of buyers or powerful suppliers.</a:t>
            </a:r>
          </a:p>
        </p:txBody>
      </p:sp>
      <p:sp>
        <p:nvSpPr>
          <p:cNvPr id="46084" name="Slide Number Placeholder 3"/>
          <p:cNvSpPr>
            <a:spLocks noGrp="1"/>
          </p:cNvSpPr>
          <p:nvPr>
            <p:ph type="sldNum" sz="quarter" idx="5"/>
          </p:nvPr>
        </p:nvSpPr>
        <p:spPr bwMode="auto">
          <a:noFill/>
          <a:ln>
            <a:miter lim="800000"/>
            <a:headEnd/>
            <a:tailEnd/>
          </a:ln>
        </p:spPr>
        <p:txBody>
          <a:bodyPr/>
          <a:lstStyle/>
          <a:p>
            <a:fld id="{974475E6-C9B7-40FB-81E8-55A220159707}"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2D78C31A-2DB3-4B97-8917-38C3048BD8C1}"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565FDD7E-CB2B-4F7A-B981-380D67689F2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9A903267-DF0B-4637-A429-9C1CFAF79EEB}"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FF7E843E-B82D-4057-986A-B11C9BAD903C}"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smtClean="0"/>
              <a:t>Note to Instructor</a:t>
            </a:r>
          </a:p>
          <a:p>
            <a:r>
              <a:rPr lang="en-US" smtClean="0"/>
              <a:t>In slideshow view, click on movie icon to launch Meredith video snippet.  See accompanying DVD for full video segment.</a:t>
            </a:r>
          </a:p>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FCE528E3-1818-4217-BB4E-289755DA2C3C}"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r>
              <a:rPr lang="en-US" b="1" smtClean="0"/>
              <a:t>Note to Instructor</a:t>
            </a:r>
          </a:p>
          <a:p>
            <a:r>
              <a:rPr lang="en-US" smtClean="0"/>
              <a:t>Advances in communications technology have given rise to a new high-tech</a:t>
            </a:r>
          </a:p>
          <a:p>
            <a:r>
              <a:rPr lang="en-US" smtClean="0"/>
              <a:t>version of location-based marketing. By coupling mobile phone services with GPS devices, many marketers are now targeting customers wherever they are with what they want. This might include marketers reaching people near their stores, looking to make a decision.</a:t>
            </a:r>
          </a:p>
          <a:p>
            <a:endParaRPr lang="en-US" smtClean="0"/>
          </a:p>
          <a:p>
            <a:r>
              <a:rPr lang="en-US" b="1" smtClean="0"/>
              <a:t>Discussion Question</a:t>
            </a:r>
          </a:p>
          <a:p>
            <a:r>
              <a:rPr lang="en-US" i="1" smtClean="0"/>
              <a:t>What are the drawbacks of local marketing?</a:t>
            </a:r>
          </a:p>
          <a:p>
            <a:r>
              <a:rPr lang="en-US" smtClean="0"/>
              <a:t>It can drive up manufacturing and marketing costs by reducing economies of scale. It can also create logistics problems as companies try to meet the varied requirements of different regional and local markets. Further, a brand’s overall image might be diluted if the product and message vary too much in different localities.</a:t>
            </a:r>
          </a:p>
        </p:txBody>
      </p:sp>
      <p:sp>
        <p:nvSpPr>
          <p:cNvPr id="58372" name="Slide Number Placeholder 3"/>
          <p:cNvSpPr>
            <a:spLocks noGrp="1"/>
          </p:cNvSpPr>
          <p:nvPr>
            <p:ph type="sldNum" sz="quarter" idx="5"/>
          </p:nvPr>
        </p:nvSpPr>
        <p:spPr bwMode="auto">
          <a:noFill/>
          <a:ln>
            <a:miter lim="800000"/>
            <a:headEnd/>
            <a:tailEnd/>
          </a:ln>
        </p:spPr>
        <p:txBody>
          <a:bodyPr/>
          <a:lstStyle/>
          <a:p>
            <a:fld id="{852C3137-9FDB-49F8-BB50-9431A59B4778}"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smtClean="0"/>
              <a:t>Note to Instructor</a:t>
            </a:r>
          </a:p>
          <a:p>
            <a:r>
              <a:rPr lang="en-US" smtClean="0"/>
              <a:t>Mass customization is the process through which firms interact one-to-one with masses of customers to design products and services tailor-made to meet individual needs. </a:t>
            </a:r>
          </a:p>
          <a:p>
            <a:r>
              <a:rPr lang="en-US" smtClean="0"/>
              <a:t>Has made relationships with customers important in the new economy. </a:t>
            </a:r>
          </a:p>
          <a:p>
            <a:r>
              <a:rPr lang="en-US" smtClean="0"/>
              <a:t>Provides a way to distinguish the company against competitors.</a:t>
            </a:r>
          </a:p>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1760EB49-E2F7-40A8-ADE0-1B13624001D5}"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CE442D70-6067-40CF-AE0C-EEC53BF04B3C}"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DA325584-4911-4288-9D9B-7F083AC5084F}"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r>
              <a:rPr lang="en-US" b="1" smtClean="0"/>
              <a:t>Note to Instructor</a:t>
            </a:r>
          </a:p>
          <a:p>
            <a:r>
              <a:rPr lang="en-US" smtClean="0"/>
              <a:t>Tide is positioned as a powerful, all-purpose family detergent; Ivory is positioned as the gentle detergent for fine washables and baby clothes. </a:t>
            </a:r>
          </a:p>
          <a:p>
            <a:r>
              <a:rPr lang="en-US" smtClean="0"/>
              <a:t>At Subway restaurants, you “Eat Fresh;” at Olive Garden, “When You’re Here, You’re Family;” and at Applebee’s you’re “Eatin’ Good in the Neighborhood.” </a:t>
            </a:r>
          </a:p>
          <a:p>
            <a:r>
              <a:rPr lang="en-US" smtClean="0"/>
              <a:t>In the automobile market, the Nissan Versa and Honda Fit are positioned on economy, Mercedes and Cadillac on luxury, and Porsche and BMW on performance. Volvo positions powerfully on safety. And Toyota positions its fuel efficient, hybrid Prius as a high-tech solution to the energy shortage. “How far will you go to save the planet?” it asks.</a:t>
            </a:r>
          </a:p>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361506F7-D339-4AFD-9677-FB9284A64286}"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00ACAAA7-D46E-48B1-A572-D5B136B129B1}"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70CC0EF9-21D6-4CB2-88C3-FFCF61A631CF}"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82471810-D3AB-4032-A41A-61ABAE7464C7}"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EE2A1C2E-35D8-4247-953D-3C5FD8C3A81E}"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6F52A2CC-A5F3-45AF-80C6-F09C4399F95C}"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Are you familiar with GEICO advertisements? If so, what is their positioning?</a:t>
            </a:r>
          </a:p>
          <a:p>
            <a:endParaRPr lang="en-US" smtClean="0"/>
          </a:p>
          <a:p>
            <a:r>
              <a:rPr lang="en-US" smtClean="0"/>
              <a:t>The Web link is to a YouTube ad. The question is what do they promote as their difference. It is that they cost less and they are easy to use. The instructor might want to play competitor’s ads to see what differences they promote (State Farm) is a good example.</a:t>
            </a:r>
          </a:p>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4018F5E0-D82D-402F-AB75-A761E04ABF55}"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8A6C4BD4-B648-4988-BF62-4B87F173757D}"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r>
              <a:rPr lang="en-US" b="1" smtClean="0"/>
              <a:t>Note to Instructor</a:t>
            </a:r>
          </a:p>
          <a:p>
            <a:r>
              <a:rPr lang="en-US" smtClean="0"/>
              <a:t>Ask this discussion question after watching the ad?</a:t>
            </a:r>
          </a:p>
          <a:p>
            <a:endParaRPr lang="en-US" b="1" smtClean="0"/>
          </a:p>
          <a:p>
            <a:r>
              <a:rPr lang="en-US" b="1" smtClean="0"/>
              <a:t>Discussion Question</a:t>
            </a:r>
          </a:p>
          <a:p>
            <a:r>
              <a:rPr lang="en-US" i="1" smtClean="0"/>
              <a:t>What is a positioning statement for Verizon?</a:t>
            </a:r>
          </a:p>
          <a:p>
            <a:endParaRPr lang="en-US" i="1" smtClean="0"/>
          </a:p>
          <a:p>
            <a:r>
              <a:rPr lang="en-US" smtClean="0"/>
              <a:t>Verizon positioning is always that they have the best connections in any area.</a:t>
            </a:r>
          </a:p>
        </p:txBody>
      </p:sp>
      <p:sp>
        <p:nvSpPr>
          <p:cNvPr id="80900" name="Slide Number Placeholder 3"/>
          <p:cNvSpPr>
            <a:spLocks noGrp="1"/>
          </p:cNvSpPr>
          <p:nvPr>
            <p:ph type="sldNum" sz="quarter" idx="5"/>
          </p:nvPr>
        </p:nvSpPr>
        <p:spPr bwMode="auto">
          <a:noFill/>
          <a:ln>
            <a:miter lim="800000"/>
            <a:headEnd/>
            <a:tailEnd/>
          </a:ln>
        </p:spPr>
        <p:txBody>
          <a:bodyPr/>
          <a:lstStyle/>
          <a:p>
            <a:fld id="{74E33E78-BF5B-4309-8838-F638281301F4}"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E27D0B9F-A308-4F20-8637-2F01CBFA971E}"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mn-cs"/>
              </a:rPr>
              <a:t>In concept, marketing boils down to</a:t>
            </a:r>
          </a:p>
          <a:p>
            <a:r>
              <a:rPr lang="en-US" sz="1200" kern="1200" baseline="0" dirty="0" smtClean="0">
                <a:solidFill>
                  <a:schemeClr val="tx1"/>
                </a:solidFill>
                <a:latin typeface="+mn-lt"/>
                <a:ea typeface="ＭＳ Ｐゴシック" charset="-128"/>
                <a:cs typeface="+mn-cs"/>
              </a:rPr>
              <a:t>two questions: (1) Which customers</a:t>
            </a:r>
          </a:p>
          <a:p>
            <a:r>
              <a:rPr lang="en-US" sz="1200" kern="1200" baseline="0" dirty="0" smtClean="0">
                <a:solidFill>
                  <a:schemeClr val="tx1"/>
                </a:solidFill>
                <a:latin typeface="+mn-lt"/>
                <a:ea typeface="ＭＳ Ｐゴシック" charset="-128"/>
                <a:cs typeface="+mn-cs"/>
              </a:rPr>
              <a:t>will we serve? and (2) How will we</a:t>
            </a:r>
          </a:p>
          <a:p>
            <a:r>
              <a:rPr lang="en-US" sz="1200" kern="1200" baseline="0" dirty="0" smtClean="0">
                <a:solidFill>
                  <a:schemeClr val="tx1"/>
                </a:solidFill>
                <a:latin typeface="+mn-lt"/>
                <a:ea typeface="ＭＳ Ｐゴシック" charset="-128"/>
                <a:cs typeface="+mn-cs"/>
              </a:rPr>
              <a:t>serve them? Of course, the tough</a:t>
            </a:r>
          </a:p>
          <a:p>
            <a:r>
              <a:rPr lang="en-US" sz="1200" kern="1200" baseline="0" dirty="0" smtClean="0">
                <a:solidFill>
                  <a:schemeClr val="tx1"/>
                </a:solidFill>
                <a:latin typeface="+mn-lt"/>
                <a:ea typeface="ＭＳ Ｐゴシック" charset="-128"/>
                <a:cs typeface="+mn-cs"/>
              </a:rPr>
              <a:t>part is coming up with good answers</a:t>
            </a:r>
          </a:p>
          <a:p>
            <a:r>
              <a:rPr lang="en-US" sz="1200" kern="1200" baseline="0" dirty="0" smtClean="0">
                <a:solidFill>
                  <a:schemeClr val="tx1"/>
                </a:solidFill>
                <a:latin typeface="+mn-lt"/>
                <a:ea typeface="ＭＳ Ｐゴシック" charset="-128"/>
                <a:cs typeface="+mn-cs"/>
              </a:rPr>
              <a:t>to these simple-sounding yet difficult</a:t>
            </a:r>
          </a:p>
          <a:p>
            <a:r>
              <a:rPr lang="en-US" sz="1200" kern="1200" baseline="0" dirty="0" smtClean="0">
                <a:solidFill>
                  <a:schemeClr val="tx1"/>
                </a:solidFill>
                <a:latin typeface="+mn-lt"/>
                <a:ea typeface="ＭＳ Ｐゴシック" charset="-128"/>
                <a:cs typeface="+mn-cs"/>
              </a:rPr>
              <a:t>questions. The goal is to create more</a:t>
            </a:r>
          </a:p>
          <a:p>
            <a:r>
              <a:rPr lang="en-US" sz="1200" kern="1200" baseline="0" dirty="0" smtClean="0">
                <a:solidFill>
                  <a:schemeClr val="tx1"/>
                </a:solidFill>
                <a:latin typeface="+mn-lt"/>
                <a:ea typeface="ＭＳ Ｐゴシック" charset="-128"/>
                <a:cs typeface="+mn-cs"/>
              </a:rPr>
              <a:t>value for the customers we serve</a:t>
            </a:r>
          </a:p>
          <a:p>
            <a:r>
              <a:rPr lang="en-US" sz="1200" kern="1200" baseline="0" dirty="0" smtClean="0">
                <a:solidFill>
                  <a:schemeClr val="tx1"/>
                </a:solidFill>
                <a:latin typeface="+mn-lt"/>
                <a:ea typeface="ＭＳ Ｐゴシック" charset="-128"/>
                <a:cs typeface="+mn-cs"/>
              </a:rPr>
              <a:t>than competitors do</a:t>
            </a: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E73CD267-839C-4123-B0F5-BD78CC4CA361}"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E1EC960F-B3F9-457E-A77D-DE7B2AAF9BC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592A848B-0FD6-46EB-A226-F8993FB2F9D4}"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56C4883A-BF6B-4669-87BB-2BFFAAB19368}"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C84B703F-E158-4E43-A4A7-07AEDFF6818D}"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b="1" smtClean="0"/>
              <a:t>Note to Instructor</a:t>
            </a:r>
          </a:p>
          <a:p>
            <a:r>
              <a:rPr lang="en-US" smtClean="0"/>
              <a:t>This link goes to gurl.com, a Web site for female teenagers and young adults. It is interesting to browse with the students to note what kind of content is of interest to this group.  A look at the advertisers with banner ads, sponsorships, or contests on the site shows the importance of targeted locations to these advertisers.</a:t>
            </a:r>
          </a:p>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AE32F44F-387B-4B25-A3B7-7348D604FC3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7- </a:t>
            </a:r>
            <a:fld id="{790176EF-1497-4DDC-A735-58E8D3A82C66}"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304800" y="457200"/>
            <a:ext cx="3200400" cy="2661737"/>
          </a:xfrm>
          <a:prstGeom prst="rect">
            <a:avLst/>
          </a:prstGeom>
          <a:noFill/>
          <a:ln w="9525">
            <a:noFill/>
            <a:miter lim="800000"/>
            <a:headEnd/>
            <a:tailEnd/>
          </a:ln>
        </p:spPr>
      </p:pic>
      <p:sp>
        <p:nvSpPr>
          <p:cNvPr id="9" name="Rectangle 8"/>
          <p:cNvSpPr/>
          <p:nvPr userDrawn="1"/>
        </p:nvSpPr>
        <p:spPr>
          <a:xfrm>
            <a:off x="3276600" y="1143000"/>
            <a:ext cx="4572000" cy="646331"/>
          </a:xfrm>
          <a:prstGeom prst="rect">
            <a:avLst/>
          </a:prstGeom>
        </p:spPr>
        <p:txBody>
          <a:bodyPr>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7" Type="http://schemas.openxmlformats.org/officeDocument/2006/relationships/slideLayout" Target="../slideLayouts/slideLayout7.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image" Target="../media/image1.png"/><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7- </a:t>
            </a:r>
            <a:fld id="{F6CA670C-B023-4B52-B36B-CC9D2E4EBBC9}"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9"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Kotler_POM13e_PPT_07_video_meredith.wm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1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32.xml.rels><?xml version="1.0" encoding="UTF-8" standalone="yes"?>
<Relationships xmlns="http://schemas.openxmlformats.org/package/2006/relationships"><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1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gurl.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t/>
            </a:r>
            <a:br>
              <a:rPr lang="en-US" smtClean="0"/>
            </a:br>
            <a:r>
              <a:rPr lang="en-US" smtClean="0"/>
              <a:t>Chapter Seven</a:t>
            </a:r>
          </a:p>
        </p:txBody>
      </p:sp>
      <p:sp>
        <p:nvSpPr>
          <p:cNvPr id="10243" name="Subtitle 2"/>
          <p:cNvSpPr>
            <a:spLocks noGrp="1"/>
          </p:cNvSpPr>
          <p:nvPr>
            <p:ph type="subTitle" idx="1"/>
          </p:nvPr>
        </p:nvSpPr>
        <p:spPr>
          <a:xfrm>
            <a:off x="609600" y="4495800"/>
            <a:ext cx="6400800" cy="1752600"/>
          </a:xfrm>
        </p:spPr>
        <p:txBody>
          <a:bodyPr/>
          <a:lstStyle/>
          <a:p>
            <a:pPr>
              <a:lnSpc>
                <a:spcPct val="90000"/>
              </a:lnSpc>
            </a:pPr>
            <a:r>
              <a:rPr lang="en-US" b="1" smtClean="0">
                <a:latin typeface="Calibri" charset="0"/>
              </a:rPr>
              <a:t>Customer-Driven Marketing Strategy:</a:t>
            </a:r>
          </a:p>
          <a:p>
            <a:pPr>
              <a:lnSpc>
                <a:spcPct val="90000"/>
              </a:lnSpc>
            </a:pPr>
            <a:r>
              <a:rPr lang="en-US" b="1" smtClean="0">
                <a:latin typeface="Calibri" charset="0"/>
              </a:rPr>
              <a:t>Creating Value for Target Customers</a:t>
            </a:r>
            <a:endParaRPr lang="en-US"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US" smtClean="0"/>
              <a:t/>
            </a:r>
            <a:br>
              <a:rPr lang="en-US" smtClean="0"/>
            </a:br>
            <a:r>
              <a:rPr lang="en-US" smtClean="0"/>
              <a:t>Market Segmentation</a:t>
            </a:r>
          </a:p>
        </p:txBody>
      </p:sp>
      <p:sp>
        <p:nvSpPr>
          <p:cNvPr id="28675" name="Content Placeholder 6"/>
          <p:cNvSpPr>
            <a:spLocks noGrp="1"/>
          </p:cNvSpPr>
          <p:nvPr>
            <p:ph idx="1"/>
          </p:nvPr>
        </p:nvSpPr>
        <p:spPr>
          <a:xfrm>
            <a:off x="838200" y="1981200"/>
            <a:ext cx="4800600" cy="4114800"/>
          </a:xfrm>
        </p:spPr>
        <p:txBody>
          <a:bodyPr/>
          <a:lstStyle/>
          <a:p>
            <a:pPr>
              <a:buFontTx/>
              <a:buNone/>
            </a:pPr>
            <a:r>
              <a:rPr lang="en-US" sz="2800" b="1" dirty="0" smtClean="0">
                <a:latin typeface="Calibri" charset="0"/>
              </a:rPr>
              <a:t>Income segmentation </a:t>
            </a:r>
            <a:r>
              <a:rPr lang="en-US" sz="2800" dirty="0" smtClean="0">
                <a:latin typeface="Calibri" charset="0"/>
              </a:rPr>
              <a:t>divides the market into affluent, middle-income or low-income consumers</a:t>
            </a:r>
          </a:p>
          <a:p>
            <a:pPr>
              <a:buFontTx/>
              <a:buNone/>
            </a:pPr>
            <a:r>
              <a:rPr lang="en-US" sz="2800" b="1" dirty="0" smtClean="0">
                <a:latin typeface="Calibri" charset="0"/>
              </a:rPr>
              <a:t>Psychographic segmentation </a:t>
            </a:r>
            <a:r>
              <a:rPr lang="en-US" sz="2800" dirty="0" smtClean="0">
                <a:latin typeface="Calibri" charset="0"/>
              </a:rPr>
              <a:t>divides buyers into different groups based on social class, lifestyle, or personality traits</a:t>
            </a:r>
          </a:p>
          <a:p>
            <a:endParaRPr lang="en-US" dirty="0" smtClean="0">
              <a:latin typeface="Calibri" charset="0"/>
            </a:endParaRPr>
          </a:p>
        </p:txBody>
      </p:sp>
      <p:sp>
        <p:nvSpPr>
          <p:cNvPr id="28676" name="Rectangle 1027"/>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pic>
        <p:nvPicPr>
          <p:cNvPr id="28677" name="Picture 8" descr="ph07_04"/>
          <p:cNvPicPr>
            <a:picLocks noChangeAspect="1" noChangeArrowheads="1"/>
          </p:cNvPicPr>
          <p:nvPr/>
        </p:nvPicPr>
        <p:blipFill>
          <a:blip r:embed="rId3" cstate="print"/>
          <a:srcRect/>
          <a:stretch>
            <a:fillRect/>
          </a:stretch>
        </p:blipFill>
        <p:spPr bwMode="auto">
          <a:xfrm>
            <a:off x="5562600" y="2209800"/>
            <a:ext cx="2971800" cy="30350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Market Segmentation</a:t>
            </a:r>
          </a:p>
        </p:txBody>
      </p:sp>
      <p:sp>
        <p:nvSpPr>
          <p:cNvPr id="30723" name="Content Placeholder 4"/>
          <p:cNvSpPr>
            <a:spLocks noGrp="1"/>
          </p:cNvSpPr>
          <p:nvPr>
            <p:ph idx="1"/>
          </p:nvPr>
        </p:nvSpPr>
        <p:spPr>
          <a:xfrm>
            <a:off x="1524000" y="2209800"/>
            <a:ext cx="4953000" cy="4648200"/>
          </a:xfrm>
        </p:spPr>
        <p:txBody>
          <a:bodyPr/>
          <a:lstStyle/>
          <a:p>
            <a:pPr>
              <a:lnSpc>
                <a:spcPct val="80000"/>
              </a:lnSpc>
              <a:buFontTx/>
              <a:buNone/>
            </a:pPr>
            <a:r>
              <a:rPr lang="en-US" sz="3000" b="1" dirty="0" smtClean="0">
                <a:latin typeface="Calibri" charset="0"/>
              </a:rPr>
              <a:t>Behavioral segmentation </a:t>
            </a:r>
            <a:r>
              <a:rPr lang="en-US" sz="3000" dirty="0" smtClean="0">
                <a:latin typeface="Calibri" charset="0"/>
              </a:rPr>
              <a:t>divides buyers into groups based on their knowledge, attitudes, uses, or responses to a product</a:t>
            </a:r>
          </a:p>
          <a:p>
            <a:pPr>
              <a:lnSpc>
                <a:spcPct val="80000"/>
              </a:lnSpc>
            </a:pPr>
            <a:r>
              <a:rPr lang="en-US" sz="3000" dirty="0" smtClean="0">
                <a:latin typeface="Calibri" charset="0"/>
              </a:rPr>
              <a:t>Occasions</a:t>
            </a:r>
          </a:p>
          <a:p>
            <a:pPr>
              <a:lnSpc>
                <a:spcPct val="80000"/>
              </a:lnSpc>
            </a:pPr>
            <a:r>
              <a:rPr lang="en-US" sz="3000" dirty="0" smtClean="0">
                <a:latin typeface="Calibri" charset="0"/>
              </a:rPr>
              <a:t>Benefits sought</a:t>
            </a:r>
          </a:p>
          <a:p>
            <a:pPr>
              <a:lnSpc>
                <a:spcPct val="80000"/>
              </a:lnSpc>
            </a:pPr>
            <a:r>
              <a:rPr lang="en-US" sz="3000" dirty="0" smtClean="0">
                <a:latin typeface="Calibri" charset="0"/>
              </a:rPr>
              <a:t>User status</a:t>
            </a:r>
          </a:p>
          <a:p>
            <a:pPr>
              <a:lnSpc>
                <a:spcPct val="80000"/>
              </a:lnSpc>
            </a:pPr>
            <a:r>
              <a:rPr lang="en-US" sz="3000" dirty="0" smtClean="0">
                <a:latin typeface="Calibri" charset="0"/>
              </a:rPr>
              <a:t>Usage rate</a:t>
            </a:r>
          </a:p>
          <a:p>
            <a:pPr>
              <a:lnSpc>
                <a:spcPct val="80000"/>
              </a:lnSpc>
            </a:pPr>
            <a:r>
              <a:rPr lang="en-US" sz="3000" dirty="0" smtClean="0">
                <a:latin typeface="Calibri" charset="0"/>
              </a:rPr>
              <a:t>Loyalty status</a:t>
            </a:r>
          </a:p>
          <a:p>
            <a:pPr>
              <a:lnSpc>
                <a:spcPct val="80000"/>
              </a:lnSpc>
            </a:pPr>
            <a:endParaRPr lang="en-US" sz="3000" dirty="0" smtClean="0">
              <a:latin typeface="Calibri" charset="0"/>
            </a:endParaRPr>
          </a:p>
        </p:txBody>
      </p:sp>
      <p:sp>
        <p:nvSpPr>
          <p:cNvPr id="30724" name="Rectangle 3"/>
          <p:cNvSpPr>
            <a:spLocks noGrp="1" noChangeArrowheads="1"/>
          </p:cNvSpPr>
          <p:nvPr>
            <p:ph type="body" sz="quarter" idx="13"/>
          </p:nvPr>
        </p:nvSpPr>
        <p:spPr/>
        <p:txBody>
          <a:bodyPr/>
          <a:lstStyle/>
          <a:p>
            <a:r>
              <a:rPr lang="en-US" smtClean="0">
                <a:latin typeface="Calibri" charset="0"/>
              </a:rPr>
              <a:t>Segmenting Consumer Markets</a:t>
            </a:r>
          </a:p>
        </p:txBody>
      </p:sp>
      <p:pic>
        <p:nvPicPr>
          <p:cNvPr id="30725" name="Picture 5"/>
          <p:cNvPicPr>
            <a:picLocks noChangeAspect="1" noChangeArrowheads="1"/>
          </p:cNvPicPr>
          <p:nvPr/>
        </p:nvPicPr>
        <p:blipFill>
          <a:blip r:embed="rId3" cstate="print"/>
          <a:srcRect/>
          <a:stretch>
            <a:fillRect/>
          </a:stretch>
        </p:blipFill>
        <p:spPr bwMode="auto">
          <a:xfrm>
            <a:off x="6580584" y="2133601"/>
            <a:ext cx="1768079"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
            </a:r>
            <a:br>
              <a:rPr lang="en-US" smtClean="0"/>
            </a:br>
            <a:r>
              <a:rPr lang="en-US" smtClean="0"/>
              <a:t>Market Segmentation</a:t>
            </a:r>
          </a:p>
        </p:txBody>
      </p:sp>
      <p:sp>
        <p:nvSpPr>
          <p:cNvPr id="32771" name="Content Placeholder 3"/>
          <p:cNvSpPr>
            <a:spLocks noGrp="1"/>
          </p:cNvSpPr>
          <p:nvPr>
            <p:ph idx="1"/>
          </p:nvPr>
        </p:nvSpPr>
        <p:spPr>
          <a:xfrm>
            <a:off x="685800" y="2438400"/>
            <a:ext cx="7772400" cy="2590800"/>
          </a:xfrm>
        </p:spPr>
        <p:txBody>
          <a:bodyPr/>
          <a:lstStyle/>
          <a:p>
            <a:pPr>
              <a:buFontTx/>
              <a:buNone/>
            </a:pPr>
            <a:r>
              <a:rPr lang="en-US" sz="2800" b="1" dirty="0" smtClean="0">
                <a:latin typeface="Calibri" charset="0"/>
              </a:rPr>
              <a:t>Multiple segmentation </a:t>
            </a:r>
            <a:r>
              <a:rPr lang="en-US" sz="2800" dirty="0" smtClean="0">
                <a:latin typeface="Calibri" charset="0"/>
              </a:rPr>
              <a:t>is used to identify smaller, better-defined target groups</a:t>
            </a:r>
          </a:p>
          <a:p>
            <a:pPr>
              <a:buFontTx/>
              <a:buNone/>
            </a:pPr>
            <a:endParaRPr lang="en-US" sz="1200" b="1" dirty="0" smtClean="0">
              <a:latin typeface="Calibri" charset="0"/>
            </a:endParaRPr>
          </a:p>
          <a:p>
            <a:endParaRPr lang="en-US" sz="2800" dirty="0" smtClean="0">
              <a:latin typeface="Calibri" charset="0"/>
            </a:endParaRPr>
          </a:p>
        </p:txBody>
      </p:sp>
      <p:sp>
        <p:nvSpPr>
          <p:cNvPr id="32772" name="Rectangle 3"/>
          <p:cNvSpPr>
            <a:spLocks noGrp="1" noChangeArrowheads="1"/>
          </p:cNvSpPr>
          <p:nvPr>
            <p:ph type="body" sz="quarter" idx="13"/>
          </p:nvPr>
        </p:nvSpPr>
        <p:spPr>
          <a:xfrm>
            <a:off x="914400" y="1447800"/>
            <a:ext cx="7162800" cy="533400"/>
          </a:xfrm>
        </p:spPr>
        <p:txBody>
          <a:bodyPr/>
          <a:lstStyle/>
          <a:p>
            <a:r>
              <a:rPr lang="en-US" dirty="0" smtClean="0">
                <a:latin typeface="Calibri" charset="0"/>
              </a:rPr>
              <a:t>Using Multiple Segmentation Bases</a:t>
            </a:r>
          </a:p>
          <a:p>
            <a:endParaRPr lang="en-US" dirty="0" smtClean="0">
              <a:latin typeface="Calibri" charset="0"/>
            </a:endParaRPr>
          </a:p>
          <a:p>
            <a:pPr lvl="1"/>
            <a:endParaRPr lang="en-US" dirty="0" smtClean="0">
              <a:latin typeface="Calibri" charset="0"/>
            </a:endParaRPr>
          </a:p>
          <a:p>
            <a:pPr lvl="1"/>
            <a:endParaRPr lang="en-US" dirty="0" smtClean="0">
              <a:latin typeface="Calibri" charset="0"/>
            </a:endParaRPr>
          </a:p>
          <a:p>
            <a:r>
              <a:rPr lang="en-US" dirty="0" smtClean="0">
                <a:latin typeface="Calibri" charset="0"/>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Market Segmentation</a:t>
            </a:r>
          </a:p>
        </p:txBody>
      </p:sp>
      <p:sp>
        <p:nvSpPr>
          <p:cNvPr id="34819" name="Content Placeholder 4"/>
          <p:cNvSpPr>
            <a:spLocks noGrp="1"/>
          </p:cNvSpPr>
          <p:nvPr>
            <p:ph idx="1"/>
          </p:nvPr>
        </p:nvSpPr>
        <p:spPr>
          <a:xfrm>
            <a:off x="304800" y="2057400"/>
            <a:ext cx="5638800" cy="4343400"/>
          </a:xfrm>
        </p:spPr>
        <p:txBody>
          <a:bodyPr/>
          <a:lstStyle/>
          <a:p>
            <a:pPr>
              <a:buFontTx/>
              <a:buNone/>
            </a:pPr>
            <a:r>
              <a:rPr lang="en-US" sz="2400" b="1" dirty="0" smtClean="0">
                <a:latin typeface="Calibri" charset="0"/>
              </a:rPr>
              <a:t>PRIZM NE </a:t>
            </a:r>
            <a:r>
              <a:rPr lang="en-US" sz="2400" dirty="0" smtClean="0">
                <a:latin typeface="Calibri" charset="0"/>
              </a:rPr>
              <a:t>classifies every American household into 66 unique segments organized into 14 different social groups. </a:t>
            </a:r>
          </a:p>
          <a:p>
            <a:r>
              <a:rPr lang="en-US" sz="2400" dirty="0" smtClean="0">
                <a:latin typeface="Calibri" charset="0"/>
              </a:rPr>
              <a:t>These groups segment people and locations into marketable groups of like-minded consumers that exhibit unique characteristics and buying behavior based on a host of demographic factors</a:t>
            </a:r>
          </a:p>
        </p:txBody>
      </p:sp>
      <p:sp>
        <p:nvSpPr>
          <p:cNvPr id="34820" name="Rectangle 3"/>
          <p:cNvSpPr>
            <a:spLocks noGrp="1" noChangeArrowheads="1"/>
          </p:cNvSpPr>
          <p:nvPr>
            <p:ph type="body" sz="quarter" idx="13"/>
          </p:nvPr>
        </p:nvSpPr>
        <p:spPr/>
        <p:txBody>
          <a:bodyPr/>
          <a:lstStyle/>
          <a:p>
            <a:r>
              <a:rPr lang="en-US" smtClean="0">
                <a:latin typeface="Calibri" charset="0"/>
              </a:rPr>
              <a:t>Using Multiple Segmentation Bases</a:t>
            </a:r>
          </a:p>
          <a:p>
            <a:pPr lvl="1"/>
            <a:endParaRPr lang="en-US" smtClean="0">
              <a:latin typeface="Calibri" charset="0"/>
            </a:endParaRPr>
          </a:p>
          <a:p>
            <a:pPr lvl="1"/>
            <a:endParaRPr lang="en-US" smtClean="0">
              <a:latin typeface="Calibri" charset="0"/>
            </a:endParaRPr>
          </a:p>
          <a:p>
            <a:pPr lvl="1"/>
            <a:endParaRPr lang="en-US" smtClean="0">
              <a:latin typeface="Calibri" charset="0"/>
            </a:endParaRPr>
          </a:p>
        </p:txBody>
      </p:sp>
      <p:pic>
        <p:nvPicPr>
          <p:cNvPr id="34821" name="Picture 7" descr="ph07_07"/>
          <p:cNvPicPr>
            <a:picLocks noChangeAspect="1" noChangeArrowheads="1"/>
          </p:cNvPicPr>
          <p:nvPr/>
        </p:nvPicPr>
        <p:blipFill>
          <a:blip r:embed="rId3" cstate="print"/>
          <a:srcRect/>
          <a:stretch>
            <a:fillRect/>
          </a:stretch>
        </p:blipFill>
        <p:spPr bwMode="auto">
          <a:xfrm>
            <a:off x="5934642" y="1981200"/>
            <a:ext cx="2475933"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Market Segmentation</a:t>
            </a:r>
          </a:p>
        </p:txBody>
      </p:sp>
      <p:graphicFrame>
        <p:nvGraphicFramePr>
          <p:cNvPr id="23" name="Content Placeholder 22"/>
          <p:cNvGraphicFramePr>
            <a:graphicFrameLocks noGrp="1"/>
          </p:cNvGraphicFramePr>
          <p:nvPr>
            <p:ph idx="1"/>
          </p:nvPr>
        </p:nvGraphicFramePr>
        <p:xfrm>
          <a:off x="1295400" y="1447800"/>
          <a:ext cx="4572000" cy="449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36868" name="Rectangle 3"/>
          <p:cNvSpPr>
            <a:spLocks noGrp="1" noChangeArrowheads="1"/>
          </p:cNvSpPr>
          <p:nvPr>
            <p:ph type="body" sz="quarter" idx="13"/>
          </p:nvPr>
        </p:nvSpPr>
        <p:spPr/>
        <p:txBody>
          <a:bodyPr/>
          <a:lstStyle/>
          <a:p>
            <a:r>
              <a:rPr lang="en-US" smtClean="0">
                <a:latin typeface="Calibri" charset="0"/>
              </a:rPr>
              <a:t>Segmenting International markets</a:t>
            </a:r>
          </a:p>
        </p:txBody>
      </p:sp>
      <p:pic>
        <p:nvPicPr>
          <p:cNvPr id="36869" name="Picture 7" descr="ph07_extra"/>
          <p:cNvPicPr>
            <a:picLocks noChangeAspect="1" noChangeArrowheads="1"/>
          </p:cNvPicPr>
          <p:nvPr/>
        </p:nvPicPr>
        <p:blipFill>
          <a:blip r:embed="rId7" cstate="print"/>
          <a:srcRect/>
          <a:stretch>
            <a:fillRect/>
          </a:stretch>
        </p:blipFill>
        <p:spPr bwMode="auto">
          <a:xfrm>
            <a:off x="6172200" y="2057400"/>
            <a:ext cx="2291080" cy="312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Market Segmentation</a:t>
            </a:r>
          </a:p>
        </p:txBody>
      </p:sp>
      <p:sp>
        <p:nvSpPr>
          <p:cNvPr id="38915" name="Content Placeholder 4"/>
          <p:cNvSpPr>
            <a:spLocks noGrp="1"/>
          </p:cNvSpPr>
          <p:nvPr>
            <p:ph idx="1"/>
          </p:nvPr>
        </p:nvSpPr>
        <p:spPr>
          <a:xfrm>
            <a:off x="685800" y="2362200"/>
            <a:ext cx="7772400" cy="4114800"/>
          </a:xfrm>
        </p:spPr>
        <p:txBody>
          <a:bodyPr/>
          <a:lstStyle/>
          <a:p>
            <a:pPr>
              <a:buFontTx/>
              <a:buNone/>
            </a:pPr>
            <a:r>
              <a:rPr lang="en-US" b="1" smtClean="0">
                <a:latin typeface="Calibri" charset="0"/>
              </a:rPr>
              <a:t>Intermarket segmentation </a:t>
            </a:r>
            <a:r>
              <a:rPr lang="en-US" smtClean="0">
                <a:latin typeface="Calibri" charset="0"/>
              </a:rPr>
              <a:t>divides consumers into groups with similar needs and buying behaviors even though they are located in different countries</a:t>
            </a:r>
          </a:p>
          <a:p>
            <a:endParaRPr lang="en-US" smtClean="0">
              <a:latin typeface="Calibri" charset="0"/>
            </a:endParaRPr>
          </a:p>
        </p:txBody>
      </p:sp>
      <p:sp>
        <p:nvSpPr>
          <p:cNvPr id="38916" name="Rectangle 3"/>
          <p:cNvSpPr>
            <a:spLocks noGrp="1" noChangeArrowheads="1"/>
          </p:cNvSpPr>
          <p:nvPr>
            <p:ph type="body" sz="quarter" idx="13"/>
          </p:nvPr>
        </p:nvSpPr>
        <p:spPr/>
        <p:txBody>
          <a:bodyPr/>
          <a:lstStyle/>
          <a:p>
            <a:r>
              <a:rPr lang="en-US" dirty="0" smtClean="0">
                <a:latin typeface="Calibri" charset="0"/>
              </a:rPr>
              <a:t>Segmenting International Markets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Market Segmentation</a:t>
            </a:r>
          </a:p>
        </p:txBody>
      </p:sp>
      <p:sp>
        <p:nvSpPr>
          <p:cNvPr id="40963" name="Content Placeholder 4"/>
          <p:cNvSpPr>
            <a:spLocks noGrp="1"/>
          </p:cNvSpPr>
          <p:nvPr>
            <p:ph idx="1"/>
          </p:nvPr>
        </p:nvSpPr>
        <p:spPr/>
        <p:txBody>
          <a:bodyPr/>
          <a:lstStyle/>
          <a:p>
            <a:pPr>
              <a:buNone/>
            </a:pPr>
            <a:r>
              <a:rPr lang="en-US" dirty="0" smtClean="0">
                <a:latin typeface="Calibri" charset="0"/>
              </a:rPr>
              <a:t>To be useful, market segments must be:</a:t>
            </a:r>
          </a:p>
          <a:p>
            <a:endParaRPr lang="en-US" dirty="0" smtClean="0">
              <a:latin typeface="Calibri" charset="0"/>
            </a:endParaRPr>
          </a:p>
        </p:txBody>
      </p:sp>
      <p:sp>
        <p:nvSpPr>
          <p:cNvPr id="40964" name="Rectangle 3"/>
          <p:cNvSpPr>
            <a:spLocks noGrp="1" noChangeArrowheads="1"/>
          </p:cNvSpPr>
          <p:nvPr>
            <p:ph type="body" sz="quarter" idx="13"/>
          </p:nvPr>
        </p:nvSpPr>
        <p:spPr>
          <a:xfrm>
            <a:off x="0" y="1447800"/>
            <a:ext cx="9144000" cy="457200"/>
          </a:xfrm>
        </p:spPr>
        <p:txBody>
          <a:bodyPr/>
          <a:lstStyle/>
          <a:p>
            <a:r>
              <a:rPr lang="en-US" smtClean="0">
                <a:latin typeface="Calibri" charset="0"/>
              </a:rPr>
              <a:t>Requirements for Effective Segmentation</a:t>
            </a:r>
          </a:p>
          <a:p>
            <a:endParaRPr lang="en-US" smtClean="0">
              <a:latin typeface="Calibri" charset="0"/>
            </a:endParaRPr>
          </a:p>
        </p:txBody>
      </p:sp>
      <p:graphicFrame>
        <p:nvGraphicFramePr>
          <p:cNvPr id="9" name="Diagram 8"/>
          <p:cNvGraphicFramePr/>
          <p:nvPr/>
        </p:nvGraphicFramePr>
        <p:xfrm>
          <a:off x="0" y="2626028"/>
          <a:ext cx="5562600" cy="355344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40966" name="Picture 8" descr="ph07_09"/>
          <p:cNvPicPr>
            <a:picLocks noChangeAspect="1" noChangeArrowheads="1"/>
          </p:cNvPicPr>
          <p:nvPr/>
        </p:nvPicPr>
        <p:blipFill>
          <a:blip r:embed="rId7" cstate="print"/>
          <a:srcRect/>
          <a:stretch>
            <a:fillRect/>
          </a:stretch>
        </p:blipFill>
        <p:spPr bwMode="auto">
          <a:xfrm>
            <a:off x="5029200" y="2895600"/>
            <a:ext cx="3429000" cy="3287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Market Targeting </a:t>
            </a:r>
          </a:p>
        </p:txBody>
      </p:sp>
      <p:sp>
        <p:nvSpPr>
          <p:cNvPr id="43011" name="Content Placeholder 3"/>
          <p:cNvSpPr>
            <a:spLocks noGrp="1"/>
          </p:cNvSpPr>
          <p:nvPr>
            <p:ph idx="1"/>
          </p:nvPr>
        </p:nvSpPr>
        <p:spPr/>
        <p:txBody>
          <a:bodyPr/>
          <a:lstStyle/>
          <a:p>
            <a:pPr>
              <a:buNone/>
            </a:pPr>
            <a:r>
              <a:rPr lang="en-US" dirty="0" smtClean="0">
                <a:latin typeface="Calibri" charset="0"/>
              </a:rPr>
              <a:t>Target market consists of a set of buyers who share common needs or characteristics that the company decides to serve</a:t>
            </a:r>
          </a:p>
          <a:p>
            <a:endParaRPr lang="en-US" dirty="0" smtClean="0">
              <a:latin typeface="Calibri" charset="0"/>
            </a:endParaRPr>
          </a:p>
        </p:txBody>
      </p:sp>
      <p:sp>
        <p:nvSpPr>
          <p:cNvPr id="43012" name="Rectangle 3"/>
          <p:cNvSpPr>
            <a:spLocks noGrp="1" noChangeArrowheads="1"/>
          </p:cNvSpPr>
          <p:nvPr>
            <p:ph type="body" sz="quarter" idx="13"/>
          </p:nvPr>
        </p:nvSpPr>
        <p:spPr/>
        <p:txBody>
          <a:bodyPr/>
          <a:lstStyle/>
          <a:p>
            <a:r>
              <a:rPr lang="en-US" smtClean="0">
                <a:latin typeface="Calibri" charset="0"/>
              </a:rPr>
              <a:t>Selecting Target Market Segments</a:t>
            </a:r>
          </a:p>
          <a:p>
            <a:endParaRPr lang="en-US" smtClean="0">
              <a:latin typeface="Calibri" charset="0"/>
            </a:endParaRP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45059" name="Content Placeholder 3"/>
          <p:cNvSpPr>
            <a:spLocks noGrp="1"/>
          </p:cNvSpPr>
          <p:nvPr>
            <p:ph idx="1"/>
          </p:nvPr>
        </p:nvSpPr>
        <p:spPr/>
        <p:txBody>
          <a:bodyPr/>
          <a:lstStyle/>
          <a:p>
            <a:r>
              <a:rPr lang="en-US" smtClean="0">
                <a:latin typeface="Calibri" charset="0"/>
              </a:rPr>
              <a:t>Segment size and growth</a:t>
            </a:r>
          </a:p>
          <a:p>
            <a:r>
              <a:rPr lang="en-US" smtClean="0">
                <a:latin typeface="Calibri" charset="0"/>
              </a:rPr>
              <a:t>Segment structural attractiveness</a:t>
            </a:r>
          </a:p>
          <a:p>
            <a:r>
              <a:rPr lang="en-US" smtClean="0">
                <a:latin typeface="Calibri" charset="0"/>
              </a:rPr>
              <a:t>Company objectives and resources</a:t>
            </a:r>
          </a:p>
        </p:txBody>
      </p:sp>
      <p:sp>
        <p:nvSpPr>
          <p:cNvPr id="45060" name="Rectangle 3"/>
          <p:cNvSpPr>
            <a:spLocks noGrp="1" noChangeArrowheads="1"/>
          </p:cNvSpPr>
          <p:nvPr>
            <p:ph type="body" sz="quarter" idx="13"/>
          </p:nvPr>
        </p:nvSpPr>
        <p:spPr/>
        <p:txBody>
          <a:bodyPr/>
          <a:lstStyle/>
          <a:p>
            <a:r>
              <a:rPr lang="en-US" smtClean="0">
                <a:latin typeface="Calibri" charset="0"/>
              </a:rPr>
              <a:t>Evaluating Market Segments</a:t>
            </a:r>
          </a:p>
          <a:p>
            <a:endParaRPr lang="en-US" smtClean="0">
              <a:latin typeface="Calibri" charset="0"/>
            </a:endParaRPr>
          </a:p>
          <a:p>
            <a:r>
              <a:rPr lang="en-US" smtClean="0">
                <a:latin typeface="Calibri" charset="0"/>
              </a:rPr>
              <a:t>.</a:t>
            </a:r>
          </a:p>
          <a:p>
            <a:endParaRPr lang="en-US" smtClean="0">
              <a:latin typeface="Calibri" charset="0"/>
            </a:endParaRP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smtClean="0"/>
              <a:t>Market Targeting</a:t>
            </a:r>
          </a:p>
        </p:txBody>
      </p:sp>
      <p:sp>
        <p:nvSpPr>
          <p:cNvPr id="49155" name="Content Placeholder 4"/>
          <p:cNvSpPr>
            <a:spLocks noGrp="1"/>
          </p:cNvSpPr>
          <p:nvPr>
            <p:ph idx="1"/>
          </p:nvPr>
        </p:nvSpPr>
        <p:spPr>
          <a:xfrm>
            <a:off x="685800" y="2362200"/>
            <a:ext cx="7772400" cy="4114800"/>
          </a:xfrm>
        </p:spPr>
        <p:txBody>
          <a:bodyPr/>
          <a:lstStyle/>
          <a:p>
            <a:pPr>
              <a:buFontTx/>
              <a:buNone/>
            </a:pPr>
            <a:r>
              <a:rPr lang="en-US" b="1" dirty="0" smtClean="0">
                <a:latin typeface="Calibri" charset="0"/>
              </a:rPr>
              <a:t>Undifferentiated</a:t>
            </a:r>
            <a:r>
              <a:rPr lang="en-US" dirty="0" smtClean="0">
                <a:latin typeface="Calibri" charset="0"/>
              </a:rPr>
              <a:t> marketing targets the whole market with one offer</a:t>
            </a:r>
          </a:p>
          <a:p>
            <a:pPr lvl="1"/>
            <a:r>
              <a:rPr lang="en-US" dirty="0" smtClean="0">
                <a:latin typeface="Calibri" charset="0"/>
              </a:rPr>
              <a:t>Mass marketing</a:t>
            </a:r>
          </a:p>
          <a:p>
            <a:pPr lvl="1"/>
            <a:r>
              <a:rPr lang="en-US" dirty="0" smtClean="0">
                <a:latin typeface="Calibri" charset="0"/>
              </a:rPr>
              <a:t>Focuses on common needs rather than what’s different</a:t>
            </a:r>
          </a:p>
          <a:p>
            <a:endParaRPr lang="en-US" dirty="0" smtClean="0">
              <a:latin typeface="Calibri" charset="0"/>
            </a:endParaRPr>
          </a:p>
        </p:txBody>
      </p:sp>
      <p:sp>
        <p:nvSpPr>
          <p:cNvPr id="49156" name="Rectangle 3"/>
          <p:cNvSpPr>
            <a:spLocks noGrp="1" noChangeArrowheads="1"/>
          </p:cNvSpPr>
          <p:nvPr>
            <p:ph type="body" sz="quarter" idx="13"/>
          </p:nvPr>
        </p:nvSpPr>
        <p:spPr/>
        <p:txBody>
          <a:bodyPr/>
          <a:lstStyle/>
          <a:p>
            <a:r>
              <a:rPr lang="en-US" smtClean="0">
                <a:latin typeface="Calibri" charset="0"/>
              </a:rPr>
              <a:t>Target Marketing Strategies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smtClean="0"/>
              <a:t>Customer-Driven Marketing Strategy:</a:t>
            </a:r>
            <a:br>
              <a:rPr lang="en-US" sz="3200" smtClean="0"/>
            </a:br>
            <a:r>
              <a:rPr lang="en-US" sz="3200" smtClean="0"/>
              <a:t>Creating Value for Target Customers</a:t>
            </a:r>
            <a:r>
              <a:rPr lang="en-US" smtClean="0"/>
              <a:t/>
            </a:r>
            <a:br>
              <a:rPr lang="en-US" smtClean="0"/>
            </a:br>
            <a:endParaRPr lang="en-US" smtClean="0"/>
          </a:p>
        </p:txBody>
      </p:sp>
      <p:sp>
        <p:nvSpPr>
          <p:cNvPr id="12291" name="Content Placeholder 3"/>
          <p:cNvSpPr>
            <a:spLocks noGrp="1"/>
          </p:cNvSpPr>
          <p:nvPr>
            <p:ph idx="1"/>
          </p:nvPr>
        </p:nvSpPr>
        <p:spPr/>
        <p:txBody>
          <a:bodyPr/>
          <a:lstStyle/>
          <a:p>
            <a:r>
              <a:rPr lang="en-US" dirty="0" smtClean="0"/>
              <a:t>Customer-Driven Marketing </a:t>
            </a:r>
            <a:r>
              <a:rPr lang="en-US" dirty="0" smtClean="0"/>
              <a:t>Strategy</a:t>
            </a:r>
            <a:endParaRPr lang="en-US" dirty="0" smtClean="0">
              <a:latin typeface="Calibri" charset="0"/>
            </a:endParaRPr>
          </a:p>
          <a:p>
            <a:r>
              <a:rPr lang="en-US" dirty="0" smtClean="0">
                <a:latin typeface="Calibri" charset="0"/>
              </a:rPr>
              <a:t>Market Segmentation</a:t>
            </a:r>
          </a:p>
          <a:p>
            <a:r>
              <a:rPr lang="en-US" dirty="0" smtClean="0">
                <a:latin typeface="Calibri" charset="0"/>
              </a:rPr>
              <a:t>Market Targeting</a:t>
            </a:r>
          </a:p>
          <a:p>
            <a:r>
              <a:rPr lang="en-US" dirty="0" smtClean="0">
                <a:latin typeface="Calibri" charset="0"/>
              </a:rPr>
              <a:t>Differentiation and Positioning </a:t>
            </a:r>
          </a:p>
          <a:p>
            <a:endParaRPr lang="en-US" dirty="0" smtClean="0">
              <a:latin typeface="Calibri" charset="0"/>
            </a:endParaRPr>
          </a:p>
        </p:txBody>
      </p:sp>
      <p:sp>
        <p:nvSpPr>
          <p:cNvPr id="12292" name="Rectangle 3"/>
          <p:cNvSpPr>
            <a:spLocks noGrp="1" noChangeArrowheads="1"/>
          </p:cNvSpPr>
          <p:nvPr>
            <p:ph type="body" sz="quarter" idx="13"/>
          </p:nvPr>
        </p:nvSpPr>
        <p:spPr/>
        <p:txBody>
          <a:bodyPr/>
          <a:lstStyle/>
          <a:p>
            <a:r>
              <a:rPr lang="en-US"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600" smtClean="0"/>
              <a:t>Market Targeting</a:t>
            </a:r>
          </a:p>
        </p:txBody>
      </p:sp>
      <p:sp>
        <p:nvSpPr>
          <p:cNvPr id="51203" name="Content Placeholder 3"/>
          <p:cNvSpPr>
            <a:spLocks noGrp="1"/>
          </p:cNvSpPr>
          <p:nvPr>
            <p:ph idx="1"/>
          </p:nvPr>
        </p:nvSpPr>
        <p:spPr>
          <a:xfrm>
            <a:off x="685800" y="2209800"/>
            <a:ext cx="7772400" cy="4114800"/>
          </a:xfrm>
        </p:spPr>
        <p:txBody>
          <a:bodyPr/>
          <a:lstStyle/>
          <a:p>
            <a:pPr>
              <a:buFontTx/>
              <a:buNone/>
            </a:pPr>
            <a:r>
              <a:rPr lang="en-US" b="1" smtClean="0">
                <a:latin typeface="Calibri" charset="0"/>
              </a:rPr>
              <a:t>Differentiated marketing </a:t>
            </a:r>
            <a:r>
              <a:rPr lang="en-US" smtClean="0">
                <a:latin typeface="Calibri" charset="0"/>
              </a:rPr>
              <a:t>targets several different market segments and designs separate offers for each</a:t>
            </a:r>
          </a:p>
          <a:p>
            <a:r>
              <a:rPr lang="en-US" smtClean="0">
                <a:latin typeface="Calibri" charset="0"/>
              </a:rPr>
              <a:t>Goal is to achieve higher sales and stronger position</a:t>
            </a:r>
          </a:p>
          <a:p>
            <a:r>
              <a:rPr lang="en-US" smtClean="0">
                <a:latin typeface="Calibri" charset="0"/>
              </a:rPr>
              <a:t>More expensive than undifferentiated marketing</a:t>
            </a:r>
          </a:p>
          <a:p>
            <a:endParaRPr lang="en-US" smtClean="0">
              <a:latin typeface="Calibri" charset="0"/>
            </a:endParaRPr>
          </a:p>
        </p:txBody>
      </p:sp>
      <p:sp>
        <p:nvSpPr>
          <p:cNvPr id="51204" name="Rectangle 3"/>
          <p:cNvSpPr>
            <a:spLocks noGrp="1" noChangeArrowheads="1"/>
          </p:cNvSpPr>
          <p:nvPr>
            <p:ph type="body" sz="quarter" idx="13"/>
          </p:nvPr>
        </p:nvSpPr>
        <p:spPr/>
        <p:txBody>
          <a:bodyPr/>
          <a:lstStyle/>
          <a:p>
            <a:r>
              <a:rPr lang="en-US" smtClean="0">
                <a:latin typeface="Calibri" charset="0"/>
              </a:rPr>
              <a:t>Target Marketing Strategies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Market Targeting</a:t>
            </a:r>
          </a:p>
        </p:txBody>
      </p:sp>
      <p:sp>
        <p:nvSpPr>
          <p:cNvPr id="53251" name="Content Placeholder 4"/>
          <p:cNvSpPr>
            <a:spLocks noGrp="1"/>
          </p:cNvSpPr>
          <p:nvPr>
            <p:ph idx="1"/>
          </p:nvPr>
        </p:nvSpPr>
        <p:spPr>
          <a:xfrm>
            <a:off x="228600" y="1981200"/>
            <a:ext cx="4724400" cy="4114800"/>
          </a:xfrm>
        </p:spPr>
        <p:txBody>
          <a:bodyPr/>
          <a:lstStyle/>
          <a:p>
            <a:r>
              <a:rPr lang="en-US" sz="2800" smtClean="0">
                <a:latin typeface="Calibri" charset="0"/>
              </a:rPr>
              <a:t>Concentrated marketing targets a small share of a large market</a:t>
            </a:r>
          </a:p>
          <a:p>
            <a:r>
              <a:rPr lang="en-US" sz="2800" smtClean="0">
                <a:latin typeface="Calibri" charset="0"/>
              </a:rPr>
              <a:t>Limited company resources</a:t>
            </a:r>
          </a:p>
          <a:p>
            <a:r>
              <a:rPr lang="en-US" sz="2800" smtClean="0">
                <a:latin typeface="Calibri" charset="0"/>
              </a:rPr>
              <a:t>Knowledge of the market</a:t>
            </a:r>
          </a:p>
          <a:p>
            <a:r>
              <a:rPr lang="en-US" sz="2800" smtClean="0">
                <a:latin typeface="Calibri" charset="0"/>
              </a:rPr>
              <a:t>More effective and efficient</a:t>
            </a:r>
          </a:p>
          <a:p>
            <a:endParaRPr lang="en-US" sz="2800" smtClean="0">
              <a:latin typeface="Calibri" charset="0"/>
            </a:endParaRPr>
          </a:p>
        </p:txBody>
      </p:sp>
      <p:sp>
        <p:nvSpPr>
          <p:cNvPr id="53252"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3253" name="Picture 7" descr="ph07_12"/>
          <p:cNvPicPr>
            <a:picLocks noChangeAspect="1" noChangeArrowheads="1"/>
          </p:cNvPicPr>
          <p:nvPr/>
        </p:nvPicPr>
        <p:blipFill>
          <a:blip r:embed="rId3" cstate="print"/>
          <a:srcRect/>
          <a:stretch>
            <a:fillRect/>
          </a:stretch>
        </p:blipFill>
        <p:spPr bwMode="auto">
          <a:xfrm>
            <a:off x="4800600" y="2362200"/>
            <a:ext cx="3773488"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600" smtClean="0"/>
              <a:t>Marketing Targeting</a:t>
            </a:r>
          </a:p>
        </p:txBody>
      </p:sp>
      <p:sp>
        <p:nvSpPr>
          <p:cNvPr id="55299" name="Content Placeholder 3"/>
          <p:cNvSpPr>
            <a:spLocks noGrp="1"/>
          </p:cNvSpPr>
          <p:nvPr>
            <p:ph idx="1"/>
          </p:nvPr>
        </p:nvSpPr>
        <p:spPr>
          <a:xfrm>
            <a:off x="685800" y="2133600"/>
            <a:ext cx="7772400" cy="4114800"/>
          </a:xfrm>
        </p:spPr>
        <p:txBody>
          <a:bodyPr/>
          <a:lstStyle/>
          <a:p>
            <a:pPr>
              <a:buFontTx/>
              <a:buNone/>
            </a:pPr>
            <a:r>
              <a:rPr lang="en-US" b="1" smtClean="0">
                <a:latin typeface="Calibri" charset="0"/>
              </a:rPr>
              <a:t>Micromarketing</a:t>
            </a:r>
            <a:r>
              <a:rPr lang="en-US" smtClean="0">
                <a:latin typeface="Calibri" charset="0"/>
              </a:rPr>
              <a:t> is the practice of tailoring products and marketing programs to suit the tastes of specific individuals and locations</a:t>
            </a:r>
          </a:p>
          <a:p>
            <a:r>
              <a:rPr lang="en-US" smtClean="0">
                <a:latin typeface="Calibri" charset="0"/>
              </a:rPr>
              <a:t>Local marketing</a:t>
            </a:r>
          </a:p>
          <a:p>
            <a:r>
              <a:rPr lang="en-US" smtClean="0">
                <a:latin typeface="Calibri" charset="0"/>
              </a:rPr>
              <a:t>Individual marketing</a:t>
            </a:r>
          </a:p>
          <a:p>
            <a:endParaRPr lang="en-US" smtClean="0">
              <a:latin typeface="Calibri" charset="0"/>
            </a:endParaRPr>
          </a:p>
        </p:txBody>
      </p:sp>
      <p:sp>
        <p:nvSpPr>
          <p:cNvPr id="55300"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5301"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57347" name="Content Placeholder 3"/>
          <p:cNvSpPr>
            <a:spLocks noGrp="1"/>
          </p:cNvSpPr>
          <p:nvPr>
            <p:ph idx="1"/>
          </p:nvPr>
        </p:nvSpPr>
        <p:spPr>
          <a:xfrm>
            <a:off x="685800" y="2209800"/>
            <a:ext cx="7772400" cy="4114800"/>
          </a:xfrm>
        </p:spPr>
        <p:txBody>
          <a:bodyPr/>
          <a:lstStyle/>
          <a:p>
            <a:pPr>
              <a:buFontTx/>
              <a:buNone/>
            </a:pPr>
            <a:r>
              <a:rPr lang="en-US" b="1" smtClean="0">
                <a:latin typeface="Calibri" charset="0"/>
              </a:rPr>
              <a:t>Local marketing </a:t>
            </a:r>
            <a:r>
              <a:rPr lang="en-US" smtClean="0">
                <a:latin typeface="Calibri" charset="0"/>
              </a:rPr>
              <a:t>involves tailoring brands and promotion to the needs and wants of local customer groups</a:t>
            </a:r>
          </a:p>
          <a:p>
            <a:r>
              <a:rPr lang="en-US" smtClean="0">
                <a:latin typeface="Calibri" charset="0"/>
              </a:rPr>
              <a:t>Cities</a:t>
            </a:r>
          </a:p>
          <a:p>
            <a:r>
              <a:rPr lang="en-US" smtClean="0">
                <a:latin typeface="Calibri" charset="0"/>
              </a:rPr>
              <a:t>Neighborhoods</a:t>
            </a:r>
          </a:p>
          <a:p>
            <a:r>
              <a:rPr lang="en-US" smtClean="0">
                <a:latin typeface="Calibri" charset="0"/>
              </a:rPr>
              <a:t>Stores</a:t>
            </a:r>
          </a:p>
          <a:p>
            <a:endParaRPr lang="en-US" smtClean="0">
              <a:latin typeface="Calibri" charset="0"/>
            </a:endParaRPr>
          </a:p>
        </p:txBody>
      </p:sp>
      <p:sp>
        <p:nvSpPr>
          <p:cNvPr id="57348"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Market Targeting</a:t>
            </a:r>
          </a:p>
        </p:txBody>
      </p:sp>
      <p:sp>
        <p:nvSpPr>
          <p:cNvPr id="59395" name="Content Placeholder 5"/>
          <p:cNvSpPr>
            <a:spLocks noGrp="1"/>
          </p:cNvSpPr>
          <p:nvPr>
            <p:ph idx="1"/>
          </p:nvPr>
        </p:nvSpPr>
        <p:spPr>
          <a:xfrm>
            <a:off x="685800" y="1828800"/>
            <a:ext cx="5334000" cy="4191000"/>
          </a:xfrm>
        </p:spPr>
        <p:txBody>
          <a:bodyPr/>
          <a:lstStyle/>
          <a:p>
            <a:pPr>
              <a:buFontTx/>
              <a:buNone/>
            </a:pPr>
            <a:r>
              <a:rPr lang="en-US" sz="2800" b="1" dirty="0" smtClean="0">
                <a:latin typeface="Calibri" charset="0"/>
              </a:rPr>
              <a:t>Individual marketing </a:t>
            </a:r>
            <a:r>
              <a:rPr lang="en-US" sz="2800" dirty="0" smtClean="0">
                <a:latin typeface="Calibri" charset="0"/>
              </a:rPr>
              <a:t>involves tailoring products and marketing programs to the needs and preferences of individual customers</a:t>
            </a:r>
          </a:p>
          <a:p>
            <a:r>
              <a:rPr lang="en-US" sz="2800" dirty="0" smtClean="0">
                <a:latin typeface="Calibri" charset="0"/>
              </a:rPr>
              <a:t>Also known as:</a:t>
            </a:r>
          </a:p>
          <a:p>
            <a:pPr lvl="1"/>
            <a:r>
              <a:rPr lang="en-US" sz="2400" dirty="0" smtClean="0">
                <a:latin typeface="Calibri" charset="0"/>
              </a:rPr>
              <a:t>One-to-one marketing</a:t>
            </a:r>
          </a:p>
          <a:p>
            <a:pPr lvl="1"/>
            <a:r>
              <a:rPr lang="en-US" sz="2400" dirty="0" smtClean="0">
                <a:latin typeface="Calibri" charset="0"/>
              </a:rPr>
              <a:t>Mass customization</a:t>
            </a:r>
          </a:p>
          <a:p>
            <a:pPr lvl="1"/>
            <a:r>
              <a:rPr lang="en-US" sz="2400" dirty="0" smtClean="0">
                <a:latin typeface="Calibri" charset="0"/>
              </a:rPr>
              <a:t>Markets-of-one marketing</a:t>
            </a:r>
          </a:p>
          <a:p>
            <a:endParaRPr lang="en-US" sz="2800" dirty="0" smtClean="0">
              <a:latin typeface="Calibri" charset="0"/>
            </a:endParaRPr>
          </a:p>
        </p:txBody>
      </p:sp>
      <p:sp>
        <p:nvSpPr>
          <p:cNvPr id="59396" name="Rectangle 3"/>
          <p:cNvSpPr>
            <a:spLocks noGrp="1" noChangeArrowheads="1"/>
          </p:cNvSpPr>
          <p:nvPr>
            <p:ph type="body" sz="quarter" idx="13"/>
          </p:nvPr>
        </p:nvSpPr>
        <p:spPr/>
        <p:txBody>
          <a:bodyPr/>
          <a:lstStyle/>
          <a:p>
            <a:r>
              <a:rPr lang="en-US" smtClean="0">
                <a:latin typeface="Calibri" charset="0"/>
              </a:rPr>
              <a:t>Target Market Strategies</a:t>
            </a:r>
          </a:p>
          <a:p>
            <a:endParaRPr lang="en-US" smtClean="0">
              <a:latin typeface="Calibri" charset="0"/>
            </a:endParaRPr>
          </a:p>
        </p:txBody>
      </p:sp>
      <p:pic>
        <p:nvPicPr>
          <p:cNvPr id="59397" name="Picture 7" descr="ph07_14"/>
          <p:cNvPicPr>
            <a:picLocks noChangeAspect="1" noChangeArrowheads="1"/>
          </p:cNvPicPr>
          <p:nvPr/>
        </p:nvPicPr>
        <p:blipFill>
          <a:blip r:embed="rId3" cstate="print"/>
          <a:srcRect/>
          <a:stretch>
            <a:fillRect/>
          </a:stretch>
        </p:blipFill>
        <p:spPr bwMode="auto">
          <a:xfrm>
            <a:off x="6167081" y="2209800"/>
            <a:ext cx="2141894"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
            </a:r>
            <a:br>
              <a:rPr lang="en-US" smtClean="0"/>
            </a:br>
            <a:r>
              <a:rPr lang="en-US" smtClean="0"/>
              <a:t>Market Targeting</a:t>
            </a:r>
          </a:p>
        </p:txBody>
      </p:sp>
      <p:sp>
        <p:nvSpPr>
          <p:cNvPr id="61443" name="Content Placeholder 3"/>
          <p:cNvSpPr>
            <a:spLocks noGrp="1"/>
          </p:cNvSpPr>
          <p:nvPr>
            <p:ph idx="1"/>
          </p:nvPr>
        </p:nvSpPr>
        <p:spPr/>
        <p:txBody>
          <a:bodyPr/>
          <a:lstStyle/>
          <a:p>
            <a:pPr>
              <a:buFontTx/>
              <a:buNone/>
            </a:pPr>
            <a:r>
              <a:rPr lang="en-US" smtClean="0">
                <a:latin typeface="Calibri" charset="0"/>
              </a:rPr>
              <a:t>Depends on:</a:t>
            </a:r>
          </a:p>
          <a:p>
            <a:r>
              <a:rPr lang="en-US" smtClean="0">
                <a:latin typeface="Calibri" charset="0"/>
              </a:rPr>
              <a:t>Company resources</a:t>
            </a:r>
          </a:p>
          <a:p>
            <a:r>
              <a:rPr lang="en-US" smtClean="0">
                <a:latin typeface="Calibri" charset="0"/>
              </a:rPr>
              <a:t>Product variability</a:t>
            </a:r>
          </a:p>
          <a:p>
            <a:r>
              <a:rPr lang="en-US" smtClean="0">
                <a:latin typeface="Calibri" charset="0"/>
              </a:rPr>
              <a:t>Product life-cycle stage</a:t>
            </a:r>
          </a:p>
          <a:p>
            <a:r>
              <a:rPr lang="en-US" smtClean="0">
                <a:latin typeface="Calibri" charset="0"/>
              </a:rPr>
              <a:t>Market variability</a:t>
            </a:r>
          </a:p>
          <a:p>
            <a:r>
              <a:rPr lang="en-US" smtClean="0">
                <a:latin typeface="Calibri" charset="0"/>
              </a:rPr>
              <a:t>Competitor’s marketing strategies</a:t>
            </a:r>
          </a:p>
          <a:p>
            <a:endParaRPr lang="en-US" smtClean="0">
              <a:latin typeface="Calibri" charset="0"/>
            </a:endParaRPr>
          </a:p>
          <a:p>
            <a:endParaRPr lang="en-US" smtClean="0">
              <a:latin typeface="Calibri" charset="0"/>
            </a:endParaRPr>
          </a:p>
        </p:txBody>
      </p:sp>
      <p:sp>
        <p:nvSpPr>
          <p:cNvPr id="61444" name="Rectangle 3"/>
          <p:cNvSpPr>
            <a:spLocks noGrp="1" noChangeArrowheads="1"/>
          </p:cNvSpPr>
          <p:nvPr>
            <p:ph type="body" sz="quarter" idx="13"/>
          </p:nvPr>
        </p:nvSpPr>
        <p:spPr/>
        <p:txBody>
          <a:bodyPr/>
          <a:lstStyle/>
          <a:p>
            <a:r>
              <a:rPr lang="en-US" smtClean="0">
                <a:latin typeface="Calibri" charset="0"/>
              </a:rPr>
              <a:t>Choosing a Target Market </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Market Targeting</a:t>
            </a:r>
          </a:p>
        </p:txBody>
      </p:sp>
      <p:sp>
        <p:nvSpPr>
          <p:cNvPr id="63491" name="Content Placeholder 4"/>
          <p:cNvSpPr>
            <a:spLocks noGrp="1"/>
          </p:cNvSpPr>
          <p:nvPr>
            <p:ph idx="1"/>
          </p:nvPr>
        </p:nvSpPr>
        <p:spPr>
          <a:xfrm>
            <a:off x="685800" y="1981200"/>
            <a:ext cx="5105400" cy="4114800"/>
          </a:xfrm>
        </p:spPr>
        <p:txBody>
          <a:bodyPr/>
          <a:lstStyle/>
          <a:p>
            <a:r>
              <a:rPr lang="en-US" dirty="0" smtClean="0">
                <a:latin typeface="Calibri" charset="0"/>
              </a:rPr>
              <a:t>Benefits customers with specific needs</a:t>
            </a:r>
          </a:p>
          <a:p>
            <a:r>
              <a:rPr lang="en-US" dirty="0" smtClean="0">
                <a:latin typeface="Calibri" charset="0"/>
              </a:rPr>
              <a:t>Concern for vulnerable segments</a:t>
            </a:r>
          </a:p>
          <a:p>
            <a:pPr lvl="1"/>
            <a:r>
              <a:rPr lang="en-US" dirty="0" smtClean="0">
                <a:latin typeface="Calibri" charset="0"/>
              </a:rPr>
              <a:t>Children</a:t>
            </a:r>
          </a:p>
          <a:p>
            <a:pPr lvl="2"/>
            <a:r>
              <a:rPr lang="en-US" dirty="0" smtClean="0">
                <a:latin typeface="Calibri" charset="0"/>
              </a:rPr>
              <a:t>Alcohol</a:t>
            </a:r>
          </a:p>
          <a:p>
            <a:pPr lvl="2"/>
            <a:r>
              <a:rPr lang="en-US" dirty="0" smtClean="0">
                <a:latin typeface="Calibri" charset="0"/>
              </a:rPr>
              <a:t>Cigarettes</a:t>
            </a:r>
          </a:p>
          <a:p>
            <a:pPr lvl="2"/>
            <a:r>
              <a:rPr lang="en-US" dirty="0" smtClean="0">
                <a:latin typeface="Calibri" charset="0"/>
              </a:rPr>
              <a:t>Internet abuses</a:t>
            </a:r>
          </a:p>
          <a:p>
            <a:endParaRPr lang="en-US" dirty="0" smtClean="0">
              <a:latin typeface="Calibri" charset="0"/>
            </a:endParaRPr>
          </a:p>
        </p:txBody>
      </p:sp>
      <p:sp>
        <p:nvSpPr>
          <p:cNvPr id="63492" name="Rectangle 3"/>
          <p:cNvSpPr>
            <a:spLocks noGrp="1" noChangeArrowheads="1"/>
          </p:cNvSpPr>
          <p:nvPr>
            <p:ph type="body" sz="quarter" idx="13"/>
          </p:nvPr>
        </p:nvSpPr>
        <p:spPr>
          <a:xfrm>
            <a:off x="914400" y="1295400"/>
            <a:ext cx="7162800" cy="381000"/>
          </a:xfrm>
        </p:spPr>
        <p:txBody>
          <a:bodyPr/>
          <a:lstStyle/>
          <a:p>
            <a:r>
              <a:rPr lang="en-US" smtClean="0">
                <a:latin typeface="Calibri" charset="0"/>
              </a:rPr>
              <a:t>Socially Responsible Target Marketing</a:t>
            </a:r>
          </a:p>
          <a:p>
            <a:endParaRPr lang="en-US" smtClean="0">
              <a:latin typeface="Calibri" charset="0"/>
            </a:endParaRPr>
          </a:p>
        </p:txBody>
      </p:sp>
      <p:pic>
        <p:nvPicPr>
          <p:cNvPr id="63493" name="Picture 7" descr="ph07_15"/>
          <p:cNvPicPr>
            <a:picLocks noChangeAspect="1" noChangeArrowheads="1"/>
          </p:cNvPicPr>
          <p:nvPr/>
        </p:nvPicPr>
        <p:blipFill>
          <a:blip r:embed="rId3" cstate="print"/>
          <a:srcRect/>
          <a:stretch>
            <a:fillRect/>
          </a:stretch>
        </p:blipFill>
        <p:spPr bwMode="auto">
          <a:xfrm>
            <a:off x="5505450" y="2057400"/>
            <a:ext cx="2800350"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3200" smtClean="0"/>
              <a:t>Differentiation and Positioning</a:t>
            </a:r>
          </a:p>
        </p:txBody>
      </p:sp>
      <p:sp>
        <p:nvSpPr>
          <p:cNvPr id="65539" name="Content Placeholder 4"/>
          <p:cNvSpPr>
            <a:spLocks noGrp="1"/>
          </p:cNvSpPr>
          <p:nvPr>
            <p:ph idx="1"/>
          </p:nvPr>
        </p:nvSpPr>
        <p:spPr>
          <a:xfrm>
            <a:off x="228600" y="1600200"/>
            <a:ext cx="4343400" cy="4114800"/>
          </a:xfrm>
        </p:spPr>
        <p:txBody>
          <a:bodyPr/>
          <a:lstStyle/>
          <a:p>
            <a:pPr marL="533400" indent="-533400">
              <a:lnSpc>
                <a:spcPct val="90000"/>
              </a:lnSpc>
              <a:buFontTx/>
              <a:buNone/>
            </a:pPr>
            <a:r>
              <a:rPr lang="en-US" sz="2800" b="1" dirty="0" smtClean="0">
                <a:latin typeface="Calibri" charset="0"/>
              </a:rPr>
              <a:t>Product position </a:t>
            </a:r>
            <a:r>
              <a:rPr lang="en-US" sz="2800" dirty="0" smtClean="0">
                <a:latin typeface="Calibri" charset="0"/>
              </a:rPr>
              <a:t>is the way the product is defined by consumers on important attributes—the place the product occupies in consumers’ minds relative to competing products</a:t>
            </a:r>
            <a:endParaRPr lang="en-US" sz="2800" dirty="0" smtClean="0">
              <a:latin typeface="Calibri" charset="0"/>
            </a:endParaRPr>
          </a:p>
          <a:p>
            <a:pPr marL="933450" lvl="1" indent="-533400">
              <a:lnSpc>
                <a:spcPct val="90000"/>
              </a:lnSpc>
              <a:buNone/>
            </a:pPr>
            <a:r>
              <a:rPr lang="en-US" sz="2400" dirty="0" smtClean="0">
                <a:latin typeface="Calibri" charset="0"/>
              </a:rPr>
              <a:t>       </a:t>
            </a:r>
            <a:r>
              <a:rPr lang="en-US" sz="2400" dirty="0" smtClean="0">
                <a:latin typeface="Calibri" charset="0"/>
              </a:rPr>
              <a:t>Perceptions</a:t>
            </a:r>
            <a:endParaRPr lang="en-US" sz="2400" dirty="0" smtClean="0">
              <a:latin typeface="Calibri" charset="0"/>
            </a:endParaRPr>
          </a:p>
          <a:p>
            <a:pPr marL="933450" lvl="1" indent="-533400">
              <a:lnSpc>
                <a:spcPct val="90000"/>
              </a:lnSpc>
            </a:pPr>
            <a:r>
              <a:rPr lang="en-US" sz="2400" dirty="0" smtClean="0">
                <a:latin typeface="Calibri" charset="0"/>
              </a:rPr>
              <a:t>Impressions</a:t>
            </a:r>
          </a:p>
          <a:p>
            <a:pPr marL="933450" lvl="1" indent="-533400">
              <a:lnSpc>
                <a:spcPct val="90000"/>
              </a:lnSpc>
            </a:pPr>
            <a:r>
              <a:rPr lang="en-US" sz="2400" dirty="0" smtClean="0">
                <a:latin typeface="Calibri" charset="0"/>
              </a:rPr>
              <a:t>Feelings</a:t>
            </a:r>
          </a:p>
          <a:p>
            <a:pPr marL="533400" indent="-533400"/>
            <a:endParaRPr lang="en-US" dirty="0" smtClean="0">
              <a:latin typeface="Calibri" charset="0"/>
            </a:endParaRPr>
          </a:p>
        </p:txBody>
      </p:sp>
      <p:pic>
        <p:nvPicPr>
          <p:cNvPr id="65540" name="Picture 6" descr="ph07_16"/>
          <p:cNvPicPr>
            <a:picLocks noChangeAspect="1" noChangeArrowheads="1"/>
          </p:cNvPicPr>
          <p:nvPr/>
        </p:nvPicPr>
        <p:blipFill>
          <a:blip r:embed="rId3" cstate="print"/>
          <a:srcRect/>
          <a:stretch>
            <a:fillRect/>
          </a:stretch>
        </p:blipFill>
        <p:spPr bwMode="auto">
          <a:xfrm>
            <a:off x="4572000" y="2438400"/>
            <a:ext cx="3886200" cy="3008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2800" smtClean="0">
                <a:solidFill>
                  <a:srgbClr val="0000FF"/>
                </a:solidFill>
              </a:rPr>
              <a:t> </a:t>
            </a:r>
            <a:r>
              <a:rPr lang="en-US" sz="3200" smtClean="0"/>
              <a:t>Differentiation and Positioning</a:t>
            </a:r>
          </a:p>
        </p:txBody>
      </p:sp>
      <p:sp>
        <p:nvSpPr>
          <p:cNvPr id="67587" name="Content Placeholder 4"/>
          <p:cNvSpPr>
            <a:spLocks noGrp="1"/>
          </p:cNvSpPr>
          <p:nvPr>
            <p:ph idx="1"/>
          </p:nvPr>
        </p:nvSpPr>
        <p:spPr>
          <a:xfrm>
            <a:off x="152400" y="1905000"/>
            <a:ext cx="2514600" cy="4114800"/>
          </a:xfrm>
        </p:spPr>
        <p:txBody>
          <a:bodyPr/>
          <a:lstStyle/>
          <a:p>
            <a:pPr marL="119063" indent="-119063">
              <a:buFontTx/>
              <a:buNone/>
            </a:pPr>
            <a:r>
              <a:rPr lang="en-US" sz="2400" smtClean="0">
                <a:latin typeface="Calibri" charset="0"/>
              </a:rPr>
              <a:t>Positioning maps show consumer perceptions of their brands versus competing products on important buying dimensions</a:t>
            </a:r>
          </a:p>
          <a:p>
            <a:pPr marL="119063" indent="-119063"/>
            <a:endParaRPr lang="en-US" sz="2400" smtClean="0">
              <a:latin typeface="Calibri" charset="0"/>
            </a:endParaRPr>
          </a:p>
        </p:txBody>
      </p:sp>
      <p:pic>
        <p:nvPicPr>
          <p:cNvPr id="67588" name="Picture 4" descr="fig07_03wo.jpg"/>
          <p:cNvPicPr>
            <a:picLocks noChangeAspect="1"/>
          </p:cNvPicPr>
          <p:nvPr/>
        </p:nvPicPr>
        <p:blipFill>
          <a:blip r:embed="rId3" cstate="print"/>
          <a:srcRect/>
          <a:stretch>
            <a:fillRect/>
          </a:stretch>
        </p:blipFill>
        <p:spPr bwMode="auto">
          <a:xfrm>
            <a:off x="2919413" y="1600200"/>
            <a:ext cx="5614987" cy="4379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Differentiation and Positioning</a:t>
            </a:r>
          </a:p>
        </p:txBody>
      </p:sp>
      <p:sp>
        <p:nvSpPr>
          <p:cNvPr id="69635" name="Content Placeholder 3"/>
          <p:cNvSpPr>
            <a:spLocks noGrp="1"/>
          </p:cNvSpPr>
          <p:nvPr>
            <p:ph idx="1"/>
          </p:nvPr>
        </p:nvSpPr>
        <p:spPr>
          <a:xfrm>
            <a:off x="685800" y="2438400"/>
            <a:ext cx="7772400" cy="4114800"/>
          </a:xfrm>
        </p:spPr>
        <p:txBody>
          <a:bodyPr/>
          <a:lstStyle/>
          <a:p>
            <a:r>
              <a:rPr lang="en-US" dirty="0" smtClean="0">
                <a:latin typeface="Calibri" charset="0"/>
              </a:rPr>
              <a:t>Identifying a set of possible competitive advantages to build a position</a:t>
            </a:r>
          </a:p>
          <a:p>
            <a:r>
              <a:rPr lang="en-US" dirty="0" smtClean="0">
                <a:latin typeface="Calibri" charset="0"/>
              </a:rPr>
              <a:t>Choosing the right competitive advantages</a:t>
            </a:r>
          </a:p>
          <a:p>
            <a:r>
              <a:rPr lang="en-US" dirty="0" smtClean="0">
                <a:latin typeface="Calibri" charset="0"/>
              </a:rPr>
              <a:t>Selecting an overall positioning strategy</a:t>
            </a:r>
          </a:p>
          <a:p>
            <a:r>
              <a:rPr lang="en-US" dirty="0" smtClean="0">
                <a:latin typeface="Calibri" charset="0"/>
              </a:rPr>
              <a:t>Communicating and delivering the chosen position to the market </a:t>
            </a:r>
          </a:p>
          <a:p>
            <a:endParaRPr lang="en-US" dirty="0" smtClean="0">
              <a:latin typeface="Calibri" charset="0"/>
            </a:endParaRPr>
          </a:p>
        </p:txBody>
      </p:sp>
      <p:sp>
        <p:nvSpPr>
          <p:cNvPr id="69636" name="Rectangle 3"/>
          <p:cNvSpPr>
            <a:spLocks noGrp="1" noChangeArrowheads="1"/>
          </p:cNvSpPr>
          <p:nvPr>
            <p:ph type="body" sz="quarter" idx="13"/>
          </p:nvPr>
        </p:nvSpPr>
        <p:spPr>
          <a:xfrm>
            <a:off x="914400" y="1295400"/>
            <a:ext cx="7162800" cy="381000"/>
          </a:xfrm>
        </p:spPr>
        <p:txBody>
          <a:bodyPr/>
          <a:lstStyle/>
          <a:p>
            <a:r>
              <a:rPr lang="en-US" smtClean="0">
                <a:latin typeface="Calibri" charset="0"/>
              </a:rPr>
              <a:t>Choosing a Differentiation and Positioning Strategy</a:t>
            </a:r>
          </a:p>
          <a:p>
            <a:endParaRPr lang="en-US" smtClean="0">
              <a:latin typeface="Calibri" charset="0"/>
            </a:endParaRPr>
          </a:p>
          <a:p>
            <a:endParaRPr lang="en-US" smtClean="0">
              <a:latin typeface="Calibri" charset="0"/>
            </a:endParaRP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Content Placeholder 3"/>
          <p:cNvSpPr>
            <a:spLocks noGrp="1"/>
          </p:cNvSpPr>
          <p:nvPr>
            <p:ph idx="1"/>
          </p:nvPr>
        </p:nvSpPr>
        <p:spPr/>
        <p:txBody>
          <a:bodyPr/>
          <a:lstStyle/>
          <a:p>
            <a:pPr>
              <a:buFontTx/>
              <a:buNone/>
            </a:pPr>
            <a:r>
              <a:rPr lang="en-US" b="1" dirty="0" smtClean="0">
                <a:latin typeface="Calibri" charset="0"/>
              </a:rPr>
              <a:t>Market segmentation </a:t>
            </a:r>
            <a:endParaRPr lang="en-US" b="1" dirty="0" smtClean="0">
              <a:latin typeface="Calibri" charset="0"/>
            </a:endParaRPr>
          </a:p>
          <a:p>
            <a:pPr>
              <a:buNone/>
            </a:pPr>
            <a:r>
              <a:rPr lang="en-US" dirty="0" smtClean="0"/>
              <a:t>D</a:t>
            </a:r>
            <a:r>
              <a:rPr lang="en-US" dirty="0" smtClean="0"/>
              <a:t>ividing </a:t>
            </a:r>
            <a:r>
              <a:rPr lang="en-US" dirty="0" smtClean="0"/>
              <a:t>a market into smaller segments</a:t>
            </a:r>
          </a:p>
          <a:p>
            <a:pPr>
              <a:buNone/>
            </a:pPr>
            <a:r>
              <a:rPr lang="en-US" dirty="0" smtClean="0"/>
              <a:t>with distinct needs, characteristics, or</a:t>
            </a:r>
          </a:p>
          <a:p>
            <a:pPr>
              <a:buNone/>
            </a:pPr>
            <a:r>
              <a:rPr lang="en-US" dirty="0" smtClean="0"/>
              <a:t>behavior that might require separate</a:t>
            </a:r>
          </a:p>
          <a:p>
            <a:pPr>
              <a:buNone/>
            </a:pPr>
            <a:r>
              <a:rPr lang="en-US" dirty="0" smtClean="0"/>
              <a:t>marketing strategies or mixes.</a:t>
            </a:r>
            <a:endParaRPr lang="en-US" dirty="0" smtClean="0">
              <a:latin typeface="Calibri" charset="0"/>
            </a:endParaRPr>
          </a:p>
        </p:txBody>
      </p:sp>
      <p:sp>
        <p:nvSpPr>
          <p:cNvPr id="14339" name="Rectangle 2"/>
          <p:cNvSpPr>
            <a:spLocks noGrp="1" noChangeArrowheads="1"/>
          </p:cNvSpPr>
          <p:nvPr>
            <p:ph type="title"/>
          </p:nvPr>
        </p:nvSpPr>
        <p:spPr/>
        <p:txBody>
          <a:bodyPr/>
          <a:lstStyle/>
          <a:p>
            <a:r>
              <a:rPr lang="en-US" smtClean="0"/>
              <a:t>Market Segmentation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Differentiation and Positioning</a:t>
            </a:r>
          </a:p>
        </p:txBody>
      </p:sp>
      <p:sp>
        <p:nvSpPr>
          <p:cNvPr id="71683" name="Content Placeholder 3"/>
          <p:cNvSpPr>
            <a:spLocks noGrp="1"/>
          </p:cNvSpPr>
          <p:nvPr>
            <p:ph idx="1"/>
          </p:nvPr>
        </p:nvSpPr>
        <p:spPr>
          <a:xfrm>
            <a:off x="685800" y="2514600"/>
            <a:ext cx="7772400" cy="4114800"/>
          </a:xfrm>
        </p:spPr>
        <p:txBody>
          <a:bodyPr/>
          <a:lstStyle/>
          <a:p>
            <a:pPr>
              <a:buFontTx/>
              <a:buNone/>
            </a:pPr>
            <a:r>
              <a:rPr lang="en-US" b="1" smtClean="0">
                <a:latin typeface="Calibri" charset="0"/>
              </a:rPr>
              <a:t>Competitive advantage </a:t>
            </a:r>
            <a:r>
              <a:rPr lang="en-US" smtClean="0">
                <a:latin typeface="Calibri" charset="0"/>
              </a:rPr>
              <a:t>is an advantage over competitors gained by offering consumers greater value, either through lower prices or by providing more benefits that justify higher prices</a:t>
            </a:r>
          </a:p>
          <a:p>
            <a:endParaRPr lang="en-US" smtClean="0">
              <a:latin typeface="Calibri" charset="0"/>
            </a:endParaRPr>
          </a:p>
        </p:txBody>
      </p:sp>
      <p:sp>
        <p:nvSpPr>
          <p:cNvPr id="71684" name="Rectangle 3"/>
          <p:cNvSpPr>
            <a:spLocks noGrp="1" noChangeArrowheads="1"/>
          </p:cNvSpPr>
          <p:nvPr>
            <p:ph type="body" sz="quarter" idx="13"/>
          </p:nvPr>
        </p:nvSpPr>
        <p:spPr>
          <a:xfrm>
            <a:off x="914400" y="1371600"/>
            <a:ext cx="7162800" cy="990600"/>
          </a:xfrm>
        </p:spPr>
        <p:txBody>
          <a:bodyPr/>
          <a:lstStyle/>
          <a:p>
            <a:r>
              <a:rPr lang="en-US" smtClean="0">
                <a:latin typeface="Calibri" charset="0"/>
              </a:rPr>
              <a:t>Identifying Possible Value Differences and Competitive Advantages</a:t>
            </a:r>
          </a:p>
          <a:p>
            <a:endParaRPr lang="en-US" smtClean="0">
              <a:latin typeface="Calibri"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3600" smtClean="0"/>
              <a:t>Differentiation and Positioning</a:t>
            </a:r>
          </a:p>
        </p:txBody>
      </p:sp>
      <p:sp>
        <p:nvSpPr>
          <p:cNvPr id="73731" name="Content Placeholder 4"/>
          <p:cNvSpPr>
            <a:spLocks noGrp="1"/>
          </p:cNvSpPr>
          <p:nvPr>
            <p:ph idx="1"/>
          </p:nvPr>
        </p:nvSpPr>
        <p:spPr>
          <a:xfrm>
            <a:off x="1143000" y="2057400"/>
            <a:ext cx="4648200" cy="4191000"/>
          </a:xfrm>
        </p:spPr>
        <p:txBody>
          <a:bodyPr/>
          <a:lstStyle/>
          <a:p>
            <a:pPr>
              <a:buFontTx/>
              <a:buNone/>
            </a:pPr>
            <a:r>
              <a:rPr lang="en-US" sz="2400" dirty="0" smtClean="0">
                <a:latin typeface="Calibri" charset="0"/>
              </a:rPr>
              <a:t>Identifying a set of possible competitive advantages to build a position by providing superior value from:</a:t>
            </a:r>
          </a:p>
          <a:p>
            <a:endParaRPr lang="en-US" dirty="0" smtClean="0">
              <a:latin typeface="Calibri" charset="0"/>
            </a:endParaRPr>
          </a:p>
          <a:p>
            <a:endParaRPr lang="en-US" dirty="0" smtClean="0">
              <a:latin typeface="Calibri" charset="0"/>
            </a:endParaRPr>
          </a:p>
        </p:txBody>
      </p:sp>
      <p:sp>
        <p:nvSpPr>
          <p:cNvPr id="73732" name="Rectangle 3"/>
          <p:cNvSpPr>
            <a:spLocks noGrp="1" noChangeArrowheads="1"/>
          </p:cNvSpPr>
          <p:nvPr>
            <p:ph type="body" sz="quarter" idx="13"/>
          </p:nvPr>
        </p:nvSpPr>
        <p:spPr>
          <a:xfrm>
            <a:off x="990600" y="1219200"/>
            <a:ext cx="7162800" cy="381000"/>
          </a:xfrm>
        </p:spPr>
        <p:txBody>
          <a:bodyPr/>
          <a:lstStyle/>
          <a:p>
            <a:r>
              <a:rPr lang="en-US" smtClean="0">
                <a:latin typeface="Calibri" charset="0"/>
              </a:rPr>
              <a:t>Choosing a Differentiation and Positioning Strategy</a:t>
            </a:r>
          </a:p>
        </p:txBody>
      </p:sp>
      <p:graphicFrame>
        <p:nvGraphicFramePr>
          <p:cNvPr id="9" name="Diagram 8"/>
          <p:cNvGraphicFramePr/>
          <p:nvPr/>
        </p:nvGraphicFramePr>
        <p:xfrm>
          <a:off x="1828800" y="3581400"/>
          <a:ext cx="4648200" cy="2438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73734" name="Picture 8" descr="ph07_18"/>
          <p:cNvPicPr>
            <a:picLocks noChangeAspect="1" noChangeArrowheads="1"/>
          </p:cNvPicPr>
          <p:nvPr/>
        </p:nvPicPr>
        <p:blipFill>
          <a:blip r:embed="rId7" cstate="print"/>
          <a:srcRect/>
          <a:stretch>
            <a:fillRect/>
          </a:stretch>
        </p:blipFill>
        <p:spPr bwMode="auto">
          <a:xfrm>
            <a:off x="6400800" y="2514600"/>
            <a:ext cx="1836738" cy="28033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Differentiation and Positioning</a:t>
            </a:r>
          </a:p>
        </p:txBody>
      </p:sp>
      <p:sp>
        <p:nvSpPr>
          <p:cNvPr id="75779" name="Content Placeholder 6"/>
          <p:cNvSpPr>
            <a:spLocks noGrp="1"/>
          </p:cNvSpPr>
          <p:nvPr>
            <p:ph idx="1"/>
          </p:nvPr>
        </p:nvSpPr>
        <p:spPr>
          <a:xfrm>
            <a:off x="1371600" y="1752600"/>
            <a:ext cx="7772400" cy="4648200"/>
          </a:xfrm>
        </p:spPr>
        <p:txBody>
          <a:bodyPr/>
          <a:lstStyle/>
          <a:p>
            <a:pPr>
              <a:buFontTx/>
              <a:buNone/>
            </a:pPr>
            <a:r>
              <a:rPr lang="en-US" smtClean="0">
                <a:latin typeface="Calibri" charset="0"/>
              </a:rPr>
              <a:t>Difference to promote should be:</a:t>
            </a:r>
          </a:p>
          <a:p>
            <a:endParaRPr lang="en-US" smtClean="0">
              <a:latin typeface="Calibri" charset="0"/>
            </a:endParaRPr>
          </a:p>
        </p:txBody>
      </p:sp>
      <p:sp>
        <p:nvSpPr>
          <p:cNvPr id="75780" name="Rectangle 7"/>
          <p:cNvSpPr>
            <a:spLocks noGrp="1" noChangeArrowheads="1"/>
          </p:cNvSpPr>
          <p:nvPr>
            <p:ph type="body" sz="quarter" idx="13"/>
          </p:nvPr>
        </p:nvSpPr>
        <p:spPr>
          <a:xfrm>
            <a:off x="838200" y="1143000"/>
            <a:ext cx="7162800" cy="381000"/>
          </a:xfrm>
        </p:spPr>
        <p:txBody>
          <a:bodyPr/>
          <a:lstStyle/>
          <a:p>
            <a:r>
              <a:rPr lang="en-US" smtClean="0">
                <a:latin typeface="Calibri" charset="0"/>
              </a:rPr>
              <a:t>Choosing the Right Competitive Advantage</a:t>
            </a:r>
          </a:p>
          <a:p>
            <a:endParaRPr lang="en-US" smtClean="0">
              <a:latin typeface="Calibri" charset="0"/>
            </a:endParaRPr>
          </a:p>
        </p:txBody>
      </p:sp>
      <p:graphicFrame>
        <p:nvGraphicFramePr>
          <p:cNvPr id="14" name="Diagram 13"/>
          <p:cNvGraphicFramePr/>
          <p:nvPr/>
        </p:nvGraphicFramePr>
        <p:xfrm>
          <a:off x="1143000" y="23622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smtClean="0"/>
              <a:t>Differentiation and Positioning</a:t>
            </a:r>
          </a:p>
        </p:txBody>
      </p:sp>
      <p:sp>
        <p:nvSpPr>
          <p:cNvPr id="77827" name="Content Placeholder 3"/>
          <p:cNvSpPr>
            <a:spLocks noGrp="1"/>
          </p:cNvSpPr>
          <p:nvPr>
            <p:ph idx="1"/>
          </p:nvPr>
        </p:nvSpPr>
        <p:spPr>
          <a:xfrm>
            <a:off x="228600" y="2514600"/>
            <a:ext cx="3200400" cy="4114800"/>
          </a:xfrm>
        </p:spPr>
        <p:txBody>
          <a:bodyPr/>
          <a:lstStyle/>
          <a:p>
            <a:pPr marL="173038" indent="-173038">
              <a:buFontTx/>
              <a:buNone/>
            </a:pPr>
            <a:r>
              <a:rPr lang="en-US" b="1" smtClean="0">
                <a:latin typeface="Calibri" charset="0"/>
              </a:rPr>
              <a:t>Value proposition </a:t>
            </a:r>
            <a:r>
              <a:rPr lang="en-US" smtClean="0">
                <a:latin typeface="Calibri" charset="0"/>
              </a:rPr>
              <a:t>is the full mix of benefits upon which a brand is positioned</a:t>
            </a:r>
          </a:p>
          <a:p>
            <a:pPr marL="173038" indent="-173038"/>
            <a:endParaRPr lang="en-US" smtClean="0">
              <a:latin typeface="Calibri" charset="0"/>
            </a:endParaRPr>
          </a:p>
        </p:txBody>
      </p:sp>
      <p:sp>
        <p:nvSpPr>
          <p:cNvPr id="77828" name="Rectangle 3"/>
          <p:cNvSpPr>
            <a:spLocks noGrp="1" noChangeArrowheads="1"/>
          </p:cNvSpPr>
          <p:nvPr>
            <p:ph type="body" sz="quarter" idx="13"/>
          </p:nvPr>
        </p:nvSpPr>
        <p:spPr/>
        <p:txBody>
          <a:bodyPr/>
          <a:lstStyle/>
          <a:p>
            <a:r>
              <a:rPr lang="en-US" smtClean="0">
                <a:latin typeface="Calibri" charset="0"/>
              </a:rPr>
              <a:t>Selecting an Overall Positioning Strategy</a:t>
            </a:r>
          </a:p>
        </p:txBody>
      </p:sp>
      <p:pic>
        <p:nvPicPr>
          <p:cNvPr id="77829" name="Picture 5" descr="fig07_04wo.jpg"/>
          <p:cNvPicPr>
            <a:picLocks noChangeAspect="1"/>
          </p:cNvPicPr>
          <p:nvPr/>
        </p:nvPicPr>
        <p:blipFill>
          <a:blip r:embed="rId3" cstate="print"/>
          <a:srcRect/>
          <a:stretch>
            <a:fillRect/>
          </a:stretch>
        </p:blipFill>
        <p:spPr bwMode="auto">
          <a:xfrm>
            <a:off x="3581400" y="2286000"/>
            <a:ext cx="4762500" cy="4081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3600" smtClean="0"/>
              <a:t>Differentiation and Positioning</a:t>
            </a:r>
          </a:p>
        </p:txBody>
      </p:sp>
      <p:sp>
        <p:nvSpPr>
          <p:cNvPr id="79875" name="Content Placeholder 5"/>
          <p:cNvSpPr>
            <a:spLocks noGrp="1"/>
          </p:cNvSpPr>
          <p:nvPr>
            <p:ph idx="1"/>
          </p:nvPr>
        </p:nvSpPr>
        <p:spPr/>
        <p:txBody>
          <a:bodyPr/>
          <a:lstStyle/>
          <a:p>
            <a:r>
              <a:rPr lang="en-US" dirty="0" smtClean="0">
                <a:latin typeface="Calibri" charset="0"/>
              </a:rPr>
              <a:t>To (target segment and need) our (brand) is (concept) that (point of difference)</a:t>
            </a:r>
          </a:p>
          <a:p>
            <a:endParaRPr lang="en-US" dirty="0" smtClean="0">
              <a:latin typeface="Calibri" charset="0"/>
            </a:endParaRPr>
          </a:p>
        </p:txBody>
      </p:sp>
      <p:sp>
        <p:nvSpPr>
          <p:cNvPr id="79876" name="Rectangle 3"/>
          <p:cNvSpPr>
            <a:spLocks noGrp="1" noChangeArrowheads="1"/>
          </p:cNvSpPr>
          <p:nvPr>
            <p:ph type="body" sz="quarter" idx="13"/>
          </p:nvPr>
        </p:nvSpPr>
        <p:spPr/>
        <p:txBody>
          <a:bodyPr/>
          <a:lstStyle/>
          <a:p>
            <a:r>
              <a:rPr lang="en-US" smtClean="0">
                <a:latin typeface="Calibri" charset="0"/>
              </a:rPr>
              <a:t>Developing a Positioning Statement</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7"/>
          <p:cNvSpPr>
            <a:spLocks noGrp="1"/>
          </p:cNvSpPr>
          <p:nvPr>
            <p:ph type="title"/>
          </p:nvPr>
        </p:nvSpPr>
        <p:spPr/>
        <p:txBody>
          <a:bodyPr/>
          <a:lstStyle/>
          <a:p>
            <a:r>
              <a:rPr lang="en-US" sz="3600" smtClean="0"/>
              <a:t>Communication and Delivering the Chosen Position</a:t>
            </a:r>
          </a:p>
        </p:txBody>
      </p:sp>
      <p:sp>
        <p:nvSpPr>
          <p:cNvPr id="81923" name="Content Placeholder 8"/>
          <p:cNvSpPr>
            <a:spLocks noGrp="1"/>
          </p:cNvSpPr>
          <p:nvPr>
            <p:ph idx="1"/>
          </p:nvPr>
        </p:nvSpPr>
        <p:spPr>
          <a:xfrm>
            <a:off x="1219200" y="1447800"/>
            <a:ext cx="7924800" cy="4114800"/>
          </a:xfrm>
        </p:spPr>
        <p:txBody>
          <a:bodyPr/>
          <a:lstStyle/>
          <a:p>
            <a:pPr>
              <a:buFontTx/>
              <a:buNone/>
            </a:pPr>
            <a:r>
              <a:rPr lang="en-US" dirty="0" smtClean="0">
                <a:latin typeface="Calibri" charset="0"/>
              </a:rPr>
              <a:t>Choosing the positioning is often easier than     implementing the position.</a:t>
            </a:r>
          </a:p>
        </p:txBody>
      </p:sp>
      <p:pic>
        <p:nvPicPr>
          <p:cNvPr id="1026" name="Picture 2"/>
          <p:cNvPicPr>
            <a:picLocks noChangeAspect="1" noChangeArrowheads="1"/>
          </p:cNvPicPr>
          <p:nvPr/>
        </p:nvPicPr>
        <p:blipFill>
          <a:blip r:embed="rId3" cstate="print"/>
          <a:srcRect/>
          <a:stretch>
            <a:fillRect/>
          </a:stretch>
        </p:blipFill>
        <p:spPr bwMode="auto">
          <a:xfrm>
            <a:off x="2514600" y="2667000"/>
            <a:ext cx="4307052" cy="2860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83971"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397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smtClean="0"/>
              <a:t>Market Segmentation</a:t>
            </a:r>
          </a:p>
        </p:txBody>
      </p:sp>
      <p:pic>
        <p:nvPicPr>
          <p:cNvPr id="16387" name="Picture 3" descr="fig07_01wo.jpg"/>
          <p:cNvPicPr>
            <a:picLocks noChangeAspect="1"/>
          </p:cNvPicPr>
          <p:nvPr/>
        </p:nvPicPr>
        <p:blipFill>
          <a:blip r:embed="rId3" cstate="print"/>
          <a:srcRect/>
          <a:stretch>
            <a:fillRect/>
          </a:stretch>
        </p:blipFill>
        <p:spPr bwMode="auto">
          <a:xfrm>
            <a:off x="228600" y="2286000"/>
            <a:ext cx="8305800" cy="2414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marL="533400" indent="-533400"/>
            <a:r>
              <a:rPr lang="en-US" sz="2800" smtClean="0">
                <a:latin typeface="Calibri" charset="0"/>
              </a:rPr>
              <a:t>Segmenting consumer markets</a:t>
            </a:r>
          </a:p>
          <a:p>
            <a:pPr marL="533400" indent="-533400"/>
            <a:r>
              <a:rPr lang="en-US" sz="2800" smtClean="0">
                <a:latin typeface="Calibri" charset="0"/>
              </a:rPr>
              <a:t>Segmenting business markets</a:t>
            </a:r>
          </a:p>
          <a:p>
            <a:pPr marL="533400" indent="-533400"/>
            <a:r>
              <a:rPr lang="en-US" sz="2800" smtClean="0">
                <a:latin typeface="Calibri" charset="0"/>
              </a:rPr>
              <a:t>Segmenting international markets</a:t>
            </a:r>
          </a:p>
          <a:p>
            <a:pPr marL="533400" indent="-533400"/>
            <a:r>
              <a:rPr lang="en-US" sz="2800" smtClean="0">
                <a:latin typeface="Calibri" charset="0"/>
              </a:rPr>
              <a:t>Requirements for effective segmentation</a:t>
            </a:r>
            <a:endParaRPr lang="en-US" smtClean="0">
              <a:latin typeface="Calibri" charset="0"/>
            </a:endParaRPr>
          </a:p>
          <a:p>
            <a:pPr marL="533400" indent="-533400">
              <a:buFontTx/>
              <a:buNone/>
            </a:pPr>
            <a:endParaRPr lang="en-US" smtClean="0">
              <a:latin typeface="Calibri" charset="0"/>
            </a:endParaRPr>
          </a:p>
        </p:txBody>
      </p:sp>
      <p:sp>
        <p:nvSpPr>
          <p:cNvPr id="18435" name="Rectangle 2"/>
          <p:cNvSpPr>
            <a:spLocks noGrp="1" noChangeArrowheads="1"/>
          </p:cNvSpPr>
          <p:nvPr>
            <p:ph type="title"/>
          </p:nvPr>
        </p:nvSpPr>
        <p:spPr/>
        <p:txBody>
          <a:bodyPr/>
          <a:lstStyle/>
          <a:p>
            <a:r>
              <a:rPr lang="en-US" sz="3200" smtClean="0"/>
              <a:t>Market Segmentation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Market Segmentation</a:t>
            </a:r>
          </a:p>
        </p:txBody>
      </p:sp>
      <p:graphicFrame>
        <p:nvGraphicFramePr>
          <p:cNvPr id="8" name="Content Placeholder 7"/>
          <p:cNvGraphicFramePr>
            <a:graphicFrameLocks noGrp="1"/>
          </p:cNvGraphicFramePr>
          <p:nvPr>
            <p:ph idx="1"/>
          </p:nvPr>
        </p:nvGraphicFramePr>
        <p:xfrm>
          <a:off x="304800" y="1676400"/>
          <a:ext cx="800100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0484" name="Rectangle 3"/>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Market Segmentation</a:t>
            </a:r>
          </a:p>
        </p:txBody>
      </p:sp>
      <p:sp>
        <p:nvSpPr>
          <p:cNvPr id="22531" name="Content Placeholder 3"/>
          <p:cNvSpPr>
            <a:spLocks noGrp="1"/>
          </p:cNvSpPr>
          <p:nvPr>
            <p:ph idx="1"/>
          </p:nvPr>
        </p:nvSpPr>
        <p:spPr>
          <a:xfrm>
            <a:off x="762000" y="2667000"/>
            <a:ext cx="7772400" cy="1981200"/>
          </a:xfrm>
        </p:spPr>
        <p:txBody>
          <a:bodyPr/>
          <a:lstStyle/>
          <a:p>
            <a:r>
              <a:rPr lang="en-US" b="1" dirty="0" smtClean="0">
                <a:latin typeface="Calibri" charset="0"/>
              </a:rPr>
              <a:t>Geographic segmentation </a:t>
            </a:r>
            <a:r>
              <a:rPr lang="en-US" dirty="0" smtClean="0">
                <a:latin typeface="Calibri" charset="0"/>
              </a:rPr>
              <a:t>divides the market into different geographical units such as nations, regions, states, counties, or cities</a:t>
            </a:r>
            <a:endParaRPr lang="en-US" b="1" dirty="0" smtClean="0">
              <a:latin typeface="Calibri" charset="0"/>
            </a:endParaRPr>
          </a:p>
        </p:txBody>
      </p:sp>
      <p:sp>
        <p:nvSpPr>
          <p:cNvPr id="22532" name="Rectangle 3"/>
          <p:cNvSpPr>
            <a:spLocks noGrp="1" noChangeArrowheads="1"/>
          </p:cNvSpPr>
          <p:nvPr>
            <p:ph type="body" sz="quarter" idx="13"/>
          </p:nvPr>
        </p:nvSpPr>
        <p:spPr/>
        <p:txBody>
          <a:bodyPr/>
          <a:lstStyle/>
          <a:p>
            <a:r>
              <a:rPr lang="en-US" smtClean="0">
                <a:latin typeface="Calibri" charset="0"/>
              </a:rPr>
              <a:t>Segmenting Consumer Markets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Market Segmentation</a:t>
            </a:r>
          </a:p>
        </p:txBody>
      </p:sp>
      <p:sp>
        <p:nvSpPr>
          <p:cNvPr id="24579" name="Content Placeholder 4"/>
          <p:cNvSpPr>
            <a:spLocks noGrp="1"/>
          </p:cNvSpPr>
          <p:nvPr>
            <p:ph idx="1"/>
          </p:nvPr>
        </p:nvSpPr>
        <p:spPr>
          <a:xfrm>
            <a:off x="533400" y="2209800"/>
            <a:ext cx="4800600" cy="4114800"/>
          </a:xfrm>
        </p:spPr>
        <p:txBody>
          <a:bodyPr/>
          <a:lstStyle/>
          <a:p>
            <a:pPr>
              <a:buFontTx/>
              <a:buNone/>
            </a:pPr>
            <a:r>
              <a:rPr lang="en-US" sz="2800" b="1" dirty="0" smtClean="0">
                <a:latin typeface="Calibri" charset="0"/>
              </a:rPr>
              <a:t>Demographic segmentation </a:t>
            </a:r>
            <a:r>
              <a:rPr lang="en-US" sz="2800" dirty="0" smtClean="0">
                <a:latin typeface="Calibri" charset="0"/>
              </a:rPr>
              <a:t>divides the market into groups based on variables such as age, gender, family size, family life cycle, income, occupation, education, religion, race, generation, and nationality</a:t>
            </a:r>
          </a:p>
          <a:p>
            <a:endParaRPr lang="en-US" sz="2800" dirty="0" smtClean="0">
              <a:latin typeface="Calibri" charset="0"/>
            </a:endParaRPr>
          </a:p>
        </p:txBody>
      </p:sp>
      <p:sp>
        <p:nvSpPr>
          <p:cNvPr id="24580" name="Rectangle 3"/>
          <p:cNvSpPr>
            <a:spLocks noGrp="1" noChangeArrowheads="1"/>
          </p:cNvSpPr>
          <p:nvPr>
            <p:ph type="body" sz="quarter" idx="13"/>
          </p:nvPr>
        </p:nvSpPr>
        <p:spPr/>
        <p:txBody>
          <a:bodyPr/>
          <a:lstStyle/>
          <a:p>
            <a:r>
              <a:rPr lang="en-US" smtClean="0">
                <a:latin typeface="Calibri" charset="0"/>
              </a:rPr>
              <a:t>Segmenting Consumer Markets</a:t>
            </a:r>
          </a:p>
        </p:txBody>
      </p:sp>
      <p:pic>
        <p:nvPicPr>
          <p:cNvPr id="24581" name="Picture 7" descr="ph07_03"/>
          <p:cNvPicPr>
            <a:picLocks noChangeAspect="1" noChangeArrowheads="1"/>
          </p:cNvPicPr>
          <p:nvPr/>
        </p:nvPicPr>
        <p:blipFill>
          <a:blip r:embed="rId3" cstate="print"/>
          <a:srcRect/>
          <a:stretch>
            <a:fillRect/>
          </a:stretch>
        </p:blipFill>
        <p:spPr bwMode="auto">
          <a:xfrm>
            <a:off x="5530698" y="2667000"/>
            <a:ext cx="2927501" cy="2224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6"/>
          <p:cNvSpPr>
            <a:spLocks noGrp="1" noChangeArrowheads="1"/>
          </p:cNvSpPr>
          <p:nvPr>
            <p:ph type="title"/>
          </p:nvPr>
        </p:nvSpPr>
        <p:spPr/>
        <p:txBody>
          <a:bodyPr/>
          <a:lstStyle/>
          <a:p>
            <a:r>
              <a:rPr lang="en-US" sz="3200" smtClean="0"/>
              <a:t>Market Segmentation</a:t>
            </a:r>
            <a:endParaRPr lang="en-US" smtClean="0"/>
          </a:p>
        </p:txBody>
      </p:sp>
      <p:sp>
        <p:nvSpPr>
          <p:cNvPr id="26627" name="Content Placeholder 5"/>
          <p:cNvSpPr>
            <a:spLocks noGrp="1"/>
          </p:cNvSpPr>
          <p:nvPr>
            <p:ph idx="1"/>
          </p:nvPr>
        </p:nvSpPr>
        <p:spPr/>
        <p:txBody>
          <a:bodyPr/>
          <a:lstStyle/>
          <a:p>
            <a:pPr>
              <a:buFontTx/>
              <a:buNone/>
            </a:pPr>
            <a:r>
              <a:rPr lang="en-US" b="1" smtClean="0">
                <a:latin typeface="Calibri" charset="0"/>
              </a:rPr>
              <a:t>Age and life-cycle stage segmentation </a:t>
            </a:r>
            <a:r>
              <a:rPr lang="en-US" smtClean="0">
                <a:latin typeface="Calibri" charset="0"/>
              </a:rPr>
              <a:t>is the process of offering different products or using different marketing approaches for different age and life-cycle groups</a:t>
            </a:r>
          </a:p>
          <a:p>
            <a:pPr>
              <a:buFontTx/>
              <a:buNone/>
            </a:pPr>
            <a:r>
              <a:rPr lang="en-US" b="1" smtClean="0">
                <a:latin typeface="Calibri" charset="0"/>
              </a:rPr>
              <a:t>Gender segmentation </a:t>
            </a:r>
            <a:r>
              <a:rPr lang="en-US" smtClean="0">
                <a:latin typeface="Calibri" charset="0"/>
              </a:rPr>
              <a:t>divides the market based on sex (male or female)</a:t>
            </a:r>
          </a:p>
          <a:p>
            <a:endParaRPr lang="en-US" smtClean="0">
              <a:latin typeface="Calibri" charset="0"/>
            </a:endParaRPr>
          </a:p>
        </p:txBody>
      </p:sp>
      <p:pic>
        <p:nvPicPr>
          <p:cNvPr id="26628"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934200" y="5562600"/>
            <a:ext cx="854075" cy="854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2099</Words>
  <Application>Microsoft Office PowerPoint</Application>
  <PresentationFormat>On-screen Show (4:3)</PresentationFormat>
  <Paragraphs>288</Paragraphs>
  <Slides>36</Slides>
  <Notes>36</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1_Blank Presentation</vt:lpstr>
      <vt:lpstr> Chapter Seven</vt:lpstr>
      <vt:lpstr>Customer-Driven Marketing Strategy: Creating Value for Target Customers </vt:lpstr>
      <vt:lpstr>Market Segmentation</vt:lpstr>
      <vt:lpstr>Market Segmentation</vt:lpstr>
      <vt:lpstr>Market Segmentation</vt:lpstr>
      <vt:lpstr>Market Segmentation</vt:lpstr>
      <vt:lpstr>Market Segmentation</vt:lpstr>
      <vt:lpstr>Market Segmentation</vt:lpstr>
      <vt:lpstr>Market Segmentation</vt:lpstr>
      <vt:lpstr> Market Segmentation</vt:lpstr>
      <vt:lpstr>Market Segmentation</vt:lpstr>
      <vt:lpstr> Market Segmentation</vt:lpstr>
      <vt:lpstr>Market Segmentation</vt:lpstr>
      <vt:lpstr>Market Segmentation</vt:lpstr>
      <vt:lpstr>Market Segmentation</vt:lpstr>
      <vt:lpstr>Market Segmentation</vt:lpstr>
      <vt:lpstr>Market Targeting </vt:lpstr>
      <vt:lpstr> Market Targeting</vt:lpstr>
      <vt:lpstr>Market Targeting</vt:lpstr>
      <vt:lpstr>Market Targeting</vt:lpstr>
      <vt:lpstr>Market Targeting</vt:lpstr>
      <vt:lpstr>Marketing Targeting</vt:lpstr>
      <vt:lpstr> Market Targeting</vt:lpstr>
      <vt:lpstr>Market Targeting</vt:lpstr>
      <vt:lpstr> Market Targeting</vt:lpstr>
      <vt:lpstr>Market Targeting</vt:lpstr>
      <vt:lpstr>Differentiation and Positioning</vt:lpstr>
      <vt:lpstr> Differentiation and Positioning</vt:lpstr>
      <vt:lpstr>Differentiation and Positioning</vt:lpstr>
      <vt:lpstr>Differentiation and Positioning</vt:lpstr>
      <vt:lpstr>Differentiation and Positioning</vt:lpstr>
      <vt:lpstr>Differentiation and Positioning</vt:lpstr>
      <vt:lpstr>Differentiation and Positioning</vt:lpstr>
      <vt:lpstr>Differentiation and Positioning</vt:lpstr>
      <vt:lpstr>Communication and Delivering the Chosen Position</vt:lpstr>
      <vt:lpstr>Slide 36</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80</cp:revision>
  <dcterms:created xsi:type="dcterms:W3CDTF">2011-02-17T22:40:25Z</dcterms:created>
  <dcterms:modified xsi:type="dcterms:W3CDTF">2011-02-17T22:47:38Z</dcterms:modified>
</cp:coreProperties>
</file>