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24" r:id="rId2"/>
    <p:sldId id="325" r:id="rId3"/>
    <p:sldId id="326" r:id="rId4"/>
    <p:sldId id="327" r:id="rId5"/>
    <p:sldId id="373" r:id="rId6"/>
    <p:sldId id="384" r:id="rId7"/>
    <p:sldId id="333" r:id="rId8"/>
    <p:sldId id="334" r:id="rId9"/>
    <p:sldId id="335" r:id="rId10"/>
    <p:sldId id="336" r:id="rId11"/>
    <p:sldId id="385" r:id="rId12"/>
    <p:sldId id="386" r:id="rId13"/>
    <p:sldId id="387" r:id="rId14"/>
    <p:sldId id="388" r:id="rId15"/>
    <p:sldId id="389" r:id="rId16"/>
    <p:sldId id="342" r:id="rId17"/>
    <p:sldId id="343" r:id="rId18"/>
    <p:sldId id="396" r:id="rId19"/>
    <p:sldId id="345" r:id="rId20"/>
    <p:sldId id="351" r:id="rId21"/>
    <p:sldId id="346" r:id="rId22"/>
    <p:sldId id="376" r:id="rId23"/>
    <p:sldId id="377" r:id="rId24"/>
    <p:sldId id="402" r:id="rId25"/>
    <p:sldId id="403" r:id="rId26"/>
    <p:sldId id="404" r:id="rId27"/>
    <p:sldId id="405" r:id="rId28"/>
    <p:sldId id="375" r:id="rId29"/>
    <p:sldId id="348" r:id="rId30"/>
    <p:sldId id="406" r:id="rId31"/>
    <p:sldId id="407" r:id="rId32"/>
    <p:sldId id="353" r:id="rId33"/>
    <p:sldId id="354" r:id="rId34"/>
    <p:sldId id="355" r:id="rId35"/>
    <p:sldId id="379" r:id="rId36"/>
    <p:sldId id="365" r:id="rId37"/>
    <p:sldId id="378" r:id="rId38"/>
    <p:sldId id="408" r:id="rId39"/>
    <p:sldId id="380" r:id="rId40"/>
    <p:sldId id="381" r:id="rId41"/>
    <p:sldId id="382" r:id="rId42"/>
    <p:sldId id="383" r:id="rId43"/>
    <p:sldId id="391" r:id="rId44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66"/>
    <a:srgbClr val="013C7D"/>
    <a:srgbClr val="4F79FF"/>
    <a:srgbClr val="FF6600"/>
    <a:srgbClr val="0152AB"/>
    <a:srgbClr val="014EAB"/>
    <a:srgbClr val="DE12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5878" autoAdjust="0"/>
  </p:normalViewPr>
  <p:slideViewPr>
    <p:cSldViewPr>
      <p:cViewPr varScale="1">
        <p:scale>
          <a:sx n="111" d="100"/>
          <a:sy n="111" d="100"/>
        </p:scale>
        <p:origin x="1356" y="7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5"/>
            <c:bubble3D val="0"/>
            <c:spPr>
              <a:solidFill>
                <a:srgbClr val="9900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376-44E9-A242-368F2E8BE723}"/>
              </c:ext>
            </c:extLst>
          </c:dPt>
          <c:dPt>
            <c:idx val="6"/>
            <c:bubble3D val="0"/>
            <c:spPr>
              <a:solidFill>
                <a:srgbClr val="FF9966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376-44E9-A242-368F2E8BE723}"/>
              </c:ext>
            </c:extLst>
          </c:dPt>
          <c:dPt>
            <c:idx val="7"/>
            <c:bubble3D val="0"/>
            <c:spPr>
              <a:solidFill>
                <a:srgbClr val="FF33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376-44E9-A242-368F2E8BE723}"/>
              </c:ext>
            </c:extLst>
          </c:dPt>
          <c:dPt>
            <c:idx val="8"/>
            <c:bubble3D val="0"/>
            <c:spPr>
              <a:solidFill>
                <a:srgbClr val="FB6725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376-44E9-A242-368F2E8BE723}"/>
              </c:ext>
            </c:extLst>
          </c:dPt>
          <c:dPt>
            <c:idx val="10"/>
            <c:bubble3D val="0"/>
            <c:spPr>
              <a:solidFill>
                <a:srgbClr val="0099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E376-44E9-A242-368F2E8BE723}"/>
              </c:ext>
            </c:extLst>
          </c:dPt>
          <c:cat>
            <c:strRef>
              <c:f>Sheet1!$A$1:$A$11</c:f>
              <c:strCache>
                <c:ptCount val="11"/>
                <c:pt idx="0">
                  <c:v>Agriculture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</c:strCache>
            </c:strRef>
          </c:cat>
          <c:val>
            <c:numRef>
              <c:f>Sheet1!$B$1:$B$11</c:f>
              <c:numCache>
                <c:formatCode>0%</c:formatCode>
                <c:ptCount val="11"/>
                <c:pt idx="0">
                  <c:v>3.0000000000000131E-2</c:v>
                </c:pt>
                <c:pt idx="1">
                  <c:v>4.0000000000000112E-2</c:v>
                </c:pt>
                <c:pt idx="2">
                  <c:v>0.12000000000000002</c:v>
                </c:pt>
                <c:pt idx="3">
                  <c:v>0.13</c:v>
                </c:pt>
                <c:pt idx="4">
                  <c:v>6.000000000000013E-2</c:v>
                </c:pt>
                <c:pt idx="5">
                  <c:v>8.0000000000000224E-2</c:v>
                </c:pt>
                <c:pt idx="6">
                  <c:v>0.14000000000000001</c:v>
                </c:pt>
                <c:pt idx="7">
                  <c:v>0.12000000000000002</c:v>
                </c:pt>
                <c:pt idx="8">
                  <c:v>9.0000000000000066E-2</c:v>
                </c:pt>
                <c:pt idx="9">
                  <c:v>8.0000000000000224E-2</c:v>
                </c:pt>
                <c:pt idx="10">
                  <c:v>0.12000000000000002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76-44E9-A242-368F2E8BE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15F2A-20B9-AF4A-B31A-ED39E766B16D}" type="doc">
      <dgm:prSet loTypeId="urn:microsoft.com/office/officeart/2005/8/layout/default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3189E8B-B114-7043-A09F-603B96B4D94E}">
      <dgm:prSet custT="1"/>
      <dgm:spPr/>
      <dgm:t>
        <a:bodyPr/>
        <a:lstStyle/>
        <a:p>
          <a:pPr rtl="0"/>
          <a:r>
            <a:rPr lang="en-US" sz="2400" b="0" dirty="0" smtClean="0">
              <a:latin typeface="Helvetica"/>
              <a:cs typeface="Helvetica"/>
            </a:rPr>
            <a:t>Rented goods </a:t>
          </a:r>
          <a:r>
            <a:rPr lang="en-US" sz="2400" b="0" dirty="0" smtClean="0">
              <a:latin typeface="Helvetica"/>
              <a:cs typeface="Helvetica"/>
            </a:rPr>
            <a:t>services</a:t>
          </a:r>
        </a:p>
        <a:p>
          <a:pPr rtl="0"/>
          <a:r>
            <a:rPr lang="en-US" sz="2400" b="0" dirty="0" err="1" smtClean="0">
              <a:latin typeface="Helvetica"/>
              <a:cs typeface="Helvetica"/>
            </a:rPr>
            <a:t>e.g</a:t>
          </a:r>
          <a:r>
            <a:rPr lang="en-US" sz="2400" b="0" dirty="0" smtClean="0">
              <a:latin typeface="Helvetica"/>
              <a:cs typeface="Helvetica"/>
            </a:rPr>
            <a:t> Fancy dress</a:t>
          </a:r>
          <a:endParaRPr lang="en-US" sz="2400" b="1" dirty="0">
            <a:latin typeface="Helvetica"/>
            <a:cs typeface="Helvetica"/>
          </a:endParaRPr>
        </a:p>
      </dgm:t>
    </dgm:pt>
    <dgm:pt modelId="{EF24F7A8-2318-3F4D-A252-FB1E54C0FA8F}" type="parTrans" cxnId="{9CF75F45-5F15-B348-B93C-ACE26B742D40}">
      <dgm:prSet/>
      <dgm:spPr/>
      <dgm:t>
        <a:bodyPr/>
        <a:lstStyle/>
        <a:p>
          <a:endParaRPr lang="en-US"/>
        </a:p>
      </dgm:t>
    </dgm:pt>
    <dgm:pt modelId="{DDD22E47-86DE-4848-9680-EDCA0229827D}" type="sibTrans" cxnId="{9CF75F45-5F15-B348-B93C-ACE26B742D40}">
      <dgm:prSet/>
      <dgm:spPr/>
      <dgm:t>
        <a:bodyPr/>
        <a:lstStyle/>
        <a:p>
          <a:endParaRPr lang="en-US"/>
        </a:p>
      </dgm:t>
    </dgm:pt>
    <dgm:pt modelId="{D81F1F61-9276-B84D-90F2-D07AB4DCC6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Defined space and place </a:t>
          </a:r>
          <a:r>
            <a:rPr lang="en-US" sz="2400" b="0" dirty="0" smtClean="0">
              <a:latin typeface="Helvetica"/>
              <a:cs typeface="Helvetica"/>
            </a:rPr>
            <a:t>rentals</a:t>
          </a:r>
        </a:p>
        <a:p>
          <a:r>
            <a:rPr lang="en-US" sz="2400" b="0" dirty="0" err="1" smtClean="0">
              <a:latin typeface="Helvetica"/>
              <a:cs typeface="Helvetica"/>
            </a:rPr>
            <a:t>e.g</a:t>
          </a:r>
          <a:r>
            <a:rPr lang="en-US" sz="2400" b="0" dirty="0" smtClean="0">
              <a:latin typeface="Helvetica"/>
              <a:cs typeface="Helvetica"/>
            </a:rPr>
            <a:t> </a:t>
          </a:r>
          <a:r>
            <a:rPr lang="en-US" sz="2400" b="0" dirty="0" err="1" smtClean="0">
              <a:latin typeface="Helvetica"/>
              <a:cs typeface="Helvetica"/>
            </a:rPr>
            <a:t>Resturent</a:t>
          </a:r>
          <a:r>
            <a:rPr lang="en-US" sz="2400" b="0" dirty="0" smtClean="0">
              <a:latin typeface="Helvetica"/>
              <a:cs typeface="Helvetica"/>
            </a:rPr>
            <a:t> </a:t>
          </a:r>
          <a:endParaRPr lang="en-US" sz="2400" b="0" dirty="0" smtClean="0">
            <a:latin typeface="Helvetica"/>
            <a:cs typeface="Helvetica"/>
          </a:endParaRPr>
        </a:p>
      </dgm:t>
    </dgm:pt>
    <dgm:pt modelId="{A755C377-558E-B147-BC32-38768F30B573}" type="parTrans" cxnId="{1A8C585D-511A-7646-BE8F-630886C7FA09}">
      <dgm:prSet/>
      <dgm:spPr/>
      <dgm:t>
        <a:bodyPr/>
        <a:lstStyle/>
        <a:p>
          <a:endParaRPr lang="en-US"/>
        </a:p>
      </dgm:t>
    </dgm:pt>
    <dgm:pt modelId="{072A2CCC-FE2A-2B4C-95DE-EC56842DB39E}" type="sibTrans" cxnId="{1A8C585D-511A-7646-BE8F-630886C7FA09}">
      <dgm:prSet/>
      <dgm:spPr/>
      <dgm:t>
        <a:bodyPr/>
        <a:lstStyle/>
        <a:p>
          <a:endParaRPr lang="en-US"/>
        </a:p>
      </dgm:t>
    </dgm:pt>
    <dgm:pt modelId="{BB714A03-B095-6845-A2F4-BE569CB55DAB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Labor and expertise </a:t>
          </a:r>
          <a:r>
            <a:rPr lang="en-US" sz="2400" b="0" dirty="0" smtClean="0">
              <a:latin typeface="Helvetica"/>
              <a:cs typeface="Helvetica"/>
            </a:rPr>
            <a:t>rentals</a:t>
          </a:r>
        </a:p>
        <a:p>
          <a:r>
            <a:rPr lang="en-US" sz="2400" b="0" dirty="0" smtClean="0">
              <a:latin typeface="Helvetica"/>
              <a:cs typeface="Helvetica"/>
            </a:rPr>
            <a:t>Consultancy, cleaning house</a:t>
          </a:r>
          <a:endParaRPr lang="en-US" sz="2400" b="0" dirty="0" smtClean="0">
            <a:latin typeface="Helvetica"/>
            <a:cs typeface="Helvetica"/>
          </a:endParaRPr>
        </a:p>
      </dgm:t>
    </dgm:pt>
    <dgm:pt modelId="{F5E7C3F6-CC5D-4842-B0FF-9782A347F774}" type="parTrans" cxnId="{2D5C8C40-0E3D-6042-9656-68A682F39442}">
      <dgm:prSet/>
      <dgm:spPr/>
      <dgm:t>
        <a:bodyPr/>
        <a:lstStyle/>
        <a:p>
          <a:endParaRPr lang="en-US"/>
        </a:p>
      </dgm:t>
    </dgm:pt>
    <dgm:pt modelId="{251B18DC-629A-BA41-9C97-3F079F7C21E8}" type="sibTrans" cxnId="{2D5C8C40-0E3D-6042-9656-68A682F39442}">
      <dgm:prSet/>
      <dgm:spPr/>
      <dgm:t>
        <a:bodyPr/>
        <a:lstStyle/>
        <a:p>
          <a:endParaRPr lang="en-US"/>
        </a:p>
      </dgm:t>
    </dgm:pt>
    <dgm:pt modelId="{8872818C-BA24-2647-B897-4A059F1805D6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shared physical </a:t>
          </a:r>
          <a:r>
            <a:rPr lang="en-US" sz="2400" b="0" dirty="0" smtClean="0">
              <a:latin typeface="Helvetica"/>
              <a:cs typeface="Helvetica"/>
            </a:rPr>
            <a:t>environments</a:t>
          </a:r>
        </a:p>
        <a:p>
          <a:r>
            <a:rPr lang="en-US" sz="2400" b="0" dirty="0" smtClean="0">
              <a:latin typeface="Helvetica"/>
              <a:cs typeface="Helvetica"/>
            </a:rPr>
            <a:t>Trade show, them parks</a:t>
          </a:r>
        </a:p>
      </dgm:t>
    </dgm:pt>
    <dgm:pt modelId="{927FE0A3-03CC-DC40-8DBE-F8F5D7B99B55}" type="parTrans" cxnId="{05B347FF-2D05-DC48-B7BA-A902103DA479}">
      <dgm:prSet/>
      <dgm:spPr/>
      <dgm:t>
        <a:bodyPr/>
        <a:lstStyle/>
        <a:p>
          <a:endParaRPr lang="en-US"/>
        </a:p>
      </dgm:t>
    </dgm:pt>
    <dgm:pt modelId="{666ADCBA-C113-2A4F-8FFC-BF7A6AAE49DB}" type="sibTrans" cxnId="{05B347FF-2D05-DC48-B7BA-A902103DA479}">
      <dgm:prSet/>
      <dgm:spPr/>
      <dgm:t>
        <a:bodyPr/>
        <a:lstStyle/>
        <a:p>
          <a:endParaRPr lang="en-US"/>
        </a:p>
      </dgm:t>
    </dgm:pt>
    <dgm:pt modelId="{841245BC-0E98-9D4E-8F71-87B25935AFBC}">
      <dgm:prSet custT="1"/>
      <dgm:spPr/>
      <dgm:t>
        <a:bodyPr/>
        <a:lstStyle/>
        <a:p>
          <a:r>
            <a:rPr lang="en-US" sz="2400" b="0" dirty="0" smtClean="0">
              <a:latin typeface="Helvetica"/>
              <a:cs typeface="Helvetica"/>
            </a:rPr>
            <a:t>Access to and usage of systems and networks </a:t>
          </a:r>
          <a:r>
            <a:rPr lang="en-US" sz="2400" b="0" dirty="0" smtClean="0">
              <a:latin typeface="Helvetica"/>
              <a:cs typeface="Helvetica"/>
            </a:rPr>
            <a:t>Banks telecommunication</a:t>
          </a:r>
        </a:p>
        <a:p>
          <a:endParaRPr lang="en-US" sz="2400" b="0" dirty="0" smtClean="0">
            <a:latin typeface="Helvetica"/>
            <a:cs typeface="Helvetica"/>
          </a:endParaRPr>
        </a:p>
      </dgm:t>
    </dgm:pt>
    <dgm:pt modelId="{6161220F-5945-1943-B73C-67DBA1E00625}" type="parTrans" cxnId="{1DEBFFBE-DFDE-DD40-B09C-B024C43FC1D0}">
      <dgm:prSet/>
      <dgm:spPr/>
      <dgm:t>
        <a:bodyPr/>
        <a:lstStyle/>
        <a:p>
          <a:endParaRPr lang="en-US"/>
        </a:p>
      </dgm:t>
    </dgm:pt>
    <dgm:pt modelId="{2D6E1C49-00D9-4A4A-9755-BAAAAC28835B}" type="sibTrans" cxnId="{1DEBFFBE-DFDE-DD40-B09C-B024C43FC1D0}">
      <dgm:prSet/>
      <dgm:spPr/>
      <dgm:t>
        <a:bodyPr/>
        <a:lstStyle/>
        <a:p>
          <a:endParaRPr lang="en-US"/>
        </a:p>
      </dgm:t>
    </dgm:pt>
    <dgm:pt modelId="{87023BF4-3E50-3341-AA39-4DD116774DC6}" type="pres">
      <dgm:prSet presAssocID="{A5F15F2A-20B9-AF4A-B31A-ED39E766B16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97EA9-28D5-3044-9C6B-36869F7D4804}" type="pres">
      <dgm:prSet presAssocID="{E3189E8B-B114-7043-A09F-603B96B4D94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F82E-309B-3244-B91D-F14629EDDBEE}" type="pres">
      <dgm:prSet presAssocID="{DDD22E47-86DE-4848-9680-EDCA0229827D}" presName="sibTrans" presStyleCnt="0"/>
      <dgm:spPr/>
      <dgm:t>
        <a:bodyPr/>
        <a:lstStyle/>
        <a:p>
          <a:endParaRPr lang="en-US"/>
        </a:p>
      </dgm:t>
    </dgm:pt>
    <dgm:pt modelId="{F8DDD330-BE8B-5246-B63A-106EDC1B2173}" type="pres">
      <dgm:prSet presAssocID="{D81F1F61-9276-B84D-90F2-D07AB4DCC6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192FC-61C3-7643-B827-1F67394F4680}" type="pres">
      <dgm:prSet presAssocID="{072A2CCC-FE2A-2B4C-95DE-EC56842DB39E}" presName="sibTrans" presStyleCnt="0"/>
      <dgm:spPr/>
      <dgm:t>
        <a:bodyPr/>
        <a:lstStyle/>
        <a:p>
          <a:endParaRPr lang="en-US"/>
        </a:p>
      </dgm:t>
    </dgm:pt>
    <dgm:pt modelId="{F3330165-ABD2-E446-A7CB-D22AF7B1057A}" type="pres">
      <dgm:prSet presAssocID="{BB714A03-B095-6845-A2F4-BE569CB55D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B8B14-3BE3-9841-84C8-F1B238F16D7D}" type="pres">
      <dgm:prSet presAssocID="{251B18DC-629A-BA41-9C97-3F079F7C21E8}" presName="sibTrans" presStyleCnt="0"/>
      <dgm:spPr/>
      <dgm:t>
        <a:bodyPr/>
        <a:lstStyle/>
        <a:p>
          <a:endParaRPr lang="en-US"/>
        </a:p>
      </dgm:t>
    </dgm:pt>
    <dgm:pt modelId="{1BD62040-34C1-4249-AF86-067AE9F7A922}" type="pres">
      <dgm:prSet presAssocID="{8872818C-BA24-2647-B897-4A059F1805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9568B-D352-954E-86CE-CEB093326240}" type="pres">
      <dgm:prSet presAssocID="{666ADCBA-C113-2A4F-8FFC-BF7A6AAE49DB}" presName="sibTrans" presStyleCnt="0"/>
      <dgm:spPr/>
      <dgm:t>
        <a:bodyPr/>
        <a:lstStyle/>
        <a:p>
          <a:endParaRPr lang="en-US"/>
        </a:p>
      </dgm:t>
    </dgm:pt>
    <dgm:pt modelId="{4D57051D-6CA6-D640-B968-EF53860796E1}" type="pres">
      <dgm:prSet presAssocID="{841245BC-0E98-9D4E-8F71-87B25935AFBC}" presName="node" presStyleLbl="node1" presStyleIdx="4" presStyleCnt="5" custScaleX="128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BFFBE-DFDE-DD40-B09C-B024C43FC1D0}" srcId="{A5F15F2A-20B9-AF4A-B31A-ED39E766B16D}" destId="{841245BC-0E98-9D4E-8F71-87B25935AFBC}" srcOrd="4" destOrd="0" parTransId="{6161220F-5945-1943-B73C-67DBA1E00625}" sibTransId="{2D6E1C49-00D9-4A4A-9755-BAAAAC28835B}"/>
    <dgm:cxn modelId="{16385BB2-FE0A-A84F-84A7-433540607CB8}" type="presOf" srcId="{E3189E8B-B114-7043-A09F-603B96B4D94E}" destId="{E9197EA9-28D5-3044-9C6B-36869F7D4804}" srcOrd="0" destOrd="0" presId="urn:microsoft.com/office/officeart/2005/8/layout/default"/>
    <dgm:cxn modelId="{749B828E-09DE-064A-A9C5-E440643CF273}" type="presOf" srcId="{D81F1F61-9276-B84D-90F2-D07AB4DCC6D6}" destId="{F8DDD330-BE8B-5246-B63A-106EDC1B2173}" srcOrd="0" destOrd="0" presId="urn:microsoft.com/office/officeart/2005/8/layout/default"/>
    <dgm:cxn modelId="{9CF75F45-5F15-B348-B93C-ACE26B742D40}" srcId="{A5F15F2A-20B9-AF4A-B31A-ED39E766B16D}" destId="{E3189E8B-B114-7043-A09F-603B96B4D94E}" srcOrd="0" destOrd="0" parTransId="{EF24F7A8-2318-3F4D-A252-FB1E54C0FA8F}" sibTransId="{DDD22E47-86DE-4848-9680-EDCA0229827D}"/>
    <dgm:cxn modelId="{2D5C8C40-0E3D-6042-9656-68A682F39442}" srcId="{A5F15F2A-20B9-AF4A-B31A-ED39E766B16D}" destId="{BB714A03-B095-6845-A2F4-BE569CB55DAB}" srcOrd="2" destOrd="0" parTransId="{F5E7C3F6-CC5D-4842-B0FF-9782A347F774}" sibTransId="{251B18DC-629A-BA41-9C97-3F079F7C21E8}"/>
    <dgm:cxn modelId="{1A8C585D-511A-7646-BE8F-630886C7FA09}" srcId="{A5F15F2A-20B9-AF4A-B31A-ED39E766B16D}" destId="{D81F1F61-9276-B84D-90F2-D07AB4DCC6D6}" srcOrd="1" destOrd="0" parTransId="{A755C377-558E-B147-BC32-38768F30B573}" sibTransId="{072A2CCC-FE2A-2B4C-95DE-EC56842DB39E}"/>
    <dgm:cxn modelId="{B25B2219-E718-5942-914A-D78B078F4C15}" type="presOf" srcId="{8872818C-BA24-2647-B897-4A059F1805D6}" destId="{1BD62040-34C1-4249-AF86-067AE9F7A922}" srcOrd="0" destOrd="0" presId="urn:microsoft.com/office/officeart/2005/8/layout/default"/>
    <dgm:cxn modelId="{05B347FF-2D05-DC48-B7BA-A902103DA479}" srcId="{A5F15F2A-20B9-AF4A-B31A-ED39E766B16D}" destId="{8872818C-BA24-2647-B897-4A059F1805D6}" srcOrd="3" destOrd="0" parTransId="{927FE0A3-03CC-DC40-8DBE-F8F5D7B99B55}" sibTransId="{666ADCBA-C113-2A4F-8FFC-BF7A6AAE49DB}"/>
    <dgm:cxn modelId="{3B22F64C-8BF2-4A47-AC3E-27C0C5783C1A}" type="presOf" srcId="{841245BC-0E98-9D4E-8F71-87B25935AFBC}" destId="{4D57051D-6CA6-D640-B968-EF53860796E1}" srcOrd="0" destOrd="0" presId="urn:microsoft.com/office/officeart/2005/8/layout/default"/>
    <dgm:cxn modelId="{4565FCCF-D583-D944-B397-6CCD97FB3783}" type="presOf" srcId="{A5F15F2A-20B9-AF4A-B31A-ED39E766B16D}" destId="{87023BF4-3E50-3341-AA39-4DD116774DC6}" srcOrd="0" destOrd="0" presId="urn:microsoft.com/office/officeart/2005/8/layout/default"/>
    <dgm:cxn modelId="{36FDF902-425A-694A-8BA7-5999B794C50D}" type="presOf" srcId="{BB714A03-B095-6845-A2F4-BE569CB55DAB}" destId="{F3330165-ABD2-E446-A7CB-D22AF7B1057A}" srcOrd="0" destOrd="0" presId="urn:microsoft.com/office/officeart/2005/8/layout/default"/>
    <dgm:cxn modelId="{9D003BE0-A200-AA40-BC0B-7774B9011E1B}" type="presParOf" srcId="{87023BF4-3E50-3341-AA39-4DD116774DC6}" destId="{E9197EA9-28D5-3044-9C6B-36869F7D4804}" srcOrd="0" destOrd="0" presId="urn:microsoft.com/office/officeart/2005/8/layout/default"/>
    <dgm:cxn modelId="{0FBC46C3-72DA-9442-AE6D-C87A7E98860E}" type="presParOf" srcId="{87023BF4-3E50-3341-AA39-4DD116774DC6}" destId="{404DF82E-309B-3244-B91D-F14629EDDBEE}" srcOrd="1" destOrd="0" presId="urn:microsoft.com/office/officeart/2005/8/layout/default"/>
    <dgm:cxn modelId="{6072E5C9-E7D0-F94D-82B1-DEB8BC8FCAC2}" type="presParOf" srcId="{87023BF4-3E50-3341-AA39-4DD116774DC6}" destId="{F8DDD330-BE8B-5246-B63A-106EDC1B2173}" srcOrd="2" destOrd="0" presId="urn:microsoft.com/office/officeart/2005/8/layout/default"/>
    <dgm:cxn modelId="{272292FA-40E2-1C47-BCED-0A22BF728A3C}" type="presParOf" srcId="{87023BF4-3E50-3341-AA39-4DD116774DC6}" destId="{87E192FC-61C3-7643-B827-1F67394F4680}" srcOrd="3" destOrd="0" presId="urn:microsoft.com/office/officeart/2005/8/layout/default"/>
    <dgm:cxn modelId="{ACB8186F-B600-FA47-8DE2-53ACD4F2AB91}" type="presParOf" srcId="{87023BF4-3E50-3341-AA39-4DD116774DC6}" destId="{F3330165-ABD2-E446-A7CB-D22AF7B1057A}" srcOrd="4" destOrd="0" presId="urn:microsoft.com/office/officeart/2005/8/layout/default"/>
    <dgm:cxn modelId="{6872CDFD-C19F-9F4A-84FD-06AA07AFFB0B}" type="presParOf" srcId="{87023BF4-3E50-3341-AA39-4DD116774DC6}" destId="{D16B8B14-3BE3-9841-84C8-F1B238F16D7D}" srcOrd="5" destOrd="0" presId="urn:microsoft.com/office/officeart/2005/8/layout/default"/>
    <dgm:cxn modelId="{509219E5-DB0A-8D46-869A-E4B29D4CC646}" type="presParOf" srcId="{87023BF4-3E50-3341-AA39-4DD116774DC6}" destId="{1BD62040-34C1-4249-AF86-067AE9F7A922}" srcOrd="6" destOrd="0" presId="urn:microsoft.com/office/officeart/2005/8/layout/default"/>
    <dgm:cxn modelId="{236764B4-091A-724A-8088-3834EE18873B}" type="presParOf" srcId="{87023BF4-3E50-3341-AA39-4DD116774DC6}" destId="{C429568B-D352-954E-86CE-CEB093326240}" srcOrd="7" destOrd="0" presId="urn:microsoft.com/office/officeart/2005/8/layout/default"/>
    <dgm:cxn modelId="{D4483E52-BBC8-B046-83FE-46B99CAF791C}" type="presParOf" srcId="{87023BF4-3E50-3341-AA39-4DD116774DC6}" destId="{4D57051D-6CA6-D640-B968-EF53860796E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2C0DD-08F0-4563-A498-5480E6C5E012}" type="doc">
      <dgm:prSet loTypeId="urn:microsoft.com/office/officeart/2005/8/layout/chart3" loCatId="cycle" qsTypeId="urn:microsoft.com/office/officeart/2005/8/quickstyle/simple1#1" qsCatId="simple" csTypeId="urn:microsoft.com/office/officeart/2005/8/colors/colorful1#2" csCatId="colorful" phldr="1"/>
      <dgm:spPr/>
    </dgm:pt>
    <dgm:pt modelId="{4205782B-F67F-492A-A6DB-4EF645E8843D}">
      <dgm:prSet phldrT="[Text]"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dirty="0"/>
        </a:p>
      </dgm:t>
    </dgm:pt>
    <dgm:pt modelId="{1D8C873E-4865-408F-B276-84A2187046FF}" type="parTrans" cxnId="{0B5D6616-6603-4429-9504-F6391F14F5ED}">
      <dgm:prSet/>
      <dgm:spPr/>
      <dgm:t>
        <a:bodyPr/>
        <a:lstStyle/>
        <a:p>
          <a:endParaRPr lang="en-SG"/>
        </a:p>
      </dgm:t>
    </dgm:pt>
    <dgm:pt modelId="{DBB59D35-ED41-4156-A0F1-1D76DC54EC55}" type="sibTrans" cxnId="{0B5D6616-6603-4429-9504-F6391F14F5ED}">
      <dgm:prSet/>
      <dgm:spPr/>
      <dgm:t>
        <a:bodyPr/>
        <a:lstStyle/>
        <a:p>
          <a:endParaRPr lang="en-SG"/>
        </a:p>
      </dgm:t>
    </dgm:pt>
    <dgm:pt modelId="{C34F9F15-A835-4627-A21E-18FDA2AE71DD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F3925D13-7CD9-4793-98D1-D88773C3F05C}" type="parTrans" cxnId="{981086C3-D514-4376-9F2E-0867C391912F}">
      <dgm:prSet/>
      <dgm:spPr/>
      <dgm:t>
        <a:bodyPr/>
        <a:lstStyle/>
        <a:p>
          <a:endParaRPr lang="en-SG"/>
        </a:p>
      </dgm:t>
    </dgm:pt>
    <dgm:pt modelId="{DD987404-F5AA-4174-84C9-3AAD6CB9F283}" type="sibTrans" cxnId="{981086C3-D514-4376-9F2E-0867C391912F}">
      <dgm:prSet/>
      <dgm:spPr/>
      <dgm:t>
        <a:bodyPr/>
        <a:lstStyle/>
        <a:p>
          <a:endParaRPr lang="en-SG"/>
        </a:p>
      </dgm:t>
    </dgm:pt>
    <dgm:pt modelId="{81001D28-C3B2-4E86-B2AA-23AC9514B066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80F71480-529D-4479-889A-A9EB198BB3A7}" type="parTrans" cxnId="{54253FA4-6193-46AE-86B0-DC3EF8FCBC8E}">
      <dgm:prSet/>
      <dgm:spPr/>
      <dgm:t>
        <a:bodyPr/>
        <a:lstStyle/>
        <a:p>
          <a:endParaRPr lang="en-SG"/>
        </a:p>
      </dgm:t>
    </dgm:pt>
    <dgm:pt modelId="{6E69B13F-079A-41B1-9813-9A67CC176C4F}" type="sibTrans" cxnId="{54253FA4-6193-46AE-86B0-DC3EF8FCBC8E}">
      <dgm:prSet/>
      <dgm:spPr/>
      <dgm:t>
        <a:bodyPr/>
        <a:lstStyle/>
        <a:p>
          <a:endParaRPr lang="en-SG"/>
        </a:p>
      </dgm:t>
    </dgm:pt>
    <dgm:pt modelId="{F934E1E1-63A0-46E6-9D76-2A517FFFF1BF}">
      <dgm:prSet phldrT="[Text]" custT="1"/>
      <dgm:spPr/>
      <dgm:t>
        <a:bodyPr/>
        <a:lstStyle/>
        <a:p>
          <a:endParaRPr lang="en-SG" sz="2000" b="1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gm:t>
    </dgm:pt>
    <dgm:pt modelId="{5138BFF5-D67A-4D5B-8B6C-C34F39AC5BD7}" type="parTrans" cxnId="{698CC9E7-812F-469F-AE9E-9883BCFB4BC7}">
      <dgm:prSet/>
      <dgm:spPr/>
      <dgm:t>
        <a:bodyPr/>
        <a:lstStyle/>
        <a:p>
          <a:endParaRPr lang="en-SG"/>
        </a:p>
      </dgm:t>
    </dgm:pt>
    <dgm:pt modelId="{9B251347-98D2-45D3-8BD2-F54FEA048380}" type="sibTrans" cxnId="{698CC9E7-812F-469F-AE9E-9883BCFB4BC7}">
      <dgm:prSet/>
      <dgm:spPr/>
      <dgm:t>
        <a:bodyPr/>
        <a:lstStyle/>
        <a:p>
          <a:endParaRPr lang="en-SG"/>
        </a:p>
      </dgm:t>
    </dgm:pt>
    <dgm:pt modelId="{6E497980-B3FA-4EE2-B312-7609F267A623}" type="pres">
      <dgm:prSet presAssocID="{A5B2C0DD-08F0-4563-A498-5480E6C5E012}" presName="compositeShape" presStyleCnt="0">
        <dgm:presLayoutVars>
          <dgm:chMax val="7"/>
          <dgm:dir/>
          <dgm:resizeHandles val="exact"/>
        </dgm:presLayoutVars>
      </dgm:prSet>
      <dgm:spPr/>
    </dgm:pt>
    <dgm:pt modelId="{4C112F1B-2629-459A-9AB6-7CF6AB5D5B6D}" type="pres">
      <dgm:prSet presAssocID="{A5B2C0DD-08F0-4563-A498-5480E6C5E012}" presName="wedge1" presStyleLbl="node1" presStyleIdx="0" presStyleCnt="4" custAng="10800000" custScaleX="106111" custScaleY="112367" custLinFactNeighborX="50245" custLinFactNeighborY="-52644"/>
      <dgm:spPr/>
      <dgm:t>
        <a:bodyPr/>
        <a:lstStyle/>
        <a:p>
          <a:endParaRPr lang="en-SG"/>
        </a:p>
      </dgm:t>
    </dgm:pt>
    <dgm:pt modelId="{F893D0D3-6BE7-46E0-9FBC-8676F62BD4B7}" type="pres">
      <dgm:prSet presAssocID="{A5B2C0DD-08F0-4563-A498-5480E6C5E01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190910C-5228-4BC1-BFCF-00485C739450}" type="pres">
      <dgm:prSet presAssocID="{A5B2C0DD-08F0-4563-A498-5480E6C5E012}" presName="wedge2" presStyleLbl="node1" presStyleIdx="1" presStyleCnt="4" custAng="10800000" custScaleX="107935" custScaleY="108052" custLinFactNeighborX="55082" custLinFactNeighborY="56546"/>
      <dgm:spPr/>
      <dgm:t>
        <a:bodyPr/>
        <a:lstStyle/>
        <a:p>
          <a:endParaRPr lang="en-SG"/>
        </a:p>
      </dgm:t>
    </dgm:pt>
    <dgm:pt modelId="{C1DF218E-F748-4D43-BC85-22FD16745AF5}" type="pres">
      <dgm:prSet presAssocID="{A5B2C0DD-08F0-4563-A498-5480E6C5E01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A3326D5-E7BA-4469-B9EF-BC65F57F8058}" type="pres">
      <dgm:prSet presAssocID="{A5B2C0DD-08F0-4563-A498-5480E6C5E012}" presName="wedge3" presStyleLbl="node1" presStyleIdx="2" presStyleCnt="4" custAng="10800000" custScaleX="106045" custScaleY="108052" custLinFactNeighborX="-53573" custLinFactNeighborY="56546"/>
      <dgm:spPr/>
      <dgm:t>
        <a:bodyPr/>
        <a:lstStyle/>
        <a:p>
          <a:endParaRPr lang="en-GB"/>
        </a:p>
      </dgm:t>
    </dgm:pt>
    <dgm:pt modelId="{EA10FF92-5ECB-4882-8EDC-5DA0DFD2D59B}" type="pres">
      <dgm:prSet presAssocID="{A5B2C0DD-08F0-4563-A498-5480E6C5E01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0524D5-1376-44E1-AEC6-11D1A28D1E0D}" type="pres">
      <dgm:prSet presAssocID="{A5B2C0DD-08F0-4563-A498-5480E6C5E012}" presName="wedge4" presStyleLbl="node1" presStyleIdx="3" presStyleCnt="4" custAng="10800000" custScaleX="106302" custScaleY="111980" custLinFactNeighborX="-53444" custLinFactNeighborY="-56758"/>
      <dgm:spPr/>
      <dgm:t>
        <a:bodyPr/>
        <a:lstStyle/>
        <a:p>
          <a:endParaRPr lang="en-SG"/>
        </a:p>
      </dgm:t>
    </dgm:pt>
    <dgm:pt modelId="{C57E689C-E94D-4257-8553-C2BFFC55CCC6}" type="pres">
      <dgm:prSet presAssocID="{A5B2C0DD-08F0-4563-A498-5480E6C5E01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5B7F9D97-F98E-444B-BE49-E4BBD88BC4D8}" type="presOf" srcId="{81001D28-C3B2-4E86-B2AA-23AC9514B066}" destId="{BA3326D5-E7BA-4469-B9EF-BC65F57F8058}" srcOrd="0" destOrd="0" presId="urn:microsoft.com/office/officeart/2005/8/layout/chart3"/>
    <dgm:cxn modelId="{0143654C-D4A7-4B71-AA29-6EF905A371EE}" type="presOf" srcId="{C34F9F15-A835-4627-A21E-18FDA2AE71DD}" destId="{C190910C-5228-4BC1-BFCF-00485C739450}" srcOrd="0" destOrd="0" presId="urn:microsoft.com/office/officeart/2005/8/layout/chart3"/>
    <dgm:cxn modelId="{FAD6F309-F225-43C7-869A-996DA9CAFE07}" type="presOf" srcId="{F934E1E1-63A0-46E6-9D76-2A517FFFF1BF}" destId="{AF0524D5-1376-44E1-AEC6-11D1A28D1E0D}" srcOrd="0" destOrd="0" presId="urn:microsoft.com/office/officeart/2005/8/layout/chart3"/>
    <dgm:cxn modelId="{8F3BAD41-FD21-4621-B8D4-DF78206D2E08}" type="presOf" srcId="{4205782B-F67F-492A-A6DB-4EF645E8843D}" destId="{4C112F1B-2629-459A-9AB6-7CF6AB5D5B6D}" srcOrd="0" destOrd="0" presId="urn:microsoft.com/office/officeart/2005/8/layout/chart3"/>
    <dgm:cxn modelId="{0B5D6616-6603-4429-9504-F6391F14F5ED}" srcId="{A5B2C0DD-08F0-4563-A498-5480E6C5E012}" destId="{4205782B-F67F-492A-A6DB-4EF645E8843D}" srcOrd="0" destOrd="0" parTransId="{1D8C873E-4865-408F-B276-84A2187046FF}" sibTransId="{DBB59D35-ED41-4156-A0F1-1D76DC54EC55}"/>
    <dgm:cxn modelId="{1D7FF4BA-2E67-4F44-9D2E-32E2556ED102}" type="presOf" srcId="{A5B2C0DD-08F0-4563-A498-5480E6C5E012}" destId="{6E497980-B3FA-4EE2-B312-7609F267A623}" srcOrd="0" destOrd="0" presId="urn:microsoft.com/office/officeart/2005/8/layout/chart3"/>
    <dgm:cxn modelId="{981086C3-D514-4376-9F2E-0867C391912F}" srcId="{A5B2C0DD-08F0-4563-A498-5480E6C5E012}" destId="{C34F9F15-A835-4627-A21E-18FDA2AE71DD}" srcOrd="1" destOrd="0" parTransId="{F3925D13-7CD9-4793-98D1-D88773C3F05C}" sibTransId="{DD987404-F5AA-4174-84C9-3AAD6CB9F283}"/>
    <dgm:cxn modelId="{698CC9E7-812F-469F-AE9E-9883BCFB4BC7}" srcId="{A5B2C0DD-08F0-4563-A498-5480E6C5E012}" destId="{F934E1E1-63A0-46E6-9D76-2A517FFFF1BF}" srcOrd="3" destOrd="0" parTransId="{5138BFF5-D67A-4D5B-8B6C-C34F39AC5BD7}" sibTransId="{9B251347-98D2-45D3-8BD2-F54FEA048380}"/>
    <dgm:cxn modelId="{E5272BEC-DCC3-4BEA-B686-6C75CE57DCA6}" type="presOf" srcId="{C34F9F15-A835-4627-A21E-18FDA2AE71DD}" destId="{C1DF218E-F748-4D43-BC85-22FD16745AF5}" srcOrd="1" destOrd="0" presId="urn:microsoft.com/office/officeart/2005/8/layout/chart3"/>
    <dgm:cxn modelId="{FB34C4F1-EC51-477E-BFF2-9506505DF8D0}" type="presOf" srcId="{4205782B-F67F-492A-A6DB-4EF645E8843D}" destId="{F893D0D3-6BE7-46E0-9FBC-8676F62BD4B7}" srcOrd="1" destOrd="0" presId="urn:microsoft.com/office/officeart/2005/8/layout/chart3"/>
    <dgm:cxn modelId="{54253FA4-6193-46AE-86B0-DC3EF8FCBC8E}" srcId="{A5B2C0DD-08F0-4563-A498-5480E6C5E012}" destId="{81001D28-C3B2-4E86-B2AA-23AC9514B066}" srcOrd="2" destOrd="0" parTransId="{80F71480-529D-4479-889A-A9EB198BB3A7}" sibTransId="{6E69B13F-079A-41B1-9813-9A67CC176C4F}"/>
    <dgm:cxn modelId="{5B96FE97-71AE-4AF4-BD80-7A17BF91627E}" type="presOf" srcId="{81001D28-C3B2-4E86-B2AA-23AC9514B066}" destId="{EA10FF92-5ECB-4882-8EDC-5DA0DFD2D59B}" srcOrd="1" destOrd="0" presId="urn:microsoft.com/office/officeart/2005/8/layout/chart3"/>
    <dgm:cxn modelId="{FBB93F5E-D3FA-457E-B846-F1874177A210}" type="presOf" srcId="{F934E1E1-63A0-46E6-9D76-2A517FFFF1BF}" destId="{C57E689C-E94D-4257-8553-C2BFFC55CCC6}" srcOrd="1" destOrd="0" presId="urn:microsoft.com/office/officeart/2005/8/layout/chart3"/>
    <dgm:cxn modelId="{726B1FB2-4895-45E7-8FB3-1E067093F3D9}" type="presParOf" srcId="{6E497980-B3FA-4EE2-B312-7609F267A623}" destId="{4C112F1B-2629-459A-9AB6-7CF6AB5D5B6D}" srcOrd="0" destOrd="0" presId="urn:microsoft.com/office/officeart/2005/8/layout/chart3"/>
    <dgm:cxn modelId="{05AB0170-18F1-48EE-B7A0-7CC02540F34A}" type="presParOf" srcId="{6E497980-B3FA-4EE2-B312-7609F267A623}" destId="{F893D0D3-6BE7-46E0-9FBC-8676F62BD4B7}" srcOrd="1" destOrd="0" presId="urn:microsoft.com/office/officeart/2005/8/layout/chart3"/>
    <dgm:cxn modelId="{6975FFB6-19B3-429C-809A-6E328547131D}" type="presParOf" srcId="{6E497980-B3FA-4EE2-B312-7609F267A623}" destId="{C190910C-5228-4BC1-BFCF-00485C739450}" srcOrd="2" destOrd="0" presId="urn:microsoft.com/office/officeart/2005/8/layout/chart3"/>
    <dgm:cxn modelId="{AEC4E6F7-F617-494A-B131-9DFC9253AEC3}" type="presParOf" srcId="{6E497980-B3FA-4EE2-B312-7609F267A623}" destId="{C1DF218E-F748-4D43-BC85-22FD16745AF5}" srcOrd="3" destOrd="0" presId="urn:microsoft.com/office/officeart/2005/8/layout/chart3"/>
    <dgm:cxn modelId="{149D9D75-A22E-4666-84AE-E441C86A3171}" type="presParOf" srcId="{6E497980-B3FA-4EE2-B312-7609F267A623}" destId="{BA3326D5-E7BA-4469-B9EF-BC65F57F8058}" srcOrd="4" destOrd="0" presId="urn:microsoft.com/office/officeart/2005/8/layout/chart3"/>
    <dgm:cxn modelId="{0BE750B8-F70B-4607-829B-EC1AB6919196}" type="presParOf" srcId="{6E497980-B3FA-4EE2-B312-7609F267A623}" destId="{EA10FF92-5ECB-4882-8EDC-5DA0DFD2D59B}" srcOrd="5" destOrd="0" presId="urn:microsoft.com/office/officeart/2005/8/layout/chart3"/>
    <dgm:cxn modelId="{24336D51-05F7-4D4C-A6DC-43AB7030E84F}" type="presParOf" srcId="{6E497980-B3FA-4EE2-B312-7609F267A623}" destId="{AF0524D5-1376-44E1-AEC6-11D1A28D1E0D}" srcOrd="6" destOrd="0" presId="urn:microsoft.com/office/officeart/2005/8/layout/chart3"/>
    <dgm:cxn modelId="{2992F57E-856E-4FD2-9B98-BE5F0260EC88}" type="presParOf" srcId="{6E497980-B3FA-4EE2-B312-7609F267A623}" destId="{C57E689C-E94D-4257-8553-C2BFFC55CCC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97EA9-28D5-3044-9C6B-36869F7D4804}">
      <dsp:nvSpPr>
        <dsp:cNvPr id="0" name=""/>
        <dsp:cNvSpPr/>
      </dsp:nvSpPr>
      <dsp:spPr>
        <a:xfrm>
          <a:off x="0" y="88106"/>
          <a:ext cx="2619375" cy="15716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Rented goods </a:t>
          </a:r>
          <a:r>
            <a:rPr lang="en-US" sz="2400" b="0" kern="1200" dirty="0" smtClean="0">
              <a:latin typeface="Helvetica"/>
              <a:cs typeface="Helvetica"/>
            </a:rPr>
            <a:t>services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>
              <a:latin typeface="Helvetica"/>
              <a:cs typeface="Helvetica"/>
            </a:rPr>
            <a:t>e.g</a:t>
          </a:r>
          <a:r>
            <a:rPr lang="en-US" sz="2400" b="0" kern="1200" dirty="0" smtClean="0">
              <a:latin typeface="Helvetica"/>
              <a:cs typeface="Helvetica"/>
            </a:rPr>
            <a:t> Fancy dress</a:t>
          </a:r>
          <a:endParaRPr lang="en-US" sz="2400" b="1" kern="1200" dirty="0">
            <a:latin typeface="Helvetica"/>
            <a:cs typeface="Helvetica"/>
          </a:endParaRPr>
        </a:p>
      </dsp:txBody>
      <dsp:txXfrm>
        <a:off x="0" y="88106"/>
        <a:ext cx="2619375" cy="1571625"/>
      </dsp:txXfrm>
    </dsp:sp>
    <dsp:sp modelId="{F8DDD330-BE8B-5246-B63A-106EDC1B2173}">
      <dsp:nvSpPr>
        <dsp:cNvPr id="0" name=""/>
        <dsp:cNvSpPr/>
      </dsp:nvSpPr>
      <dsp:spPr>
        <a:xfrm>
          <a:off x="2881312" y="88106"/>
          <a:ext cx="2619375" cy="15716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Defined space and place </a:t>
          </a:r>
          <a:r>
            <a:rPr lang="en-US" sz="2400" b="0" kern="1200" dirty="0" smtClean="0">
              <a:latin typeface="Helvetica"/>
              <a:cs typeface="Helvetica"/>
            </a:rPr>
            <a:t>rentals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>
              <a:latin typeface="Helvetica"/>
              <a:cs typeface="Helvetica"/>
            </a:rPr>
            <a:t>e.g</a:t>
          </a:r>
          <a:r>
            <a:rPr lang="en-US" sz="2400" b="0" kern="1200" dirty="0" smtClean="0">
              <a:latin typeface="Helvetica"/>
              <a:cs typeface="Helvetica"/>
            </a:rPr>
            <a:t> </a:t>
          </a:r>
          <a:r>
            <a:rPr lang="en-US" sz="2400" b="0" kern="1200" dirty="0" err="1" smtClean="0">
              <a:latin typeface="Helvetica"/>
              <a:cs typeface="Helvetica"/>
            </a:rPr>
            <a:t>Resturent</a:t>
          </a:r>
          <a:r>
            <a:rPr lang="en-US" sz="2400" b="0" kern="1200" dirty="0" smtClean="0">
              <a:latin typeface="Helvetica"/>
              <a:cs typeface="Helvetica"/>
            </a:rPr>
            <a:t> </a:t>
          </a:r>
          <a:endParaRPr lang="en-US" sz="2400" b="0" kern="1200" dirty="0" smtClean="0">
            <a:latin typeface="Helvetica"/>
            <a:cs typeface="Helvetica"/>
          </a:endParaRPr>
        </a:p>
      </dsp:txBody>
      <dsp:txXfrm>
        <a:off x="2881312" y="88106"/>
        <a:ext cx="2619375" cy="1571625"/>
      </dsp:txXfrm>
    </dsp:sp>
    <dsp:sp modelId="{F3330165-ABD2-E446-A7CB-D22AF7B1057A}">
      <dsp:nvSpPr>
        <dsp:cNvPr id="0" name=""/>
        <dsp:cNvSpPr/>
      </dsp:nvSpPr>
      <dsp:spPr>
        <a:xfrm>
          <a:off x="5762625" y="88106"/>
          <a:ext cx="2619375" cy="15716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Labor and expertise </a:t>
          </a:r>
          <a:r>
            <a:rPr lang="en-US" sz="2400" b="0" kern="1200" dirty="0" smtClean="0">
              <a:latin typeface="Helvetica"/>
              <a:cs typeface="Helvetica"/>
            </a:rPr>
            <a:t>rentals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Consultancy, cleaning house</a:t>
          </a:r>
          <a:endParaRPr lang="en-US" sz="2400" b="0" kern="1200" dirty="0" smtClean="0">
            <a:latin typeface="Helvetica"/>
            <a:cs typeface="Helvetica"/>
          </a:endParaRPr>
        </a:p>
      </dsp:txBody>
      <dsp:txXfrm>
        <a:off x="5762625" y="88106"/>
        <a:ext cx="2619375" cy="1571625"/>
      </dsp:txXfrm>
    </dsp:sp>
    <dsp:sp modelId="{1BD62040-34C1-4249-AF86-067AE9F7A922}">
      <dsp:nvSpPr>
        <dsp:cNvPr id="0" name=""/>
        <dsp:cNvSpPr/>
      </dsp:nvSpPr>
      <dsp:spPr>
        <a:xfrm>
          <a:off x="1066806" y="1921668"/>
          <a:ext cx="2619375" cy="157162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shared physical </a:t>
          </a:r>
          <a:r>
            <a:rPr lang="en-US" sz="2400" b="0" kern="1200" dirty="0" smtClean="0">
              <a:latin typeface="Helvetica"/>
              <a:cs typeface="Helvetica"/>
            </a:rPr>
            <a:t>environments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Trade show, them parks</a:t>
          </a:r>
        </a:p>
      </dsp:txBody>
      <dsp:txXfrm>
        <a:off x="1066806" y="1921668"/>
        <a:ext cx="2619375" cy="1571625"/>
      </dsp:txXfrm>
    </dsp:sp>
    <dsp:sp modelId="{4D57051D-6CA6-D640-B968-EF53860796E1}">
      <dsp:nvSpPr>
        <dsp:cNvPr id="0" name=""/>
        <dsp:cNvSpPr/>
      </dsp:nvSpPr>
      <dsp:spPr>
        <a:xfrm>
          <a:off x="3948118" y="1921668"/>
          <a:ext cx="3367075" cy="157162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Helvetica"/>
              <a:cs typeface="Helvetica"/>
            </a:rPr>
            <a:t>Access to and usage of systems and networks </a:t>
          </a:r>
          <a:r>
            <a:rPr lang="en-US" sz="2400" b="0" kern="1200" dirty="0" smtClean="0">
              <a:latin typeface="Helvetica"/>
              <a:cs typeface="Helvetica"/>
            </a:rPr>
            <a:t>Banks telecommunication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 smtClean="0">
            <a:latin typeface="Helvetica"/>
            <a:cs typeface="Helvetica"/>
          </a:endParaRPr>
        </a:p>
      </dsp:txBody>
      <dsp:txXfrm>
        <a:off x="3948118" y="1921668"/>
        <a:ext cx="3367075" cy="1571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12F1B-2629-459A-9AB6-7CF6AB5D5B6D}">
      <dsp:nvSpPr>
        <dsp:cNvPr id="0" name=""/>
        <dsp:cNvSpPr/>
      </dsp:nvSpPr>
      <dsp:spPr>
        <a:xfrm rot="10800000">
          <a:off x="3457125" y="-2069242"/>
          <a:ext cx="4278930" cy="4531203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 dirty="0"/>
        </a:p>
      </dsp:txBody>
      <dsp:txXfrm>
        <a:off x="3968560" y="275115"/>
        <a:ext cx="1579129" cy="1348572"/>
      </dsp:txXfrm>
    </dsp:sp>
    <dsp:sp modelId="{C190910C-5228-4BC1-BFCF-00485C739450}">
      <dsp:nvSpPr>
        <dsp:cNvPr id="0" name=""/>
        <dsp:cNvSpPr/>
      </dsp:nvSpPr>
      <dsp:spPr>
        <a:xfrm rot="10800000">
          <a:off x="3445459" y="2590791"/>
          <a:ext cx="4352483" cy="4357201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3937704" y="3394798"/>
        <a:ext cx="1606273" cy="1296786"/>
      </dsp:txXfrm>
    </dsp:sp>
    <dsp:sp modelId="{BA3326D5-E7BA-4469-B9EF-BC65F57F8058}">
      <dsp:nvSpPr>
        <dsp:cNvPr id="0" name=""/>
        <dsp:cNvSpPr/>
      </dsp:nvSpPr>
      <dsp:spPr>
        <a:xfrm rot="10800000">
          <a:off x="-897950" y="2590791"/>
          <a:ext cx="4276268" cy="4357201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16546" y="3394798"/>
        <a:ext cx="1578146" cy="1296786"/>
      </dsp:txXfrm>
    </dsp:sp>
    <dsp:sp modelId="{AF0524D5-1376-44E1-AEC6-11D1A28D1E0D}">
      <dsp:nvSpPr>
        <dsp:cNvPr id="0" name=""/>
        <dsp:cNvSpPr/>
      </dsp:nvSpPr>
      <dsp:spPr>
        <a:xfrm rot="10800000">
          <a:off x="-897930" y="-2057395"/>
          <a:ext cx="4286632" cy="4515597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2000" b="1" kern="1200" dirty="0">
            <a:solidFill>
              <a:srgbClr val="013C7D"/>
            </a:solidFill>
            <a:latin typeface="Helvetica" pitchFamily="34" charset="0"/>
            <a:cs typeface="Helvetica" pitchFamily="34" charset="0"/>
          </a:endParaRPr>
        </a:p>
      </dsp:txBody>
      <dsp:txXfrm>
        <a:off x="1321934" y="281040"/>
        <a:ext cx="1581971" cy="1343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80EF13C-D8B6-4740-857D-E63EAE5A900E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2A80253-C258-4E24-880E-5C2462CF6CC2}" type="slidenum">
              <a:rPr lang="en-US"/>
              <a:pPr algn="ctr" eaLnBrk="0" hangingPunct="0">
                <a:lnSpc>
                  <a:spcPct val="140000"/>
                </a:lnSpc>
              </a:pPr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862B3F4-6C8B-4F60-8E4A-B15BDA60E9B2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96E7898-F54F-4211-8372-269907F3CDA5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D7FF641-1963-4E86-8D87-9A108EACAD72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73F693E8-0D79-488E-98C7-ECBD70EA83AA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62C0689-6532-447C-A2A4-E4D62047B517}" type="slidenum">
              <a:rPr lang="en-US"/>
              <a:pPr algn="ctr" eaLnBrk="0" hangingPunct="0">
                <a:lnSpc>
                  <a:spcPct val="140000"/>
                </a:lnSpc>
              </a:pPr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9699D69-0E60-4832-9CA9-36270E984771}" type="slidenum">
              <a:rPr lang="en-US"/>
              <a:pPr algn="ctr" eaLnBrk="0" hangingPunct="0">
                <a:lnSpc>
                  <a:spcPct val="140000"/>
                </a:lnSpc>
              </a:pPr>
              <a:t>28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E210CBC-C26C-48BF-B1DD-62D3FD8BE79A}" type="slidenum">
              <a:rPr lang="en-US"/>
              <a:pPr algn="ctr" eaLnBrk="0" hangingPunct="0">
                <a:lnSpc>
                  <a:spcPct val="140000"/>
                </a:lnSpc>
              </a:pPr>
              <a:t>29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6F33C18-4A60-4AB2-ACE0-D7DBAD2EB019}" type="slidenum">
              <a:rPr lang="en-US"/>
              <a:pPr algn="ctr" eaLnBrk="0" hangingPunct="0">
                <a:lnSpc>
                  <a:spcPct val="140000"/>
                </a:lnSpc>
              </a:pPr>
              <a:t>30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D88E9E2-8909-4E91-8672-7537DAB11C4C}" type="slidenum">
              <a:rPr lang="en-US"/>
              <a:pPr algn="ctr" eaLnBrk="0" hangingPunct="0">
                <a:lnSpc>
                  <a:spcPct val="140000"/>
                </a:lnSpc>
              </a:pPr>
              <a:t>31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201FD19-EFD3-4838-957F-A7CBA1B26D9F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C53DF66-B2BA-4600-8E33-B82B2E10E445}" type="slidenum">
              <a:rPr lang="en-US"/>
              <a:pPr algn="ctr" eaLnBrk="0" hangingPunct="0">
                <a:lnSpc>
                  <a:spcPct val="140000"/>
                </a:lnSpc>
              </a:pPr>
              <a:t>32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0AF2FF5-B82F-4D3D-B0FC-D056940878FD}" type="slidenum">
              <a:rPr lang="en-US"/>
              <a:pPr algn="ctr" eaLnBrk="0" hangingPunct="0">
                <a:lnSpc>
                  <a:spcPct val="140000"/>
                </a:lnSpc>
              </a:pPr>
              <a:t>33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C251E1B-9E86-4E9D-B1EA-BE8F02389AE4}" type="slidenum">
              <a:rPr lang="en-US"/>
              <a:pPr algn="ctr" eaLnBrk="0" hangingPunct="0">
                <a:lnSpc>
                  <a:spcPct val="140000"/>
                </a:lnSpc>
              </a:pPr>
              <a:t>34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E0A5358-150A-4C28-B04E-22F3F886B58A}" type="slidenum">
              <a:rPr lang="en-US"/>
              <a:pPr algn="ctr" eaLnBrk="0" hangingPunct="0">
                <a:lnSpc>
                  <a:spcPct val="140000"/>
                </a:lnSpc>
              </a:pPr>
              <a:t>35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F8D8287-C0E4-48B6-95C9-EE3D372ABCD4}" type="slidenum">
              <a:rPr lang="en-US"/>
              <a:pPr algn="ctr" eaLnBrk="0" hangingPunct="0">
                <a:lnSpc>
                  <a:spcPct val="140000"/>
                </a:lnSpc>
              </a:pPr>
              <a:t>36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1A357E4-5B17-44E1-B96D-C7093680EDE6}" type="slidenum">
              <a:rPr lang="en-US"/>
              <a:pPr algn="ctr" eaLnBrk="0" hangingPunct="0">
                <a:lnSpc>
                  <a:spcPct val="140000"/>
                </a:lnSpc>
              </a:pPr>
              <a:t>37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454A6AD-5D0B-41B7-A1BF-3C26D3FE4AB0}" type="slidenum">
              <a:rPr lang="en-US"/>
              <a:pPr algn="ctr" eaLnBrk="0" hangingPunct="0">
                <a:lnSpc>
                  <a:spcPct val="140000"/>
                </a:lnSpc>
              </a:pPr>
              <a:t>38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EA92633-ABF7-4246-A328-0F8DAC3FDF48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5488" y="749300"/>
            <a:ext cx="5345112" cy="3702050"/>
          </a:xfrm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2075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A005F3D-7432-4645-934C-FB27434B577B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09DD4BC-1167-4856-9ECE-16FACCEC2D64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ECA5FF40-EA8C-4529-B056-11AD40F50E09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30BA876-1D24-4079-B5A8-411EA90DDDD2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DBCD8CC-783E-458A-A323-09C0332C1A96}" type="slidenum">
              <a:rPr lang="en-US"/>
              <a:pPr algn="ctr" eaLnBrk="0" hangingPunct="0">
                <a:lnSpc>
                  <a:spcPct val="140000"/>
                </a:lnSpc>
              </a:pPr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grpSp>
        <p:nvGrpSpPr>
          <p:cNvPr id="5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6" name="Picture 2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7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8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1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1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4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9" name="Rectangle 16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12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4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5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16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7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D317E591-10CE-4F81-8509-6228F6602197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3" name="Group 36"/>
          <p:cNvGrpSpPr>
            <a:grpSpLocks/>
          </p:cNvGrpSpPr>
          <p:nvPr userDrawn="1"/>
        </p:nvGrpSpPr>
        <p:grpSpPr bwMode="auto">
          <a:xfrm>
            <a:off x="6399213" y="0"/>
            <a:ext cx="3629025" cy="1371600"/>
            <a:chOff x="6399212" y="0"/>
            <a:chExt cx="3629092" cy="1371600"/>
          </a:xfrm>
        </p:grpSpPr>
        <p:pic>
          <p:nvPicPr>
            <p:cNvPr id="27" name="Picture 23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18412" y="0"/>
              <a:ext cx="1398714" cy="1295400"/>
            </a:xfrm>
            <a:prstGeom prst="parallelogram">
              <a:avLst/>
            </a:prstGeom>
            <a:noFill/>
            <a:ln w="12700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1040" name="Group 30"/>
            <p:cNvGrpSpPr>
              <a:grpSpLocks/>
            </p:cNvGrpSpPr>
            <p:nvPr userDrawn="1"/>
          </p:nvGrpSpPr>
          <p:grpSpPr bwMode="auto">
            <a:xfrm>
              <a:off x="6399212" y="0"/>
              <a:ext cx="3629092" cy="1371600"/>
              <a:chOff x="6524691" y="0"/>
              <a:chExt cx="3629092" cy="1371600"/>
            </a:xfrm>
          </p:grpSpPr>
          <p:grpSp>
            <p:nvGrpSpPr>
              <p:cNvPr id="1041" name="Group 27"/>
              <p:cNvGrpSpPr>
                <a:grpSpLocks/>
              </p:cNvGrpSpPr>
              <p:nvPr userDrawn="1"/>
            </p:nvGrpSpPr>
            <p:grpSpPr bwMode="auto">
              <a:xfrm>
                <a:off x="6831078" y="0"/>
                <a:ext cx="3071747" cy="1295400"/>
                <a:chOff x="6831078" y="0"/>
                <a:chExt cx="3071747" cy="1295400"/>
              </a:xfrm>
            </p:grpSpPr>
            <p:pic>
              <p:nvPicPr>
                <p:cNvPr id="3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8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685212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  <p:pic>
              <p:nvPicPr>
                <p:cNvPr id="3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9" cstate="print">
                  <a:clrChange>
                    <a:clrFrom>
                      <a:srgbClr val="1078B3"/>
                    </a:clrFrom>
                    <a:clrTo>
                      <a:srgbClr val="1078B3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831078" y="0"/>
                  <a:ext cx="1217613" cy="1295400"/>
                </a:xfrm>
                <a:prstGeom prst="parallelogram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  <a:headEnd/>
                  <a:tailEnd/>
                </a:ln>
              </p:spPr>
            </p:pic>
          </p:grpSp>
          <p:sp>
            <p:nvSpPr>
              <p:cNvPr id="31" name="Rectangle 30"/>
              <p:cNvSpPr/>
              <p:nvPr userDrawn="1"/>
            </p:nvSpPr>
            <p:spPr>
              <a:xfrm>
                <a:off x="6524691" y="804863"/>
                <a:ext cx="3629092" cy="566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r>
                  <a:rPr lang="en-US" sz="2200" b="1" dirty="0">
                    <a:ln w="12700">
                      <a:noFill/>
                      <a:prstDash val="solid"/>
                    </a:ln>
                    <a:solidFill>
                      <a:srgbClr val="FFC000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dobe Caslon Pro" pitchFamily="18" charset="0"/>
                  </a:rPr>
                  <a:t>Services Marketing</a:t>
                </a:r>
              </a:p>
            </p:txBody>
          </p:sp>
        </p:grpSp>
      </p:grp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5B8C3073-FE72-48E4-8ADC-24C59F6C5FA8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3" r:id="rId3"/>
    <p:sldLayoutId id="2147483652" r:id="rId4"/>
    <p:sldLayoutId id="2147483651" r:id="rId5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+mj-e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cs typeface="Helvetica" pitchFamily="34" charset="0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+mn-e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cs typeface="Helvetica" pitchFamily="34" charset="0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cs typeface="Helvetica" pitchFamily="34" charset="0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4"/>
          <p:cNvGrpSpPr>
            <a:grpSpLocks/>
          </p:cNvGrpSpPr>
          <p:nvPr/>
        </p:nvGrpSpPr>
        <p:grpSpPr bwMode="auto">
          <a:xfrm>
            <a:off x="3071813" y="1676400"/>
            <a:ext cx="6375400" cy="4572000"/>
            <a:chOff x="4341812" y="1676400"/>
            <a:chExt cx="5232533" cy="4495800"/>
          </a:xfrm>
        </p:grpSpPr>
        <p:pic>
          <p:nvPicPr>
            <p:cNvPr id="9223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18012" y="1676400"/>
              <a:ext cx="5156333" cy="4495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341812" y="1676400"/>
              <a:ext cx="3657300" cy="449580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 dirty="0"/>
            </a:p>
          </p:txBody>
        </p:sp>
      </p:grpSp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379413" y="2209800"/>
            <a:ext cx="6477000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Chapter 1: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  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New Perspectives </a:t>
            </a: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On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Marketing in the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>
                <a:solidFill>
                  <a:srgbClr val="013C7D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		</a:t>
            </a:r>
            <a:r>
              <a:rPr lang="en-US" sz="3600" b="1">
                <a:solidFill>
                  <a:srgbClr val="FF6600"/>
                </a:solidFill>
                <a:latin typeface="Helvetica" pitchFamily="34" charset="0"/>
                <a:ea typeface="Tahoma" pitchFamily="34" charset="0"/>
                <a:cs typeface="Helvetica" pitchFamily="34" charset="0"/>
              </a:rPr>
              <a:t>Service Economy</a:t>
            </a:r>
          </a:p>
        </p:txBody>
      </p: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455613" y="4419600"/>
            <a:ext cx="1905000" cy="1778000"/>
            <a:chOff x="455613" y="4495800"/>
            <a:chExt cx="1905000" cy="1778000"/>
          </a:xfrm>
        </p:grpSpPr>
        <p:pic>
          <p:nvPicPr>
            <p:cNvPr id="922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1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9222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Transformation of the </a:t>
            </a:r>
            <a:br/>
            <a:r>
              <a:t>Service Economy</a:t>
            </a:r>
          </a:p>
        </p:txBody>
      </p:sp>
      <p:grpSp>
        <p:nvGrpSpPr>
          <p:cNvPr id="31746" name="Group 41"/>
          <p:cNvGrpSpPr>
            <a:grpSpLocks/>
          </p:cNvGrpSpPr>
          <p:nvPr/>
        </p:nvGrpSpPr>
        <p:grpSpPr bwMode="auto">
          <a:xfrm>
            <a:off x="55563" y="1422400"/>
            <a:ext cx="9779000" cy="5130800"/>
            <a:chOff x="55563" y="1422400"/>
            <a:chExt cx="9779000" cy="5130787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9000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18459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18472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18460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18470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7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18461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18468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18462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18466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18463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18464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1846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grpSp>
          <p:nvGrpSpPr>
            <p:cNvPr id="18436" name="Group 22"/>
            <p:cNvGrpSpPr>
              <a:grpSpLocks/>
            </p:cNvGrpSpPr>
            <p:nvPr/>
          </p:nvGrpSpPr>
          <p:grpSpPr bwMode="auto">
            <a:xfrm>
              <a:off x="1044575" y="3949700"/>
              <a:ext cx="7978775" cy="495300"/>
              <a:chOff x="608" y="2512"/>
              <a:chExt cx="4640" cy="312"/>
            </a:xfrm>
            <a:solidFill>
              <a:srgbClr val="FF6600"/>
            </a:solidFill>
          </p:grpSpPr>
          <p:sp>
            <p:nvSpPr>
              <p:cNvPr id="18457" name="AutoShape 23"/>
              <p:cNvSpPr>
                <a:spLocks noChangeArrowheads="1"/>
              </p:cNvSpPr>
              <p:nvPr/>
            </p:nvSpPr>
            <p:spPr bwMode="auto">
              <a:xfrm>
                <a:off x="608" y="2512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8" name="Text Box 24"/>
              <p:cNvSpPr txBox="1">
                <a:spLocks noChangeArrowheads="1"/>
              </p:cNvSpPr>
              <p:nvPr/>
            </p:nvSpPr>
            <p:spPr bwMode="auto">
              <a:xfrm>
                <a:off x="678" y="2584"/>
                <a:ext cx="4545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Innovation in service products &amp; delivery systems, stimulated by better technology</a:t>
                </a:r>
              </a:p>
            </p:txBody>
          </p:sp>
        </p:grpSp>
        <p:grpSp>
          <p:nvGrpSpPr>
            <p:cNvPr id="18437" name="Group 25"/>
            <p:cNvGrpSpPr>
              <a:grpSpLocks/>
            </p:cNvGrpSpPr>
            <p:nvPr/>
          </p:nvGrpSpPr>
          <p:grpSpPr bwMode="auto">
            <a:xfrm>
              <a:off x="1031875" y="4673600"/>
              <a:ext cx="7977188" cy="495300"/>
              <a:chOff x="600" y="2936"/>
              <a:chExt cx="4640" cy="312"/>
            </a:xfrm>
            <a:solidFill>
              <a:srgbClr val="FF6600"/>
            </a:solidFill>
          </p:grpSpPr>
          <p:sp>
            <p:nvSpPr>
              <p:cNvPr id="18455" name="AutoShape 26"/>
              <p:cNvSpPr>
                <a:spLocks noChangeArrowheads="1"/>
              </p:cNvSpPr>
              <p:nvPr/>
            </p:nvSpPr>
            <p:spPr bwMode="auto">
              <a:xfrm>
                <a:off x="600" y="2936"/>
                <a:ext cx="4640" cy="312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6" name="Text Box 27"/>
              <p:cNvSpPr txBox="1">
                <a:spLocks noChangeArrowheads="1"/>
              </p:cNvSpPr>
              <p:nvPr/>
            </p:nvSpPr>
            <p:spPr bwMode="auto">
              <a:xfrm>
                <a:off x="1294" y="3008"/>
                <a:ext cx="3241" cy="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  <a:spcBef>
                    <a:spcPct val="50000"/>
                  </a:spcBef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Customers have more choices and exercise more power</a:t>
                </a:r>
              </a:p>
            </p:txBody>
          </p:sp>
        </p:grpSp>
        <p:grpSp>
          <p:nvGrpSpPr>
            <p:cNvPr id="18438" name="Group 48"/>
            <p:cNvGrpSpPr>
              <a:grpSpLocks/>
            </p:cNvGrpSpPr>
            <p:nvPr/>
          </p:nvGrpSpPr>
          <p:grpSpPr bwMode="auto">
            <a:xfrm>
              <a:off x="1017588" y="5397489"/>
              <a:ext cx="7977188" cy="1155698"/>
              <a:chOff x="592" y="3424"/>
              <a:chExt cx="4640" cy="688"/>
            </a:xfrm>
            <a:solidFill>
              <a:srgbClr val="FF6600"/>
            </a:solidFill>
          </p:grpSpPr>
          <p:sp>
            <p:nvSpPr>
              <p:cNvPr id="18453" name="AutoShape 29"/>
              <p:cNvSpPr>
                <a:spLocks noChangeArrowheads="1"/>
              </p:cNvSpPr>
              <p:nvPr/>
            </p:nvSpPr>
            <p:spPr bwMode="auto">
              <a:xfrm>
                <a:off x="592" y="3424"/>
                <a:ext cx="4640" cy="688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18454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486"/>
                <a:ext cx="3457" cy="4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Understanding customers and competitors	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Viable business models</a:t>
                </a:r>
              </a:p>
              <a:p>
                <a:pPr marL="228600" indent="-228600" eaLnBrk="0" hangingPunct="0">
                  <a:lnSpc>
                    <a:spcPct val="65000"/>
                  </a:lnSpc>
                  <a:spcBef>
                    <a:spcPct val="50000"/>
                  </a:spcBef>
                  <a:buFont typeface="Wingdings" pitchFamily="2" charset="2"/>
                  <a:buChar char="§"/>
                  <a:defRPr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Creation of value for customers and firm</a:t>
                </a:r>
              </a:p>
            </p:txBody>
          </p:sp>
        </p:grpSp>
        <p:sp>
          <p:nvSpPr>
            <p:cNvPr id="31753" name="Line 31"/>
            <p:cNvSpPr>
              <a:spLocks noChangeShapeType="1"/>
            </p:cNvSpPr>
            <p:nvPr/>
          </p:nvSpPr>
          <p:spPr bwMode="auto">
            <a:xfrm>
              <a:off x="4648200" y="37592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Line 32"/>
            <p:cNvSpPr>
              <a:spLocks noChangeShapeType="1"/>
            </p:cNvSpPr>
            <p:nvPr/>
          </p:nvSpPr>
          <p:spPr bwMode="auto">
            <a:xfrm>
              <a:off x="4648200" y="44831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Line 33"/>
            <p:cNvSpPr>
              <a:spLocks noChangeShapeType="1"/>
            </p:cNvSpPr>
            <p:nvPr/>
          </p:nvSpPr>
          <p:spPr bwMode="auto">
            <a:xfrm>
              <a:off x="4648200" y="5207000"/>
              <a:ext cx="14288" cy="17780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Line 34"/>
            <p:cNvSpPr>
              <a:spLocks noChangeShapeType="1"/>
            </p:cNvSpPr>
            <p:nvPr/>
          </p:nvSpPr>
          <p:spPr bwMode="auto">
            <a:xfrm>
              <a:off x="2928938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Line 35"/>
            <p:cNvSpPr>
              <a:spLocks noChangeShapeType="1"/>
            </p:cNvSpPr>
            <p:nvPr/>
          </p:nvSpPr>
          <p:spPr bwMode="auto">
            <a:xfrm>
              <a:off x="4951413" y="22225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Line 36"/>
            <p:cNvSpPr>
              <a:spLocks noChangeShapeType="1"/>
            </p:cNvSpPr>
            <p:nvPr/>
          </p:nvSpPr>
          <p:spPr bwMode="auto">
            <a:xfrm>
              <a:off x="6932613" y="2209800"/>
              <a:ext cx="0" cy="5080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9" name="Group 37"/>
            <p:cNvGrpSpPr>
              <a:grpSpLocks/>
            </p:cNvGrpSpPr>
            <p:nvPr/>
          </p:nvGrpSpPr>
          <p:grpSpPr bwMode="auto">
            <a:xfrm>
              <a:off x="893763" y="2997200"/>
              <a:ext cx="1581150" cy="368300"/>
              <a:chOff x="520" y="1888"/>
              <a:chExt cx="920" cy="232"/>
            </a:xfrm>
          </p:grpSpPr>
          <p:sp>
            <p:nvSpPr>
              <p:cNvPr id="31765" name="Line 38"/>
              <p:cNvSpPr>
                <a:spLocks noChangeShapeType="1"/>
              </p:cNvSpPr>
              <p:nvPr/>
            </p:nvSpPr>
            <p:spPr bwMode="auto">
              <a:xfrm>
                <a:off x="520" y="1888"/>
                <a:ext cx="0" cy="232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Line 39"/>
              <p:cNvSpPr>
                <a:spLocks noChangeShapeType="1"/>
              </p:cNvSpPr>
              <p:nvPr/>
            </p:nvSpPr>
            <p:spPr bwMode="auto">
              <a:xfrm>
                <a:off x="520" y="2120"/>
                <a:ext cx="920" cy="0"/>
              </a:xfrm>
              <a:prstGeom prst="line">
                <a:avLst/>
              </a:prstGeom>
              <a:noFill/>
              <a:ln w="15875">
                <a:solidFill>
                  <a:srgbClr val="CC99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0" name="Line 40"/>
            <p:cNvSpPr>
              <a:spLocks noChangeShapeType="1"/>
            </p:cNvSpPr>
            <p:nvPr/>
          </p:nvSpPr>
          <p:spPr bwMode="auto">
            <a:xfrm rot="10800000">
              <a:off x="8870950" y="2997200"/>
              <a:ext cx="0" cy="36830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1"/>
            <p:cNvSpPr>
              <a:spLocks noChangeShapeType="1"/>
            </p:cNvSpPr>
            <p:nvPr/>
          </p:nvSpPr>
          <p:spPr bwMode="auto">
            <a:xfrm rot="10800000">
              <a:off x="7289800" y="3365500"/>
              <a:ext cx="158115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62" name="Group 46"/>
            <p:cNvGrpSpPr>
              <a:grpSpLocks/>
            </p:cNvGrpSpPr>
            <p:nvPr/>
          </p:nvGrpSpPr>
          <p:grpSpPr bwMode="auto">
            <a:xfrm>
              <a:off x="2544763" y="2752725"/>
              <a:ext cx="4703783" cy="968375"/>
              <a:chOff x="1480" y="1734"/>
              <a:chExt cx="2736" cy="610"/>
            </a:xfrm>
          </p:grpSpPr>
          <p:sp>
            <p:nvSpPr>
              <p:cNvPr id="18449" name="AutoShape 20"/>
              <p:cNvSpPr>
                <a:spLocks noChangeArrowheads="1"/>
              </p:cNvSpPr>
              <p:nvPr/>
            </p:nvSpPr>
            <p:spPr bwMode="auto">
              <a:xfrm>
                <a:off x="1480" y="1734"/>
                <a:ext cx="2736" cy="61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1764" name="Text Box 45"/>
              <p:cNvSpPr txBox="1">
                <a:spLocks noChangeArrowheads="1"/>
              </p:cNvSpPr>
              <p:nvPr/>
            </p:nvSpPr>
            <p:spPr bwMode="auto">
              <a:xfrm>
                <a:off x="1529" y="1776"/>
                <a:ext cx="2592" cy="52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New markets and product categories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Increase in demand for services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>
                    <a:latin typeface="Helvetica" pitchFamily="34" charset="0"/>
                    <a:cs typeface="Helvetica" pitchFamily="34" charset="0"/>
                  </a:rPr>
                  <a:t>More intense competition</a:t>
                </a:r>
              </a:p>
            </p:txBody>
          </p:sp>
        </p:grpSp>
      </p:grpSp>
      <p:sp>
        <p:nvSpPr>
          <p:cNvPr id="31747" name="Text Box 30"/>
          <p:cNvSpPr txBox="1">
            <a:spLocks noChangeArrowheads="1"/>
          </p:cNvSpPr>
          <p:nvPr/>
        </p:nvSpPr>
        <p:spPr bwMode="auto">
          <a:xfrm>
            <a:off x="1065213" y="5486400"/>
            <a:ext cx="19812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Success hinges on</a:t>
            </a:r>
            <a:r>
              <a:rPr lang="en-US" sz="1400">
                <a:latin typeface="Helvetica" pitchFamily="34" charset="0"/>
                <a:cs typeface="Helvetica" pitchFamily="34" charset="0"/>
              </a:rPr>
              <a:t>:</a:t>
            </a: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2208213" y="6324600"/>
            <a:ext cx="5943600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400">
                <a:latin typeface="Helvetica" pitchFamily="34" charset="0"/>
                <a:cs typeface="Helvetica" pitchFamily="34" charset="0"/>
                <a:sym typeface="Wingdings" pitchFamily="2" charset="2"/>
              </a:rPr>
              <a:t> </a:t>
            </a:r>
            <a:r>
              <a:rPr lang="en-US" sz="1600" b="1">
                <a:latin typeface="Helvetica" pitchFamily="34" charset="0"/>
                <a:cs typeface="Helvetica" pitchFamily="34" charset="0"/>
              </a:rPr>
              <a:t>Increased focus on services marketing and management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8"/>
          <p:cNvSpPr>
            <a:spLocks noChangeShapeType="1"/>
          </p:cNvSpPr>
          <p:nvPr/>
        </p:nvSpPr>
        <p:spPr bwMode="auto">
          <a:xfrm flipH="1">
            <a:off x="893763" y="2971800"/>
            <a:ext cx="19050" cy="16637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4002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55563" y="1422400"/>
              <a:ext cx="9778998" cy="1574800"/>
              <a:chOff x="32" y="896"/>
              <a:chExt cx="5688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31" name="Group 4"/>
              <p:cNvGrpSpPr>
                <a:grpSpLocks/>
              </p:cNvGrpSpPr>
              <p:nvPr/>
            </p:nvGrpSpPr>
            <p:grpSpPr bwMode="auto">
              <a:xfrm>
                <a:off x="32" y="1424"/>
                <a:ext cx="1128" cy="464"/>
                <a:chOff x="184" y="976"/>
                <a:chExt cx="1128" cy="464"/>
              </a:xfrm>
              <a:grpFill/>
            </p:grpSpPr>
            <p:sp>
              <p:nvSpPr>
                <p:cNvPr id="44" name="AutoShape 5"/>
                <p:cNvSpPr>
                  <a:spLocks noChangeArrowheads="1"/>
                </p:cNvSpPr>
                <p:nvPr/>
              </p:nvSpPr>
              <p:spPr bwMode="auto">
                <a:xfrm>
                  <a:off x="1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48" y="1040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Government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Policies</a:t>
                  </a:r>
                </a:p>
              </p:txBody>
            </p:sp>
          </p:grpSp>
          <p:grpSp>
            <p:nvGrpSpPr>
              <p:cNvPr id="32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33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34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35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379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799" name="Group 46"/>
            <p:cNvGrpSpPr>
              <a:grpSpLocks/>
            </p:cNvGrpSpPr>
            <p:nvPr/>
          </p:nvGrpSpPr>
          <p:grpSpPr bwMode="auto">
            <a:xfrm>
              <a:off x="2589463" y="3962401"/>
              <a:ext cx="4724414" cy="1524001"/>
              <a:chOff x="1506" y="2496"/>
              <a:chExt cx="2748" cy="96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2496"/>
                <a:ext cx="2748" cy="96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380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67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Changes in regulations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Privatization</a:t>
                </a:r>
              </a:p>
              <a:p>
                <a:pPr marL="228600" indent="-228600" eaLnBrk="0" hangingPunct="0">
                  <a:buFont typeface="Wingdings" pitchFamily="2" charset="2"/>
                  <a:buChar char="§"/>
                </a:pPr>
                <a:r>
                  <a:rPr lang="en-US" sz="1600" dirty="0">
                    <a:latin typeface="Helvetica" pitchFamily="34" charset="0"/>
                    <a:cs typeface="Helvetica" pitchFamily="34" charset="0"/>
                  </a:rPr>
                  <a:t>New rules to protect customers, employees, and the environment </a:t>
                </a:r>
              </a:p>
            </p:txBody>
          </p:sp>
        </p:grpSp>
      </p:grpSp>
      <p:sp>
        <p:nvSpPr>
          <p:cNvPr id="33796" name="Line 39"/>
          <p:cNvSpPr>
            <a:spLocks noChangeShapeType="1"/>
          </p:cNvSpPr>
          <p:nvPr/>
        </p:nvSpPr>
        <p:spPr bwMode="auto">
          <a:xfrm>
            <a:off x="893763" y="4635500"/>
            <a:ext cx="1581150" cy="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Line 34"/>
          <p:cNvSpPr>
            <a:spLocks noChangeShapeType="1"/>
          </p:cNvSpPr>
          <p:nvPr/>
        </p:nvSpPr>
        <p:spPr bwMode="auto">
          <a:xfrm>
            <a:off x="29702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4819" name="Group 5"/>
          <p:cNvGrpSpPr>
            <a:grpSpLocks/>
          </p:cNvGrpSpPr>
          <p:nvPr/>
        </p:nvGrpSpPr>
        <p:grpSpPr bwMode="auto">
          <a:xfrm>
            <a:off x="0" y="1422400"/>
            <a:ext cx="9834563" cy="4521200"/>
            <a:chOff x="590" y="1422400"/>
            <a:chExt cx="9833971" cy="45211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6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8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4824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5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800059" cy="2895600"/>
              <a:chOff x="1506" y="1920"/>
              <a:chExt cx="2792" cy="1824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92" cy="1824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4827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4820" name="Rectangle 26"/>
          <p:cNvSpPr>
            <a:spLocks noChangeArrowheads="1"/>
          </p:cNvSpPr>
          <p:nvPr/>
        </p:nvSpPr>
        <p:spPr bwMode="auto">
          <a:xfrm>
            <a:off x="2741613" y="3200400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Rising consumer expectations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More </a:t>
            </a:r>
            <a:r>
              <a:rPr lang="en-US" sz="1600" dirty="0">
                <a:latin typeface="Helvetica" pitchFamily="34" charset="0"/>
                <a:cs typeface="Helvetica" pitchFamily="34" charset="0"/>
              </a:rPr>
              <a:t>people short of time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Increased desire for buying experiences vs. </a:t>
            </a: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things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Easier </a:t>
            </a:r>
            <a:r>
              <a:rPr lang="en-US" sz="1600" dirty="0">
                <a:latin typeface="Helvetica" pitchFamily="34" charset="0"/>
                <a:cs typeface="Helvetica" pitchFamily="34" charset="0"/>
              </a:rPr>
              <a:t>access to </a:t>
            </a: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information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Line 34"/>
          <p:cNvSpPr>
            <a:spLocks noChangeShapeType="1"/>
          </p:cNvSpPr>
          <p:nvPr/>
        </p:nvSpPr>
        <p:spPr bwMode="auto">
          <a:xfrm>
            <a:off x="4951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5843" name="Group 5"/>
          <p:cNvGrpSpPr>
            <a:grpSpLocks/>
          </p:cNvGrpSpPr>
          <p:nvPr/>
        </p:nvGrpSpPr>
        <p:grpSpPr bwMode="auto">
          <a:xfrm>
            <a:off x="0" y="1422400"/>
            <a:ext cx="9834563" cy="4064000"/>
            <a:chOff x="590" y="1422400"/>
            <a:chExt cx="9833971" cy="40639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5848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9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2438400"/>
              <a:chOff x="1506" y="1920"/>
              <a:chExt cx="2748" cy="1536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536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5851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5844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Push to increase shareholder value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Emphasis on productivity and cost savings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Manufacturers add value through service and sell services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More strategic alliances and outsourcing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Focus on quality and customer satisfaction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Growth of </a:t>
            </a:r>
            <a:r>
              <a:rPr lang="en-US" sz="1600" dirty="0" smtClean="0">
                <a:latin typeface="Helvetica" pitchFamily="34" charset="0"/>
                <a:cs typeface="Helvetica" pitchFamily="34" charset="0"/>
              </a:rPr>
              <a:t>franchising</a:t>
            </a:r>
            <a:endParaRPr lang="en-US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Line 34"/>
          <p:cNvSpPr>
            <a:spLocks noChangeShapeType="1"/>
          </p:cNvSpPr>
          <p:nvPr/>
        </p:nvSpPr>
        <p:spPr bwMode="auto">
          <a:xfrm>
            <a:off x="6856413" y="2133600"/>
            <a:ext cx="0" cy="914400"/>
          </a:xfrm>
          <a:prstGeom prst="line">
            <a:avLst/>
          </a:prstGeom>
          <a:noFill/>
          <a:ln w="15875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solidFill>
                      <a:schemeClr val="bg1"/>
                    </a:solidFill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grp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6872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3" name="Group 46"/>
            <p:cNvGrpSpPr>
              <a:grpSpLocks/>
            </p:cNvGrpSpPr>
            <p:nvPr/>
          </p:nvGrpSpPr>
          <p:grpSpPr bwMode="auto">
            <a:xfrm>
              <a:off x="2589463" y="3047999"/>
              <a:ext cx="4724414" cy="1905000"/>
              <a:chOff x="1506" y="1920"/>
              <a:chExt cx="2748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506" y="1920"/>
                <a:ext cx="2748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6875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Growth of Internet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Greater bandwidth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Compact mobile equipment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Wireless networking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Faster, more powerful software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 dirty="0">
                <a:latin typeface="Helvetica" pitchFamily="34" charset="0"/>
                <a:cs typeface="Helvetica" pitchFamily="34" charset="0"/>
              </a:rPr>
              <a:t>Digitization of text, graphics, audio, video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22"/>
          <p:cNvSpPr>
            <a:spLocks noChangeShapeType="1"/>
          </p:cNvSpPr>
          <p:nvPr/>
        </p:nvSpPr>
        <p:spPr bwMode="auto">
          <a:xfrm rot="10800000" flipH="1">
            <a:off x="8677275" y="2971800"/>
            <a:ext cx="7938" cy="10668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77000" cy="838200"/>
          </a:xfrm>
        </p:spPr>
        <p:txBody>
          <a:bodyPr/>
          <a:lstStyle/>
          <a:p>
            <a:r>
              <a:rPr sz="2900"/>
              <a:t>Factors Stimulating Transformation of the Service Economy </a:t>
            </a:r>
          </a:p>
        </p:txBody>
      </p:sp>
      <p:grpSp>
        <p:nvGrpSpPr>
          <p:cNvPr id="37891" name="Group 5"/>
          <p:cNvGrpSpPr>
            <a:grpSpLocks/>
          </p:cNvGrpSpPr>
          <p:nvPr/>
        </p:nvGrpSpPr>
        <p:grpSpPr bwMode="auto">
          <a:xfrm>
            <a:off x="0" y="1422400"/>
            <a:ext cx="9834563" cy="3530600"/>
            <a:chOff x="590" y="1422400"/>
            <a:chExt cx="9833971" cy="353059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53596" y="1422400"/>
              <a:ext cx="7880965" cy="1574800"/>
              <a:chOff x="1136" y="896"/>
              <a:chExt cx="4584" cy="992"/>
            </a:xfrm>
            <a:solidFill>
              <a:schemeClr val="bg2">
                <a:lumMod val="75000"/>
              </a:schemeClr>
            </a:solidFill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312" y="896"/>
                <a:ext cx="1128" cy="464"/>
                <a:chOff x="3296" y="976"/>
                <a:chExt cx="1128" cy="464"/>
              </a:xfrm>
              <a:grpFill/>
            </p:grpSpPr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3296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US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0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Business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Trends</a:t>
                  </a:r>
                </a:p>
              </p:txBody>
            </p:sp>
          </p:grpSp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136" y="896"/>
                <a:ext cx="1128" cy="464"/>
                <a:chOff x="1784" y="976"/>
                <a:chExt cx="1128" cy="464"/>
              </a:xfrm>
              <a:grpFill/>
            </p:grpSpPr>
            <p:sp>
              <p:nvSpPr>
                <p:cNvPr id="40" name="AutoShape 11"/>
                <p:cNvSpPr>
                  <a:spLocks noChangeArrowheads="1"/>
                </p:cNvSpPr>
                <p:nvPr/>
              </p:nvSpPr>
              <p:spPr bwMode="auto">
                <a:xfrm>
                  <a:off x="1784" y="9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4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4" y="992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Social 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Changes</a:t>
                  </a:r>
                </a:p>
              </p:txBody>
            </p: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496" y="896"/>
                <a:ext cx="1128" cy="464"/>
                <a:chOff x="1496" y="2176"/>
                <a:chExt cx="1128" cy="464"/>
              </a:xfrm>
              <a:grpFill/>
            </p:grpSpPr>
            <p:sp>
              <p:nvSpPr>
                <p:cNvPr id="38" name="AutoShape 14"/>
                <p:cNvSpPr>
                  <a:spLocks noChangeArrowheads="1"/>
                </p:cNvSpPr>
                <p:nvPr/>
              </p:nvSpPr>
              <p:spPr bwMode="auto">
                <a:xfrm>
                  <a:off x="1496" y="2176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45" y="2208"/>
                  <a:ext cx="984" cy="36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Advances</a:t>
                  </a:r>
                </a:p>
                <a:p>
                  <a:pPr algn="ctr" eaLnBrk="0" hangingPunct="0">
                    <a:spcBef>
                      <a:spcPts val="0"/>
                    </a:spcBef>
                    <a:defRPr/>
                  </a:pPr>
                  <a:r>
                    <a:rPr lang="en-US" sz="1600" b="1" dirty="0">
                      <a:latin typeface="Helvetica" pitchFamily="34" charset="0"/>
                      <a:cs typeface="Helvetica" pitchFamily="34" charset="0"/>
                    </a:rPr>
                    <a:t>In IT</a:t>
                  </a:r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4592" y="1424"/>
                <a:ext cx="1128" cy="464"/>
                <a:chOff x="2432" y="1664"/>
                <a:chExt cx="1128" cy="464"/>
              </a:xfrm>
              <a:grpFill/>
            </p:grpSpPr>
            <p:sp>
              <p:nvSpPr>
                <p:cNvPr id="36" name="AutoShape 17"/>
                <p:cNvSpPr>
                  <a:spLocks noChangeArrowheads="1"/>
                </p:cNvSpPr>
                <p:nvPr/>
              </p:nvSpPr>
              <p:spPr bwMode="auto">
                <a:xfrm>
                  <a:off x="2432" y="1664"/>
                  <a:ext cx="1128" cy="46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13C7D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40000"/>
                    </a:lnSpc>
                    <a:defRPr/>
                  </a:pPr>
                  <a:endParaRPr lang="en-SG" sz="1400">
                    <a:latin typeface="Helvetica" pitchFamily="34" charset="0"/>
                    <a:cs typeface="Helvetica" pitchFamily="34" charset="0"/>
                  </a:endParaRPr>
                </a:p>
              </p:txBody>
            </p:sp>
            <p:sp>
              <p:nvSpPr>
                <p:cNvPr id="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472" y="1808"/>
                  <a:ext cx="1064" cy="174"/>
                </a:xfrm>
                <a:prstGeom prst="rect">
                  <a:avLst/>
                </a:prstGeom>
                <a:solidFill>
                  <a:srgbClr val="013C7D"/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75000"/>
                    </a:lnSpc>
                    <a:spcBef>
                      <a:spcPct val="50000"/>
                    </a:spcBef>
                    <a:defRPr/>
                  </a:pPr>
                  <a:r>
                    <a:rPr lang="en-US" sz="1600" b="1" dirty="0">
                      <a:solidFill>
                        <a:schemeClr val="bg1"/>
                      </a:solidFill>
                      <a:latin typeface="Helvetica" pitchFamily="34" charset="0"/>
                      <a:cs typeface="Helvetica" pitchFamily="34" charset="0"/>
                    </a:rPr>
                    <a:t>Globalization</a:t>
                  </a:r>
                </a:p>
              </p:txBody>
            </p:sp>
          </p:grpSp>
        </p:grpSp>
        <p:sp>
          <p:nvSpPr>
            <p:cNvPr id="37897" name="Line 39"/>
            <p:cNvSpPr>
              <a:spLocks noChangeShapeType="1"/>
            </p:cNvSpPr>
            <p:nvPr/>
          </p:nvSpPr>
          <p:spPr bwMode="auto">
            <a:xfrm>
              <a:off x="590" y="3365500"/>
              <a:ext cx="920" cy="0"/>
            </a:xfrm>
            <a:prstGeom prst="line">
              <a:avLst/>
            </a:prstGeom>
            <a:noFill/>
            <a:ln w="15875">
              <a:solidFill>
                <a:srgbClr val="CC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8" name="Group 46"/>
            <p:cNvGrpSpPr>
              <a:grpSpLocks/>
            </p:cNvGrpSpPr>
            <p:nvPr/>
          </p:nvGrpSpPr>
          <p:grpSpPr bwMode="auto">
            <a:xfrm>
              <a:off x="2513817" y="3047999"/>
              <a:ext cx="4800059" cy="1905000"/>
              <a:chOff x="1462" y="1920"/>
              <a:chExt cx="2792" cy="1200"/>
            </a:xfrm>
          </p:grpSpPr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1462" y="1920"/>
                <a:ext cx="2792" cy="1200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 dirty="0">
                  <a:solidFill>
                    <a:srgbClr val="FF6600"/>
                  </a:solidFill>
                  <a:latin typeface="Helvetica" pitchFamily="34" charset="0"/>
                  <a:cs typeface="Helvetica" pitchFamily="34" charset="0"/>
                </a:endParaRPr>
              </a:p>
            </p:txBody>
          </p:sp>
          <p:sp>
            <p:nvSpPr>
              <p:cNvPr id="37900" name="Text Box 45"/>
              <p:cNvSpPr txBox="1">
                <a:spLocks noChangeArrowheads="1"/>
              </p:cNvSpPr>
              <p:nvPr/>
            </p:nvSpPr>
            <p:spPr bwMode="auto">
              <a:xfrm>
                <a:off x="1594" y="2575"/>
                <a:ext cx="2592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 eaLnBrk="0" hangingPunct="0">
                  <a:buFont typeface="Wingdings" pitchFamily="2" charset="2"/>
                  <a:buChar char="§"/>
                </a:pPr>
                <a:endParaRPr lang="en-US" sz="1400">
                  <a:latin typeface="Helvetica" pitchFamily="34" charset="0"/>
                  <a:cs typeface="Helvetica" pitchFamily="34" charset="0"/>
                </a:endParaRPr>
              </a:p>
            </p:txBody>
          </p:sp>
        </p:grpSp>
      </p:grpSp>
      <p:sp>
        <p:nvSpPr>
          <p:cNvPr id="37892" name="Rectangle 26"/>
          <p:cNvSpPr>
            <a:spLocks noChangeArrowheads="1"/>
          </p:cNvSpPr>
          <p:nvPr/>
        </p:nvSpPr>
        <p:spPr bwMode="auto">
          <a:xfrm>
            <a:off x="2741613" y="3213100"/>
            <a:ext cx="4572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More companies operating on transnational basis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Increased international travel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International mergers and alliances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“Offshoring” of customer service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r>
              <a:rPr lang="en-US" sz="1600">
                <a:latin typeface="Helvetica" pitchFamily="34" charset="0"/>
                <a:cs typeface="Helvetica" pitchFamily="34" charset="0"/>
              </a:rPr>
              <a:t>Foreign competitors invade domestic markets</a:t>
            </a:r>
          </a:p>
          <a:p>
            <a:pPr marL="228600" indent="-228600" eaLnBrk="0" hangingPunct="0">
              <a:buFont typeface="Wingdings" pitchFamily="2" charset="2"/>
              <a:buChar char="§"/>
            </a:pPr>
            <a:endParaRPr lang="en-US" sz="14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55563" y="2286000"/>
            <a:ext cx="1939925" cy="7366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65100" y="2362200"/>
            <a:ext cx="1692275" cy="5842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Government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600" b="1" dirty="0">
                <a:latin typeface="Helvetica" pitchFamily="34" charset="0"/>
                <a:cs typeface="Helvetica" pitchFamily="34" charset="0"/>
              </a:rPr>
              <a:t>Policies</a:t>
            </a:r>
          </a:p>
        </p:txBody>
      </p:sp>
      <p:sp>
        <p:nvSpPr>
          <p:cNvPr id="37895" name="Line 23"/>
          <p:cNvSpPr>
            <a:spLocks noChangeShapeType="1"/>
          </p:cNvSpPr>
          <p:nvPr/>
        </p:nvSpPr>
        <p:spPr bwMode="auto">
          <a:xfrm rot="10800000">
            <a:off x="7313613" y="4038600"/>
            <a:ext cx="1358900" cy="12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What are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/>
              <a:t>The historical view</a:t>
            </a:r>
          </a:p>
          <a:p>
            <a:pPr marL="781050" lvl="1" indent="-381000">
              <a:spcBef>
                <a:spcPts val="1200"/>
              </a:spcBef>
            </a:pPr>
            <a:r>
              <a:rPr dirty="0"/>
              <a:t>Smith (1776): Services are different from goods because they are </a:t>
            </a:r>
            <a:r>
              <a:rPr dirty="0">
                <a:solidFill>
                  <a:srgbClr val="FF6600"/>
                </a:solidFill>
              </a:rPr>
              <a:t>perishable</a:t>
            </a:r>
            <a:r>
              <a:rPr dirty="0"/>
              <a:t> </a:t>
            </a:r>
          </a:p>
          <a:p>
            <a:pPr marL="781050" lvl="1" indent="-381000">
              <a:spcBef>
                <a:spcPts val="1200"/>
              </a:spcBef>
            </a:pPr>
            <a:r>
              <a:rPr dirty="0"/>
              <a:t>Say (1803): As services are </a:t>
            </a:r>
            <a:r>
              <a:rPr dirty="0">
                <a:solidFill>
                  <a:srgbClr val="FF6600"/>
                </a:solidFill>
              </a:rPr>
              <a:t>immaterial, </a:t>
            </a:r>
            <a:r>
              <a:rPr dirty="0"/>
              <a:t>consumption </a:t>
            </a:r>
            <a:r>
              <a:rPr dirty="0">
                <a:solidFill>
                  <a:srgbClr val="FF6600"/>
                </a:solidFill>
              </a:rPr>
              <a:t>cannot be separated</a:t>
            </a:r>
            <a:r>
              <a:rPr dirty="0"/>
              <a:t> from production</a:t>
            </a:r>
          </a:p>
          <a:p>
            <a:r>
              <a:rPr dirty="0"/>
              <a:t>A fresh perspective: </a:t>
            </a:r>
            <a:r>
              <a:rPr dirty="0">
                <a:solidFill>
                  <a:srgbClr val="FF6600"/>
                </a:solidFill>
              </a:rPr>
              <a:t>Benefits without Ownership</a:t>
            </a:r>
          </a:p>
          <a:p>
            <a:pPr marL="781050" lvl="1" indent="-381000">
              <a:spcBef>
                <a:spcPts val="1200"/>
              </a:spcBef>
              <a:buClr>
                <a:srgbClr val="013C7D"/>
              </a:buClr>
            </a:pPr>
            <a:r>
              <a:rPr dirty="0"/>
              <a:t>Rental of goods: </a:t>
            </a:r>
          </a:p>
          <a:p>
            <a:pPr marL="911225" lvl="2" indent="-381000">
              <a:spcBef>
                <a:spcPts val="1200"/>
              </a:spcBef>
              <a:buClr>
                <a:srgbClr val="013C7D"/>
              </a:buClr>
            </a:pPr>
            <a:r>
              <a:rPr dirty="0"/>
              <a:t>      (a) Payment made for using or accessing something – usually for a defined period of time – instead of buying it outright and</a:t>
            </a:r>
          </a:p>
          <a:p>
            <a:pPr marL="781050" lvl="1" indent="-381000">
              <a:spcBef>
                <a:spcPct val="0"/>
              </a:spcBef>
              <a:buFont typeface="Wingdings" pitchFamily="2" charset="2"/>
              <a:buNone/>
            </a:pPr>
            <a:endParaRPr i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What Are Services?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6358321"/>
              </p:ext>
            </p:extLst>
          </p:nvPr>
        </p:nvGraphicFramePr>
        <p:xfrm>
          <a:off x="760412" y="2667000"/>
          <a:ext cx="8382001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60413" y="1565275"/>
            <a:ext cx="8382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	Five broad categories within non-ownership framework of which two or more may be combined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Definition of Services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 </a:t>
            </a:r>
          </a:p>
          <a:p>
            <a:pPr lvl="1">
              <a:spcBef>
                <a:spcPts val="1200"/>
              </a:spcBef>
            </a:pPr>
            <a:r>
              <a:t>are </a:t>
            </a:r>
            <a:r>
              <a:rPr>
                <a:solidFill>
                  <a:srgbClr val="FF6600"/>
                </a:solidFill>
              </a:rPr>
              <a:t>economic activities </a:t>
            </a:r>
            <a:r>
              <a:t>offered by one party to another </a:t>
            </a:r>
          </a:p>
          <a:p>
            <a:pPr lvl="1">
              <a:spcBef>
                <a:spcPts val="1200"/>
              </a:spcBef>
            </a:pPr>
            <a:r>
              <a:t>most commonly employ </a:t>
            </a:r>
            <a:r>
              <a:rPr>
                <a:solidFill>
                  <a:srgbClr val="FF6600"/>
                </a:solidFill>
              </a:rPr>
              <a:t>time-based performances </a:t>
            </a:r>
            <a:r>
              <a:t>to bring about desired results</a:t>
            </a:r>
          </a:p>
          <a:p>
            <a:r>
              <a:t>In exchange for their money, time, and effort, service customers expect to obtain value from</a:t>
            </a:r>
          </a:p>
          <a:p>
            <a:pPr lvl="1">
              <a:spcBef>
                <a:spcPts val="1200"/>
              </a:spcBef>
            </a:pPr>
            <a:r>
              <a:t>access to goods, labor, facilities, environments, professional skills, networks, and systems; </a:t>
            </a:r>
          </a:p>
          <a:p>
            <a:pPr lvl="1">
              <a:spcBef>
                <a:spcPts val="1200"/>
              </a:spcBef>
            </a:pPr>
            <a:r>
              <a:t>normally </a:t>
            </a:r>
            <a:r>
              <a:rPr>
                <a:solidFill>
                  <a:srgbClr val="FF6600"/>
                </a:solidFill>
              </a:rPr>
              <a:t>do not take ownership </a:t>
            </a:r>
            <a:r>
              <a:t>of any of the physical elements involved. </a:t>
            </a:r>
          </a:p>
          <a:p>
            <a:pPr lvl="2">
              <a:spcBef>
                <a:spcPct val="0"/>
              </a:spcBef>
              <a:buFont typeface="Arial" charset="0"/>
              <a:buNone/>
            </a:pPr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Chapter 1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650" y="1590675"/>
            <a:ext cx="9407525" cy="4495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Why Study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What are Services?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Marketing Challenges Posed by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Extended Marketing Mix Required for Services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Integration of Marketing with Other Management Functions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smtClean="0"/>
              <a:t>Developing Effective Service Marketing Strategies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67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Value Creation is Dominated by Intangible Elements</a:t>
            </a:r>
            <a:endParaRPr lang="en-SG"/>
          </a:p>
        </p:txBody>
      </p:sp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47625" y="1295400"/>
            <a:ext cx="2008188" cy="80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latin typeface="Helvetica" pitchFamily="34" charset="0"/>
                <a:cs typeface="Helvetica" pitchFamily="34" charset="0"/>
              </a:rPr>
              <a:t>Physical Elements</a:t>
            </a:r>
            <a:r>
              <a:rPr lang="en-US" sz="1400" b="1">
                <a:solidFill>
                  <a:srgbClr val="006666"/>
                </a:solidFill>
                <a:latin typeface="Helvetica" pitchFamily="34" charset="0"/>
                <a:cs typeface="Helvetica" pitchFamily="34" charset="0"/>
              </a:rPr>
              <a:t> </a:t>
            </a:r>
          </a:p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  <a:latin typeface="Helvetica" pitchFamily="34" charset="0"/>
                <a:cs typeface="Helvetica" pitchFamily="34" charset="0"/>
              </a:rPr>
              <a:t>High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239713" y="5972175"/>
            <a:ext cx="8255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</a:rPr>
              <a:t>Low</a:t>
            </a:r>
          </a:p>
        </p:txBody>
      </p:sp>
      <p:sp>
        <p:nvSpPr>
          <p:cNvPr id="47108" name="Line 6"/>
          <p:cNvSpPr>
            <a:spLocks noChangeShapeType="1"/>
          </p:cNvSpPr>
          <p:nvPr/>
        </p:nvSpPr>
        <p:spPr bwMode="auto">
          <a:xfrm>
            <a:off x="442913" y="2133600"/>
            <a:ext cx="1270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Text Box 8"/>
          <p:cNvSpPr txBox="1">
            <a:spLocks noChangeArrowheads="1"/>
          </p:cNvSpPr>
          <p:nvPr/>
        </p:nvSpPr>
        <p:spPr bwMode="auto">
          <a:xfrm>
            <a:off x="8913813" y="5972175"/>
            <a:ext cx="784225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en-US" sz="1400" b="1">
                <a:solidFill>
                  <a:srgbClr val="800000"/>
                </a:solidFill>
              </a:rPr>
              <a:t>High</a:t>
            </a:r>
          </a:p>
        </p:txBody>
      </p:sp>
      <p:sp>
        <p:nvSpPr>
          <p:cNvPr id="47110" name="Line 10"/>
          <p:cNvSpPr>
            <a:spLocks noChangeShapeType="1"/>
          </p:cNvSpPr>
          <p:nvPr/>
        </p:nvSpPr>
        <p:spPr bwMode="auto">
          <a:xfrm flipV="1">
            <a:off x="836613" y="6159500"/>
            <a:ext cx="8027987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Text Box 49"/>
          <p:cNvSpPr txBox="1">
            <a:spLocks noChangeArrowheads="1"/>
          </p:cNvSpPr>
          <p:nvPr/>
        </p:nvSpPr>
        <p:spPr bwMode="auto">
          <a:xfrm>
            <a:off x="0" y="6324600"/>
            <a:ext cx="9599613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>
                <a:solidFill>
                  <a:srgbClr val="5F5F5F"/>
                </a:solidFill>
                <a:latin typeface="Helvetica" pitchFamily="34" charset="0"/>
                <a:cs typeface="Helvetica" pitchFamily="34" charset="0"/>
              </a:rPr>
              <a:t>Source;  Adapted from Lynn Shostack</a:t>
            </a:r>
          </a:p>
        </p:txBody>
      </p:sp>
      <p:grpSp>
        <p:nvGrpSpPr>
          <p:cNvPr id="47112" name="Group 65"/>
          <p:cNvGrpSpPr>
            <a:grpSpLocks/>
          </p:cNvGrpSpPr>
          <p:nvPr/>
        </p:nvGrpSpPr>
        <p:grpSpPr bwMode="auto">
          <a:xfrm>
            <a:off x="227013" y="2212975"/>
            <a:ext cx="9626600" cy="3502025"/>
            <a:chOff x="275704" y="2362200"/>
            <a:chExt cx="9627121" cy="3502702"/>
          </a:xfrm>
        </p:grpSpPr>
        <p:grpSp>
          <p:nvGrpSpPr>
            <p:cNvPr id="47114" name="Group 46"/>
            <p:cNvGrpSpPr>
              <a:grpSpLocks/>
            </p:cNvGrpSpPr>
            <p:nvPr/>
          </p:nvGrpSpPr>
          <p:grpSpPr bwMode="auto">
            <a:xfrm>
              <a:off x="275704" y="2362200"/>
              <a:ext cx="9170710" cy="3235325"/>
              <a:chOff x="27" y="1368"/>
              <a:chExt cx="5334" cy="2038"/>
            </a:xfrm>
          </p:grpSpPr>
          <p:grpSp>
            <p:nvGrpSpPr>
              <p:cNvPr id="47134" name="Group 44"/>
              <p:cNvGrpSpPr>
                <a:grpSpLocks/>
              </p:cNvGrpSpPr>
              <p:nvPr/>
            </p:nvGrpSpPr>
            <p:grpSpPr bwMode="auto">
              <a:xfrm>
                <a:off x="27" y="1368"/>
                <a:ext cx="2764" cy="1416"/>
                <a:chOff x="27" y="1368"/>
                <a:chExt cx="2764" cy="1416"/>
              </a:xfrm>
            </p:grpSpPr>
            <p:sp>
              <p:nvSpPr>
                <p:cNvPr id="4714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7" y="1368"/>
                  <a:ext cx="632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Salt</a:t>
                  </a:r>
                </a:p>
              </p:txBody>
            </p:sp>
            <p:sp>
              <p:nvSpPr>
                <p:cNvPr id="4714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" y="1538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Detergents</a:t>
                  </a:r>
                </a:p>
              </p:txBody>
            </p:sp>
            <p:sp>
              <p:nvSpPr>
                <p:cNvPr id="4714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8" y="1682"/>
                  <a:ext cx="84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CD Player</a:t>
                  </a:r>
                </a:p>
              </p:txBody>
            </p:sp>
            <p:sp>
              <p:nvSpPr>
                <p:cNvPr id="4714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06" y="1848"/>
                  <a:ext cx="68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Wine</a:t>
                  </a:r>
                </a:p>
              </p:txBody>
            </p:sp>
            <p:sp>
              <p:nvSpPr>
                <p:cNvPr id="4714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40" y="2018"/>
                  <a:ext cx="920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Golf Clubs</a:t>
                  </a:r>
                </a:p>
              </p:txBody>
            </p:sp>
            <p:sp>
              <p:nvSpPr>
                <p:cNvPr id="4714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333" y="2186"/>
                  <a:ext cx="704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New Car</a:t>
                  </a:r>
                </a:p>
              </p:txBody>
            </p:sp>
            <p:sp>
              <p:nvSpPr>
                <p:cNvPr id="4714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180" y="2328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Tailored clothing</a:t>
                  </a:r>
                </a:p>
              </p:txBody>
            </p:sp>
            <p:sp>
              <p:nvSpPr>
                <p:cNvPr id="4714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23" y="2522"/>
                  <a:ext cx="17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Fast-Food Restaurant</a:t>
                  </a:r>
                </a:p>
              </p:txBody>
            </p:sp>
          </p:grpSp>
          <p:grpSp>
            <p:nvGrpSpPr>
              <p:cNvPr id="47135" name="Group 45"/>
              <p:cNvGrpSpPr>
                <a:grpSpLocks/>
              </p:cNvGrpSpPr>
              <p:nvPr/>
            </p:nvGrpSpPr>
            <p:grpSpPr bwMode="auto">
              <a:xfrm>
                <a:off x="2880" y="2282"/>
                <a:ext cx="1345" cy="454"/>
                <a:chOff x="2880" y="2282"/>
                <a:chExt cx="1345" cy="454"/>
              </a:xfrm>
            </p:grpSpPr>
            <p:sp>
              <p:nvSpPr>
                <p:cNvPr id="471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80" y="2282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Plumbing Repair</a:t>
                  </a:r>
                </a:p>
              </p:txBody>
            </p:sp>
            <p:sp>
              <p:nvSpPr>
                <p:cNvPr id="4714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57" y="2474"/>
                  <a:ext cx="1168" cy="26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lnSpc>
                      <a:spcPct val="140000"/>
                    </a:lnSpc>
                    <a:spcBef>
                      <a:spcPct val="50000"/>
                    </a:spcBef>
                  </a:pPr>
                  <a:r>
                    <a:rPr lang="en-US" sz="1500">
                      <a:latin typeface="Helvetica" pitchFamily="34" charset="0"/>
                      <a:cs typeface="Helvetica" pitchFamily="34" charset="0"/>
                    </a:rPr>
                    <a:t>Health Club</a:t>
                  </a:r>
                </a:p>
              </p:txBody>
            </p:sp>
          </p:grpSp>
          <p:sp>
            <p:nvSpPr>
              <p:cNvPr id="47136" name="Text Box 38"/>
              <p:cNvSpPr txBox="1">
                <a:spLocks noChangeArrowheads="1"/>
              </p:cNvSpPr>
              <p:nvPr/>
            </p:nvSpPr>
            <p:spPr bwMode="auto">
              <a:xfrm>
                <a:off x="3323" y="2618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Airline Flight</a:t>
                </a:r>
              </a:p>
            </p:txBody>
          </p:sp>
          <p:sp>
            <p:nvSpPr>
              <p:cNvPr id="47137" name="Text Box 40"/>
              <p:cNvSpPr txBox="1">
                <a:spLocks noChangeArrowheads="1"/>
              </p:cNvSpPr>
              <p:nvPr/>
            </p:nvSpPr>
            <p:spPr bwMode="auto">
              <a:xfrm>
                <a:off x="3513" y="2810"/>
                <a:ext cx="184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Landscape Maintenance</a:t>
                </a:r>
              </a:p>
            </p:txBody>
          </p:sp>
          <p:sp>
            <p:nvSpPr>
              <p:cNvPr id="47138" name="Text Box 41"/>
              <p:cNvSpPr txBox="1">
                <a:spLocks noChangeArrowheads="1"/>
              </p:cNvSpPr>
              <p:nvPr/>
            </p:nvSpPr>
            <p:spPr bwMode="auto">
              <a:xfrm>
                <a:off x="3839" y="3000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Consulting</a:t>
                </a:r>
              </a:p>
            </p:txBody>
          </p:sp>
          <p:sp>
            <p:nvSpPr>
              <p:cNvPr id="47139" name="Text Box 42"/>
              <p:cNvSpPr txBox="1">
                <a:spLocks noChangeArrowheads="1"/>
              </p:cNvSpPr>
              <p:nvPr/>
            </p:nvSpPr>
            <p:spPr bwMode="auto">
              <a:xfrm>
                <a:off x="4165" y="3144"/>
                <a:ext cx="1168" cy="26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1500">
                    <a:latin typeface="Helvetica" pitchFamily="34" charset="0"/>
                    <a:cs typeface="Helvetica" pitchFamily="34" charset="0"/>
                  </a:rPr>
                  <a:t>Life Insurance</a:t>
                </a:r>
              </a:p>
            </p:txBody>
          </p:sp>
        </p:grpSp>
        <p:sp>
          <p:nvSpPr>
            <p:cNvPr id="47115" name="Text Box 43"/>
            <p:cNvSpPr txBox="1">
              <a:spLocks noChangeArrowheads="1"/>
            </p:cNvSpPr>
            <p:nvPr/>
          </p:nvSpPr>
          <p:spPr bwMode="auto">
            <a:xfrm>
              <a:off x="7894638" y="5486400"/>
              <a:ext cx="2008187" cy="3785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</a:pPr>
              <a:r>
                <a:rPr lang="en-US" sz="1500"/>
                <a:t>Internet Banking</a:t>
              </a:r>
            </a:p>
          </p:txBody>
        </p:sp>
        <p:grpSp>
          <p:nvGrpSpPr>
            <p:cNvPr id="47116" name="Group 47"/>
            <p:cNvGrpSpPr>
              <a:grpSpLocks/>
            </p:cNvGrpSpPr>
            <p:nvPr/>
          </p:nvGrpSpPr>
          <p:grpSpPr bwMode="auto">
            <a:xfrm rot="1745119">
              <a:off x="660933" y="3909420"/>
              <a:ext cx="8043008" cy="423127"/>
              <a:chOff x="1979612" y="2895600"/>
              <a:chExt cx="7543800" cy="381000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1979591" y="2893489"/>
                <a:ext cx="7543520" cy="38316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  <a:defRPr/>
                </a:pPr>
                <a:endParaRPr lang="en-SG"/>
              </a:p>
            </p:txBody>
          </p:sp>
          <p:sp>
            <p:nvSpPr>
              <p:cNvPr id="47118" name="Oval 49"/>
              <p:cNvSpPr>
                <a:spLocks noChangeArrowheads="1"/>
              </p:cNvSpPr>
              <p:nvPr/>
            </p:nvSpPr>
            <p:spPr bwMode="auto">
              <a:xfrm>
                <a:off x="2665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19" name="Oval 50"/>
              <p:cNvSpPr>
                <a:spLocks noChangeArrowheads="1"/>
              </p:cNvSpPr>
              <p:nvPr/>
            </p:nvSpPr>
            <p:spPr bwMode="auto">
              <a:xfrm>
                <a:off x="3122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0" name="Oval 51"/>
              <p:cNvSpPr>
                <a:spLocks noChangeArrowheads="1"/>
              </p:cNvSpPr>
              <p:nvPr/>
            </p:nvSpPr>
            <p:spPr bwMode="auto">
              <a:xfrm>
                <a:off x="3579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1" name="Oval 52"/>
              <p:cNvSpPr>
                <a:spLocks noChangeArrowheads="1"/>
              </p:cNvSpPr>
              <p:nvPr/>
            </p:nvSpPr>
            <p:spPr bwMode="auto">
              <a:xfrm>
                <a:off x="4494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2" name="Oval 53"/>
              <p:cNvSpPr>
                <a:spLocks noChangeArrowheads="1"/>
              </p:cNvSpPr>
              <p:nvPr/>
            </p:nvSpPr>
            <p:spPr bwMode="auto">
              <a:xfrm>
                <a:off x="4037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3" name="Oval 54"/>
              <p:cNvSpPr>
                <a:spLocks noChangeArrowheads="1"/>
              </p:cNvSpPr>
              <p:nvPr/>
            </p:nvSpPr>
            <p:spPr bwMode="auto">
              <a:xfrm>
                <a:off x="4951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4" name="Oval 55"/>
              <p:cNvSpPr>
                <a:spLocks noChangeArrowheads="1"/>
              </p:cNvSpPr>
              <p:nvPr/>
            </p:nvSpPr>
            <p:spPr bwMode="auto">
              <a:xfrm>
                <a:off x="5865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5" name="Oval 56"/>
              <p:cNvSpPr>
                <a:spLocks noChangeArrowheads="1"/>
              </p:cNvSpPr>
              <p:nvPr/>
            </p:nvSpPr>
            <p:spPr bwMode="auto">
              <a:xfrm>
                <a:off x="6323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6" name="Oval 57"/>
              <p:cNvSpPr>
                <a:spLocks noChangeArrowheads="1"/>
              </p:cNvSpPr>
              <p:nvPr/>
            </p:nvSpPr>
            <p:spPr bwMode="auto">
              <a:xfrm>
                <a:off x="5408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7" name="Oval 58"/>
              <p:cNvSpPr>
                <a:spLocks noChangeArrowheads="1"/>
              </p:cNvSpPr>
              <p:nvPr/>
            </p:nvSpPr>
            <p:spPr bwMode="auto">
              <a:xfrm>
                <a:off x="6780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8" name="Oval 59"/>
              <p:cNvSpPr>
                <a:spLocks noChangeArrowheads="1"/>
              </p:cNvSpPr>
              <p:nvPr/>
            </p:nvSpPr>
            <p:spPr bwMode="auto">
              <a:xfrm>
                <a:off x="9066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29" name="Oval 60"/>
              <p:cNvSpPr>
                <a:spLocks noChangeArrowheads="1"/>
              </p:cNvSpPr>
              <p:nvPr/>
            </p:nvSpPr>
            <p:spPr bwMode="auto">
              <a:xfrm>
                <a:off x="72374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0" name="Oval 61"/>
              <p:cNvSpPr>
                <a:spLocks noChangeArrowheads="1"/>
              </p:cNvSpPr>
              <p:nvPr/>
            </p:nvSpPr>
            <p:spPr bwMode="auto">
              <a:xfrm>
                <a:off x="81518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1" name="Oval 62"/>
              <p:cNvSpPr>
                <a:spLocks noChangeArrowheads="1"/>
              </p:cNvSpPr>
              <p:nvPr/>
            </p:nvSpPr>
            <p:spPr bwMode="auto">
              <a:xfrm>
                <a:off x="76946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2" name="Oval 63"/>
              <p:cNvSpPr>
                <a:spLocks noChangeArrowheads="1"/>
              </p:cNvSpPr>
              <p:nvPr/>
            </p:nvSpPr>
            <p:spPr bwMode="auto">
              <a:xfrm>
                <a:off x="86090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  <p:sp>
            <p:nvSpPr>
              <p:cNvPr id="47133" name="Oval 64"/>
              <p:cNvSpPr>
                <a:spLocks noChangeArrowheads="1"/>
              </p:cNvSpPr>
              <p:nvPr/>
            </p:nvSpPr>
            <p:spPr bwMode="auto">
              <a:xfrm>
                <a:off x="2208212" y="2971800"/>
                <a:ext cx="228600" cy="228600"/>
              </a:xfrm>
              <a:prstGeom prst="ellipse">
                <a:avLst/>
              </a:prstGeom>
              <a:solidFill>
                <a:schemeClr val="bg1"/>
              </a:solidFill>
              <a:ln w="127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140000"/>
                  </a:lnSpc>
                </a:pPr>
                <a:endParaRPr lang="en-SG"/>
              </a:p>
            </p:txBody>
          </p:sp>
        </p:grpSp>
      </p:grpSp>
      <p:sp>
        <p:nvSpPr>
          <p:cNvPr id="47113" name="TextBox 66"/>
          <p:cNvSpPr txBox="1">
            <a:spLocks noChangeArrowheads="1"/>
          </p:cNvSpPr>
          <p:nvPr/>
        </p:nvSpPr>
        <p:spPr bwMode="auto">
          <a:xfrm>
            <a:off x="3732213" y="6172200"/>
            <a:ext cx="2362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400" b="1">
                <a:latin typeface="Helvetica" pitchFamily="34" charset="0"/>
                <a:cs typeface="Helvetica" pitchFamily="34" charset="0"/>
              </a:rPr>
              <a:t>Intangible Elements</a:t>
            </a:r>
            <a:endParaRPr lang="en-SG" sz="1400" b="1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Products vs. Customer Service &amp; After-Sales Service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A firm</a:t>
            </a:r>
            <a:r>
              <a:rPr>
                <a:latin typeface="Arial" charset="0"/>
              </a:rPr>
              <a:t>’</a:t>
            </a:r>
            <a:r>
              <a:t>s market offerings are divided into core product elements and supplementary service elements</a:t>
            </a:r>
          </a:p>
          <a:p>
            <a:r>
              <a:t>Need to distinguish between: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of </a:t>
            </a:r>
            <a:r>
              <a:t>services – when service is the core product</a:t>
            </a:r>
          </a:p>
          <a:p>
            <a:pPr lvl="1">
              <a:spcBef>
                <a:spcPts val="1200"/>
              </a:spcBef>
            </a:pPr>
            <a:r>
              <a:t>Marketing</a:t>
            </a:r>
            <a:r>
              <a:rPr>
                <a:solidFill>
                  <a:srgbClr val="FF6600"/>
                </a:solidFill>
              </a:rPr>
              <a:t> through </a:t>
            </a:r>
            <a:r>
              <a:t>service – when good service increases the value of a core physical good</a:t>
            </a:r>
          </a:p>
          <a:p>
            <a:r>
              <a:t>Manufacturing firms are reformulating and enhancing existing added-value services to market them as stand-alone core products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 – A Process Perspective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Differences exist amongst services depending on what is being processed</a:t>
            </a:r>
          </a:p>
          <a:p>
            <a:pPr>
              <a:defRPr/>
            </a:pPr>
            <a:r>
              <a:rPr dirty="0"/>
              <a:t>Classification of services into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People processing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Possession processing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Mental stimulus processing</a:t>
            </a:r>
          </a:p>
          <a:p>
            <a:pPr lvl="1">
              <a:spcBef>
                <a:spcPts val="1200"/>
              </a:spcBef>
              <a:defRPr/>
            </a:pPr>
            <a:r>
              <a:rPr dirty="0">
                <a:solidFill>
                  <a:srgbClr val="FF6600"/>
                </a:solidFill>
                <a:ea typeface="+mn-ea"/>
              </a:rPr>
              <a:t>Information processing</a:t>
            </a:r>
            <a:endParaRPr lang="en-SG" dirty="0">
              <a:solidFill>
                <a:srgbClr val="FF6600"/>
              </a:solidFill>
              <a:ea typeface="+mn-e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4 Categories of Services</a:t>
            </a:r>
            <a:endParaRPr lang="en-SG"/>
          </a:p>
        </p:txBody>
      </p:sp>
      <p:pic>
        <p:nvPicPr>
          <p:cNvPr id="52226" name="Picture 3" descr="PPT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3" y="1752600"/>
            <a:ext cx="7794625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People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must: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physically enter the service factory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cooperate actively with the service operation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Managers should think about process and output from 	 	  the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customer’s perspective 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to identify benefits created and non-financial costs: Time, mental and physical effort</a:t>
            </a:r>
          </a:p>
        </p:txBody>
      </p:sp>
      <p:pic>
        <p:nvPicPr>
          <p:cNvPr id="53251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7213" y="13716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Possession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Involvement is limited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Less physical involvement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Production and consumption are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separable</a:t>
            </a:r>
          </a:p>
        </p:txBody>
      </p:sp>
      <p:pic>
        <p:nvPicPr>
          <p:cNvPr id="54275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Mental Stimulus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2270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Ethical standards required: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Customers might be manipulated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Physical presence of recipients not required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Core content of services is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 information-based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Can be ‘inventoried’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5299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86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Information Processing</a:t>
            </a:r>
          </a:p>
        </p:txBody>
      </p:sp>
      <p:sp>
        <p:nvSpPr>
          <p:cNvPr id="106502" name="Rectangle 2"/>
          <p:cNvSpPr>
            <a:spLocks noChangeArrowheads="1"/>
          </p:cNvSpPr>
          <p:nvPr/>
        </p:nvSpPr>
        <p:spPr bwMode="auto">
          <a:xfrm>
            <a:off x="303213" y="2209800"/>
            <a:ext cx="9067800" cy="38862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6163" tIns="42325" rIns="86163" bIns="42325"/>
          <a:lstStyle/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Most </a:t>
            </a:r>
            <a:r>
              <a:rPr lang="en-US" sz="2400" b="1" dirty="0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intangible form </a:t>
            </a: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of service</a:t>
            </a: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May be transformed:</a:t>
            </a:r>
          </a:p>
          <a:p>
            <a:pPr marL="736600" lvl="1" indent="-273050" defTabSz="869950" eaLnBrk="0" hangingPunct="0">
              <a:spcBef>
                <a:spcPct val="80000"/>
              </a:spcBef>
              <a:buClr>
                <a:srgbClr val="013C7D"/>
              </a:buClr>
              <a:buSzPct val="100000"/>
              <a:buFont typeface="Wingdings" pitchFamily="2" charset="2"/>
              <a:buChar char="è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 </a:t>
            </a:r>
            <a:r>
              <a:rPr lang="en-US" sz="20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Into enduring forms of service output</a:t>
            </a:r>
            <a:endParaRPr lang="en-US" sz="2400" b="1" dirty="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  <a:p>
            <a:pPr indent="341313" defTabSz="869950" eaLnBrk="0" hangingPunct="0">
              <a:spcBef>
                <a:spcPct val="80000"/>
              </a:spcBef>
              <a:buClr>
                <a:srgbClr val="013C7D"/>
              </a:buClr>
              <a:buFont typeface="Webdings" pitchFamily="18" charset="2"/>
              <a:buChar char="="/>
              <a:tabLst>
                <a:tab pos="341313" algn="l"/>
              </a:tabLst>
              <a:defRPr/>
            </a:pPr>
            <a:r>
              <a: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  Line between information processing and mental 		    	  stimulus processing may be unclear</a:t>
            </a:r>
          </a:p>
        </p:txBody>
      </p:sp>
      <p:pic>
        <p:nvPicPr>
          <p:cNvPr id="56323" name="Picture 6" descr="PPT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913" y="1447800"/>
            <a:ext cx="4125912" cy="195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Marketing Challenges Posed by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Pose Distinctive                    Marketing Challenges 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management tasks in the service sector differ from those in the manufacturing sector.</a:t>
            </a:r>
          </a:p>
          <a:p>
            <a:pPr>
              <a:spcAft>
                <a:spcPct val="20000"/>
              </a:spcAft>
            </a:pPr>
            <a:r>
              <a:t>Eight common differences between services and goods but they do not apply equally to all services</a:t>
            </a:r>
          </a:p>
          <a:p>
            <a:pPr algn="ctr">
              <a:buFont typeface="Webdings" pitchFamily="18" charset="2"/>
              <a:buNone/>
            </a:pPr>
            <a:r>
              <a:rPr>
                <a:solidFill>
                  <a:srgbClr val="FF6600"/>
                </a:solidFill>
              </a:rPr>
              <a:t>What are marketing implications of these differences?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Why Study Services?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Differences, Implications, and </a:t>
            </a:r>
            <a:br/>
            <a:r>
              <a:t>Marketing-Related Tasks </a:t>
            </a:r>
            <a:endParaRPr sz="2000" b="0"/>
          </a:p>
        </p:txBody>
      </p:sp>
      <p:grpSp>
        <p:nvGrpSpPr>
          <p:cNvPr id="61442" name="Group 23"/>
          <p:cNvGrpSpPr>
            <a:grpSpLocks/>
          </p:cNvGrpSpPr>
          <p:nvPr/>
        </p:nvGrpSpPr>
        <p:grpSpPr bwMode="auto">
          <a:xfrm>
            <a:off x="76200" y="1562100"/>
            <a:ext cx="9980613" cy="5310188"/>
            <a:chOff x="45" y="984"/>
            <a:chExt cx="5805" cy="3345"/>
          </a:xfrm>
        </p:grpSpPr>
        <p:sp>
          <p:nvSpPr>
            <p:cNvPr id="61443" name="Rectangle 6"/>
            <p:cNvSpPr>
              <a:spLocks noChangeArrowheads="1"/>
            </p:cNvSpPr>
            <p:nvPr/>
          </p:nvSpPr>
          <p:spPr bwMode="auto">
            <a:xfrm>
              <a:off x="45" y="984"/>
              <a:ext cx="1772" cy="2936"/>
            </a:xfrm>
            <a:prstGeom prst="rect">
              <a:avLst/>
            </a:prstGeom>
            <a:solidFill>
              <a:srgbClr val="FF0000">
                <a:alpha val="2901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US"/>
            </a:p>
          </p:txBody>
        </p:sp>
        <p:sp>
          <p:nvSpPr>
            <p:cNvPr id="61444" name="Rectangle 8"/>
            <p:cNvSpPr>
              <a:spLocks noChangeArrowheads="1"/>
            </p:cNvSpPr>
            <p:nvPr/>
          </p:nvSpPr>
          <p:spPr bwMode="auto">
            <a:xfrm>
              <a:off x="1892" y="984"/>
              <a:ext cx="1608" cy="2932"/>
            </a:xfrm>
            <a:prstGeom prst="rect">
              <a:avLst/>
            </a:prstGeom>
            <a:solidFill>
              <a:srgbClr val="CCFFFF">
                <a:alpha val="5294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96" y="1109"/>
              <a:ext cx="1656" cy="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Difference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Most service products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cannot be inventoried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Intangible elements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usually dominate</a:t>
              </a: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value creation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Services are often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difficult to visualize &amp;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understand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may be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involved in co-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production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751" name="Text Box 10"/>
            <p:cNvSpPr txBox="1">
              <a:spLocks noChangeArrowheads="1"/>
            </p:cNvSpPr>
            <p:nvPr/>
          </p:nvSpPr>
          <p:spPr bwMode="auto">
            <a:xfrm>
              <a:off x="1872" y="1112"/>
              <a:ext cx="1629" cy="30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Implications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may be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turned away</a:t>
              </a:r>
            </a:p>
            <a:p>
              <a:pPr indent="228600" eaLnBrk="0" hangingPunct="0"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Harder to evaluate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 &amp; distinguish</a:t>
              </a: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from competitors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7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Greater risk &amp;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uncertainty perceived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Interaction between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 &amp; provider;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poor task execution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could affect satisfaction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  <p:sp>
          <p:nvSpPr>
            <p:cNvPr id="61447" name="Rectangle 12"/>
            <p:cNvSpPr>
              <a:spLocks noChangeArrowheads="1"/>
            </p:cNvSpPr>
            <p:nvPr/>
          </p:nvSpPr>
          <p:spPr bwMode="auto">
            <a:xfrm>
              <a:off x="3545" y="984"/>
              <a:ext cx="2171" cy="2936"/>
            </a:xfrm>
            <a:prstGeom prst="rect">
              <a:avLst/>
            </a:prstGeom>
            <a:solidFill>
              <a:srgbClr val="FFFF99">
                <a:alpha val="85097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3" name="Text Box 11"/>
            <p:cNvSpPr txBox="1">
              <a:spLocks noChangeArrowheads="1"/>
            </p:cNvSpPr>
            <p:nvPr/>
          </p:nvSpPr>
          <p:spPr bwMode="auto">
            <a:xfrm>
              <a:off x="3545" y="1056"/>
              <a:ext cx="2305" cy="30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Marketing-Related Tasks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Use pricing, promotion,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reservations to smooth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demand; work with ops to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ts val="96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manage capacity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1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Emphasize physical clues,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employ metaphors and vivid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images in advertising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Educate customers 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making good choices; offer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guarantees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Develop user-friendly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equipment, facilities &amp;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systems; train customers,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provide good support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Differences, Implications, and </a:t>
            </a:r>
            <a:br/>
            <a:r>
              <a:t>Marketing-Related Tasks </a:t>
            </a:r>
            <a:endParaRPr sz="2000" b="0"/>
          </a:p>
        </p:txBody>
      </p:sp>
      <p:grpSp>
        <p:nvGrpSpPr>
          <p:cNvPr id="63490" name="Group 23"/>
          <p:cNvGrpSpPr>
            <a:grpSpLocks/>
          </p:cNvGrpSpPr>
          <p:nvPr/>
        </p:nvGrpSpPr>
        <p:grpSpPr bwMode="auto">
          <a:xfrm>
            <a:off x="76200" y="1562100"/>
            <a:ext cx="9980613" cy="5359400"/>
            <a:chOff x="45" y="984"/>
            <a:chExt cx="5805" cy="3376"/>
          </a:xfrm>
        </p:grpSpPr>
        <p:sp>
          <p:nvSpPr>
            <p:cNvPr id="63491" name="Rectangle 6"/>
            <p:cNvSpPr>
              <a:spLocks noChangeArrowheads="1"/>
            </p:cNvSpPr>
            <p:nvPr/>
          </p:nvSpPr>
          <p:spPr bwMode="auto">
            <a:xfrm>
              <a:off x="45" y="984"/>
              <a:ext cx="1772" cy="2936"/>
            </a:xfrm>
            <a:prstGeom prst="rect">
              <a:avLst/>
            </a:prstGeom>
            <a:solidFill>
              <a:srgbClr val="FF0000">
                <a:alpha val="2901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US"/>
            </a:p>
          </p:txBody>
        </p:sp>
        <p:sp>
          <p:nvSpPr>
            <p:cNvPr id="63492" name="Rectangle 8"/>
            <p:cNvSpPr>
              <a:spLocks noChangeArrowheads="1"/>
            </p:cNvSpPr>
            <p:nvPr/>
          </p:nvSpPr>
          <p:spPr bwMode="auto">
            <a:xfrm>
              <a:off x="1892" y="984"/>
              <a:ext cx="1608" cy="2932"/>
            </a:xfrm>
            <a:prstGeom prst="rect">
              <a:avLst/>
            </a:prstGeom>
            <a:solidFill>
              <a:srgbClr val="CCFFFF">
                <a:alpha val="5294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0" name="Text Box 7"/>
            <p:cNvSpPr txBox="1">
              <a:spLocks noChangeArrowheads="1"/>
            </p:cNvSpPr>
            <p:nvPr/>
          </p:nvSpPr>
          <p:spPr bwMode="auto">
            <a:xfrm>
              <a:off x="96" y="1109"/>
              <a:ext cx="1656" cy="32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Difference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People may be part of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service experience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Operational inputs and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outputs tend to vary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more widely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Time factor often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assumes great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importance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Distribution may take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place through 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nonphysical channels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31751" name="Text Box 10"/>
            <p:cNvSpPr txBox="1">
              <a:spLocks noChangeArrowheads="1"/>
            </p:cNvSpPr>
            <p:nvPr/>
          </p:nvSpPr>
          <p:spPr bwMode="auto">
            <a:xfrm>
              <a:off x="1872" y="1112"/>
              <a:ext cx="1629" cy="3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Implications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Behavior of service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personnel &amp; customers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can affect satisfaction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8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Hard to maintain quality, </a:t>
              </a:r>
            </a:p>
            <a:p>
              <a:pPr indent="228600" eaLnBrk="0" hangingPunct="0"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consistency, reliability  </a:t>
              </a:r>
            </a:p>
            <a:p>
              <a:pPr indent="228600" eaLnBrk="0" hangingPunct="0">
                <a:lnSpc>
                  <a:spcPct val="8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Difficult to shield </a:t>
              </a:r>
            </a:p>
            <a:p>
              <a:pPr indent="228600" eaLnBrk="0" hangingPunct="0"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from failures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Time is money;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customers want service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at convenient times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Electronic channels or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voice communications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1600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63495" name="Rectangle 12"/>
            <p:cNvSpPr>
              <a:spLocks noChangeArrowheads="1"/>
            </p:cNvSpPr>
            <p:nvPr/>
          </p:nvSpPr>
          <p:spPr bwMode="auto">
            <a:xfrm>
              <a:off x="3545" y="984"/>
              <a:ext cx="2171" cy="2936"/>
            </a:xfrm>
            <a:prstGeom prst="rect">
              <a:avLst/>
            </a:prstGeom>
            <a:solidFill>
              <a:srgbClr val="FFFF99">
                <a:alpha val="85097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31753" name="Text Box 11"/>
            <p:cNvSpPr txBox="1">
              <a:spLocks noChangeArrowheads="1"/>
            </p:cNvSpPr>
            <p:nvPr/>
          </p:nvSpPr>
          <p:spPr bwMode="auto">
            <a:xfrm>
              <a:off x="3545" y="1120"/>
              <a:ext cx="2305" cy="309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Marketing-Related Tasks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Recruit, train employees to  </a:t>
              </a:r>
            </a:p>
            <a:p>
              <a:pPr indent="228600" eaLnBrk="0" hangingPunct="0">
                <a:lnSpc>
                  <a:spcPct val="2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reinforce service concept</a:t>
              </a:r>
              <a:endParaRPr lang="en-US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7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Shape customer behavior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defRPr/>
              </a:pPr>
              <a:endParaRPr lang="en-US" sz="2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Redesign for simplicity and</a:t>
              </a:r>
            </a:p>
            <a:p>
              <a:pPr indent="228600" eaLnBrk="0" hangingPunct="0">
                <a:lnSpc>
                  <a:spcPct val="0"/>
                </a:lnSpc>
                <a:spcBef>
                  <a:spcPct val="8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failure proofing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8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Institute good service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recovery procedures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8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Find ways to compete on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5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speed of delivery; offer 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extended hours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defRPr/>
              </a:pPr>
              <a:endParaRPr lang="en-US" sz="16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endParaRPr>
            </a:p>
            <a:p>
              <a:pPr indent="228600" eaLnBrk="0" hangingPunct="0">
                <a:lnSpc>
                  <a:spcPct val="50000"/>
                </a:lnSpc>
                <a:spcBef>
                  <a:spcPct val="50000"/>
                </a:spcBef>
                <a:buFont typeface="Wingdings" pitchFamily="2" charset="2"/>
                <a:buChar char="§"/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Create user-friendly,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secure websites and free</a:t>
              </a:r>
            </a:p>
            <a:p>
              <a:pPr indent="228600" eaLnBrk="0" hangingPunct="0">
                <a:lnSpc>
                  <a:spcPct val="50000"/>
                </a:lnSpc>
                <a:spcBef>
                  <a:spcPct val="30000"/>
                </a:spcBef>
                <a:defRPr/>
              </a:pPr>
              <a:r>
                <a:rPr lang="en-US" sz="1600" b="1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access by telephone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indent="2286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1600" dirty="0">
                  <a:solidFill>
                    <a:srgbClr val="013C7D"/>
                  </a:solidFill>
                  <a:latin typeface="Helvetica" pitchFamily="34" charset="0"/>
                  <a:cs typeface="Helvetica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Extended Marketing Mix for Services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Require </a:t>
            </a:r>
            <a:br/>
            <a:r>
              <a:t>An Extended Marketing Mix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t>Marketing can be viewed as:</a:t>
            </a:r>
          </a:p>
          <a:p>
            <a:pPr lvl="1">
              <a:spcBef>
                <a:spcPts val="1200"/>
              </a:spcBef>
            </a:pPr>
            <a:r>
              <a:t>A strategic and competitive thrust pursued by top management</a:t>
            </a:r>
          </a:p>
          <a:p>
            <a:pPr lvl="1">
              <a:spcBef>
                <a:spcPts val="1200"/>
              </a:spcBef>
            </a:pPr>
            <a:r>
              <a:t>A set of functional activities performed by line managers</a:t>
            </a:r>
          </a:p>
          <a:p>
            <a:pPr lvl="1">
              <a:spcBef>
                <a:spcPts val="1200"/>
              </a:spcBef>
            </a:pPr>
            <a:r>
              <a:t>A customer-driven orientation for the entire organization</a:t>
            </a:r>
          </a:p>
          <a:p>
            <a:r>
              <a:t>Marketing is </a:t>
            </a:r>
            <a:r>
              <a:rPr>
                <a:solidFill>
                  <a:srgbClr val="FF6600"/>
                </a:solidFill>
              </a:rPr>
              <a:t>only function </a:t>
            </a:r>
            <a:r>
              <a:t>to bring operating revenues into a business; all other functions are cost centers</a:t>
            </a:r>
          </a:p>
          <a:p>
            <a:r>
              <a:t>The “</a:t>
            </a:r>
            <a:r>
              <a:rPr>
                <a:solidFill>
                  <a:srgbClr val="FF6600"/>
                </a:solidFill>
              </a:rPr>
              <a:t>7 Ps</a:t>
            </a:r>
            <a:r>
              <a:t>” of services marketing are needed to create viable </a:t>
            </a:r>
            <a:r>
              <a:rPr>
                <a:solidFill>
                  <a:srgbClr val="FF6600"/>
                </a:solidFill>
              </a:rPr>
              <a:t>strategies for meeting customer needs profitably</a:t>
            </a:r>
            <a:endParaRPr/>
          </a:p>
          <a:p>
            <a:endParaRPr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The 7Ps of Services Marketing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t>Traditional Marketing Mix Applied to Services</a:t>
            </a:r>
          </a:p>
          <a:p>
            <a:pPr lvl="1">
              <a:spcBef>
                <a:spcPts val="1200"/>
              </a:spcBef>
            </a:pPr>
            <a:r>
              <a:t>Product </a:t>
            </a:r>
            <a:r>
              <a:rPr i="1"/>
              <a:t>(Chapter 4)</a:t>
            </a:r>
          </a:p>
          <a:p>
            <a:pPr lvl="1">
              <a:spcBef>
                <a:spcPts val="1200"/>
              </a:spcBef>
            </a:pPr>
            <a:r>
              <a:t>Place and Time </a:t>
            </a:r>
            <a:r>
              <a:rPr i="1"/>
              <a:t>(Chapter 5)</a:t>
            </a:r>
          </a:p>
          <a:p>
            <a:pPr lvl="1">
              <a:spcBef>
                <a:spcPts val="1200"/>
              </a:spcBef>
            </a:pPr>
            <a:r>
              <a:t>Price </a:t>
            </a:r>
            <a:r>
              <a:rPr i="1"/>
              <a:t>(Chapter 6)</a:t>
            </a:r>
          </a:p>
          <a:p>
            <a:pPr lvl="1">
              <a:spcBef>
                <a:spcPts val="1200"/>
              </a:spcBef>
            </a:pPr>
            <a:r>
              <a:t>Promotion and Education </a:t>
            </a:r>
            <a:r>
              <a:rPr i="1"/>
              <a:t>(Chapter 7)</a:t>
            </a:r>
          </a:p>
          <a:p>
            <a:r>
              <a:t>Extended Marketing Mix for Services </a:t>
            </a:r>
          </a:p>
          <a:p>
            <a:pPr lvl="1">
              <a:spcBef>
                <a:spcPts val="1200"/>
              </a:spcBef>
            </a:pPr>
            <a:r>
              <a:t>Process (</a:t>
            </a:r>
            <a:r>
              <a:rPr i="1"/>
              <a:t>Chapter 8 &amp; 9)</a:t>
            </a:r>
          </a:p>
          <a:p>
            <a:pPr lvl="1">
              <a:spcBef>
                <a:spcPts val="1200"/>
              </a:spcBef>
            </a:pPr>
            <a:r>
              <a:t>Physical Environment </a:t>
            </a:r>
            <a:r>
              <a:rPr i="1"/>
              <a:t>(Chapter 10)</a:t>
            </a:r>
          </a:p>
          <a:p>
            <a:pPr lvl="1">
              <a:spcBef>
                <a:spcPts val="1200"/>
              </a:spcBef>
            </a:pPr>
            <a:r>
              <a:t>People </a:t>
            </a:r>
            <a:r>
              <a:rPr i="1"/>
              <a:t>(Chapter 11)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Integration of Marketing with Other Management Functions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Marketing to be Integrated with Other Management Functions</a:t>
            </a:r>
            <a:r>
              <a:rPr sz="2600"/>
              <a:t> </a:t>
            </a:r>
            <a:endParaRPr sz="2000" b="0"/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r>
              <a:t>   Three management functions play central and interrelated roles in meeting needs of service customers</a:t>
            </a: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b="0" i="1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/>
          </a:p>
          <a:p>
            <a:pPr>
              <a:spcBef>
                <a:spcPct val="0"/>
              </a:spcBef>
              <a:spcAft>
                <a:spcPct val="70000"/>
              </a:spcAft>
            </a:pPr>
            <a:endParaRPr sz="1800"/>
          </a:p>
          <a:p>
            <a:pPr>
              <a:spcBef>
                <a:spcPct val="0"/>
              </a:spcBef>
              <a:spcAft>
                <a:spcPct val="70000"/>
              </a:spcAft>
              <a:buFont typeface="Wingdings" pitchFamily="2" charset="2"/>
              <a:buNone/>
            </a:pPr>
            <a:endParaRPr sz="1800"/>
          </a:p>
        </p:txBody>
      </p:sp>
      <p:grpSp>
        <p:nvGrpSpPr>
          <p:cNvPr id="73731" name="Group 39"/>
          <p:cNvGrpSpPr>
            <a:grpSpLocks/>
          </p:cNvGrpSpPr>
          <p:nvPr/>
        </p:nvGrpSpPr>
        <p:grpSpPr bwMode="auto">
          <a:xfrm>
            <a:off x="1446213" y="2590800"/>
            <a:ext cx="7207250" cy="3508375"/>
            <a:chOff x="432" y="1248"/>
            <a:chExt cx="4992" cy="2858"/>
          </a:xfrm>
        </p:grpSpPr>
        <p:sp>
          <p:nvSpPr>
            <p:cNvPr id="47109" name="Oval 40"/>
            <p:cNvSpPr>
              <a:spLocks noChangeArrowheads="1"/>
            </p:cNvSpPr>
            <p:nvPr/>
          </p:nvSpPr>
          <p:spPr bwMode="auto">
            <a:xfrm>
              <a:off x="1776" y="1248"/>
              <a:ext cx="2306" cy="2255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73733" name="Rectangle 41"/>
            <p:cNvSpPr>
              <a:spLocks noChangeArrowheads="1"/>
            </p:cNvSpPr>
            <p:nvPr/>
          </p:nvSpPr>
          <p:spPr bwMode="auto">
            <a:xfrm>
              <a:off x="2400" y="2352"/>
              <a:ext cx="110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latin typeface="Helvetica" pitchFamily="34" charset="0"/>
                  <a:cs typeface="Helvetica" pitchFamily="34" charset="0"/>
                </a:rPr>
                <a:t>Customers</a:t>
              </a:r>
            </a:p>
          </p:txBody>
        </p:sp>
        <p:sp>
          <p:nvSpPr>
            <p:cNvPr id="47111" name="Rectangle 42"/>
            <p:cNvSpPr>
              <a:spLocks noChangeArrowheads="1"/>
            </p:cNvSpPr>
            <p:nvPr/>
          </p:nvSpPr>
          <p:spPr bwMode="auto">
            <a:xfrm>
              <a:off x="432" y="1584"/>
              <a:ext cx="1729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Operations 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2" name="Rectangle 43"/>
            <p:cNvSpPr>
              <a:spLocks noChangeArrowheads="1"/>
            </p:cNvSpPr>
            <p:nvPr/>
          </p:nvSpPr>
          <p:spPr bwMode="auto">
            <a:xfrm>
              <a:off x="3648" y="1632"/>
              <a:ext cx="1776" cy="6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</a:rPr>
                <a:t>      </a:t>
              </a: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Marketing    </a:t>
              </a:r>
            </a:p>
            <a:p>
              <a:pPr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    Management</a:t>
              </a:r>
              <a:endParaRPr lang="en-US" sz="24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47113" name="Rectangle 44"/>
            <p:cNvSpPr>
              <a:spLocks noChangeArrowheads="1"/>
            </p:cNvSpPr>
            <p:nvPr/>
          </p:nvSpPr>
          <p:spPr bwMode="auto">
            <a:xfrm>
              <a:off x="1872" y="3503"/>
              <a:ext cx="2014" cy="60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Human Resources   </a:t>
              </a:r>
            </a:p>
            <a:p>
              <a:pPr algn="ctr" eaLnBrk="0" hangingPunct="0">
                <a:defRPr/>
              </a:pPr>
              <a:r>
                <a:rPr lang="en-US" sz="2400" b="1" dirty="0">
                  <a:solidFill>
                    <a:sysClr val="windowText" lastClr="000000"/>
                  </a:solidFill>
                  <a:latin typeface="Helvetica" pitchFamily="34" charset="0"/>
                  <a:cs typeface="Helvetica" pitchFamily="34" charset="0"/>
                </a:rPr>
                <a:t>Management</a:t>
              </a:r>
              <a:endParaRPr lang="en-US" sz="2000" dirty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73737" name="Freeform 47"/>
            <p:cNvSpPr>
              <a:spLocks/>
            </p:cNvSpPr>
            <p:nvPr/>
          </p:nvSpPr>
          <p:spPr bwMode="auto">
            <a:xfrm>
              <a:off x="2699" y="3458"/>
              <a:ext cx="108" cy="63"/>
            </a:xfrm>
            <a:custGeom>
              <a:avLst/>
              <a:gdLst>
                <a:gd name="T0" fmla="*/ 90 w 71"/>
                <a:gd name="T1" fmla="*/ 49 h 41"/>
                <a:gd name="T2" fmla="*/ 81 w 71"/>
                <a:gd name="T3" fmla="*/ 43 h 41"/>
                <a:gd name="T4" fmla="*/ 71 w 71"/>
                <a:gd name="T5" fmla="*/ 38 h 41"/>
                <a:gd name="T6" fmla="*/ 62 w 71"/>
                <a:gd name="T7" fmla="*/ 34 h 41"/>
                <a:gd name="T8" fmla="*/ 58 w 71"/>
                <a:gd name="T9" fmla="*/ 23 h 41"/>
                <a:gd name="T10" fmla="*/ 50 w 71"/>
                <a:gd name="T11" fmla="*/ 18 h 41"/>
                <a:gd name="T12" fmla="*/ 41 w 71"/>
                <a:gd name="T13" fmla="*/ 14 h 41"/>
                <a:gd name="T14" fmla="*/ 32 w 71"/>
                <a:gd name="T15" fmla="*/ 9 h 41"/>
                <a:gd name="T16" fmla="*/ 27 w 71"/>
                <a:gd name="T17" fmla="*/ 0 h 41"/>
                <a:gd name="T18" fmla="*/ 0 w 71"/>
                <a:gd name="T19" fmla="*/ 97 h 41"/>
                <a:gd name="T20" fmla="*/ 5 w 71"/>
                <a:gd name="T21" fmla="*/ 92 h 41"/>
                <a:gd name="T22" fmla="*/ 14 w 71"/>
                <a:gd name="T23" fmla="*/ 92 h 41"/>
                <a:gd name="T24" fmla="*/ 23 w 71"/>
                <a:gd name="T25" fmla="*/ 92 h 41"/>
                <a:gd name="T26" fmla="*/ 32 w 71"/>
                <a:gd name="T27" fmla="*/ 92 h 41"/>
                <a:gd name="T28" fmla="*/ 46 w 71"/>
                <a:gd name="T29" fmla="*/ 88 h 41"/>
                <a:gd name="T30" fmla="*/ 58 w 71"/>
                <a:gd name="T31" fmla="*/ 88 h 41"/>
                <a:gd name="T32" fmla="*/ 71 w 71"/>
                <a:gd name="T33" fmla="*/ 88 h 41"/>
                <a:gd name="T34" fmla="*/ 81 w 71"/>
                <a:gd name="T35" fmla="*/ 88 h 41"/>
                <a:gd name="T36" fmla="*/ 94 w 71"/>
                <a:gd name="T37" fmla="*/ 88 h 41"/>
                <a:gd name="T38" fmla="*/ 106 w 71"/>
                <a:gd name="T39" fmla="*/ 88 h 41"/>
                <a:gd name="T40" fmla="*/ 120 w 71"/>
                <a:gd name="T41" fmla="*/ 88 h 41"/>
                <a:gd name="T42" fmla="*/ 129 w 71"/>
                <a:gd name="T43" fmla="*/ 88 h 41"/>
                <a:gd name="T44" fmla="*/ 138 w 71"/>
                <a:gd name="T45" fmla="*/ 88 h 41"/>
                <a:gd name="T46" fmla="*/ 152 w 71"/>
                <a:gd name="T47" fmla="*/ 88 h 41"/>
                <a:gd name="T48" fmla="*/ 157 w 71"/>
                <a:gd name="T49" fmla="*/ 88 h 41"/>
                <a:gd name="T50" fmla="*/ 164 w 71"/>
                <a:gd name="T51" fmla="*/ 88 h 41"/>
                <a:gd name="T52" fmla="*/ 160 w 71"/>
                <a:gd name="T53" fmla="*/ 88 h 41"/>
                <a:gd name="T54" fmla="*/ 152 w 71"/>
                <a:gd name="T55" fmla="*/ 83 h 41"/>
                <a:gd name="T56" fmla="*/ 143 w 71"/>
                <a:gd name="T57" fmla="*/ 78 h 41"/>
                <a:gd name="T58" fmla="*/ 134 w 71"/>
                <a:gd name="T59" fmla="*/ 74 h 41"/>
                <a:gd name="T60" fmla="*/ 125 w 71"/>
                <a:gd name="T61" fmla="*/ 69 h 41"/>
                <a:gd name="T62" fmla="*/ 111 w 71"/>
                <a:gd name="T63" fmla="*/ 58 h 41"/>
                <a:gd name="T64" fmla="*/ 103 w 71"/>
                <a:gd name="T65" fmla="*/ 54 h 41"/>
                <a:gd name="T66" fmla="*/ 90 w 71"/>
                <a:gd name="T67" fmla="*/ 49 h 4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41"/>
                <a:gd name="T104" fmla="*/ 71 w 71"/>
                <a:gd name="T105" fmla="*/ 41 h 4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41">
                  <a:moveTo>
                    <a:pt x="39" y="21"/>
                  </a:moveTo>
                  <a:lnTo>
                    <a:pt x="35" y="18"/>
                  </a:lnTo>
                  <a:lnTo>
                    <a:pt x="31" y="16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2" y="8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2" y="0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6" y="39"/>
                  </a:lnTo>
                  <a:lnTo>
                    <a:pt x="10" y="39"/>
                  </a:lnTo>
                  <a:lnTo>
                    <a:pt x="14" y="39"/>
                  </a:lnTo>
                  <a:lnTo>
                    <a:pt x="20" y="37"/>
                  </a:lnTo>
                  <a:lnTo>
                    <a:pt x="25" y="37"/>
                  </a:lnTo>
                  <a:lnTo>
                    <a:pt x="31" y="37"/>
                  </a:lnTo>
                  <a:lnTo>
                    <a:pt x="35" y="37"/>
                  </a:lnTo>
                  <a:lnTo>
                    <a:pt x="41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6" y="37"/>
                  </a:lnTo>
                  <a:lnTo>
                    <a:pt x="68" y="37"/>
                  </a:lnTo>
                  <a:lnTo>
                    <a:pt x="71" y="37"/>
                  </a:lnTo>
                  <a:lnTo>
                    <a:pt x="69" y="37"/>
                  </a:lnTo>
                  <a:lnTo>
                    <a:pt x="66" y="35"/>
                  </a:lnTo>
                  <a:lnTo>
                    <a:pt x="62" y="33"/>
                  </a:lnTo>
                  <a:lnTo>
                    <a:pt x="58" y="31"/>
                  </a:lnTo>
                  <a:lnTo>
                    <a:pt x="54" y="29"/>
                  </a:lnTo>
                  <a:lnTo>
                    <a:pt x="48" y="25"/>
                  </a:lnTo>
                  <a:lnTo>
                    <a:pt x="45" y="23"/>
                  </a:lnTo>
                  <a:lnTo>
                    <a:pt x="39" y="2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Freeform 48"/>
            <p:cNvSpPr>
              <a:spLocks/>
            </p:cNvSpPr>
            <p:nvPr/>
          </p:nvSpPr>
          <p:spPr bwMode="auto">
            <a:xfrm>
              <a:off x="1751" y="2133"/>
              <a:ext cx="61" cy="108"/>
            </a:xfrm>
            <a:custGeom>
              <a:avLst/>
              <a:gdLst>
                <a:gd name="T0" fmla="*/ 49 w 40"/>
                <a:gd name="T1" fmla="*/ 71 h 71"/>
                <a:gd name="T2" fmla="*/ 44 w 40"/>
                <a:gd name="T3" fmla="*/ 84 h 71"/>
                <a:gd name="T4" fmla="*/ 35 w 40"/>
                <a:gd name="T5" fmla="*/ 93 h 71"/>
                <a:gd name="T6" fmla="*/ 31 w 40"/>
                <a:gd name="T7" fmla="*/ 97 h 71"/>
                <a:gd name="T8" fmla="*/ 26 w 40"/>
                <a:gd name="T9" fmla="*/ 106 h 71"/>
                <a:gd name="T10" fmla="*/ 17 w 40"/>
                <a:gd name="T11" fmla="*/ 116 h 71"/>
                <a:gd name="T12" fmla="*/ 12 w 40"/>
                <a:gd name="T13" fmla="*/ 120 h 71"/>
                <a:gd name="T14" fmla="*/ 8 w 40"/>
                <a:gd name="T15" fmla="*/ 129 h 71"/>
                <a:gd name="T16" fmla="*/ 0 w 40"/>
                <a:gd name="T17" fmla="*/ 137 h 71"/>
                <a:gd name="T18" fmla="*/ 88 w 40"/>
                <a:gd name="T19" fmla="*/ 164 h 71"/>
                <a:gd name="T20" fmla="*/ 88 w 40"/>
                <a:gd name="T21" fmla="*/ 160 h 71"/>
                <a:gd name="T22" fmla="*/ 88 w 40"/>
                <a:gd name="T23" fmla="*/ 151 h 71"/>
                <a:gd name="T24" fmla="*/ 88 w 40"/>
                <a:gd name="T25" fmla="*/ 141 h 71"/>
                <a:gd name="T26" fmla="*/ 88 w 40"/>
                <a:gd name="T27" fmla="*/ 134 h 71"/>
                <a:gd name="T28" fmla="*/ 88 w 40"/>
                <a:gd name="T29" fmla="*/ 120 h 71"/>
                <a:gd name="T30" fmla="*/ 88 w 40"/>
                <a:gd name="T31" fmla="*/ 111 h 71"/>
                <a:gd name="T32" fmla="*/ 84 w 40"/>
                <a:gd name="T33" fmla="*/ 97 h 71"/>
                <a:gd name="T34" fmla="*/ 84 w 40"/>
                <a:gd name="T35" fmla="*/ 84 h 71"/>
                <a:gd name="T36" fmla="*/ 88 w 40"/>
                <a:gd name="T37" fmla="*/ 71 h 71"/>
                <a:gd name="T38" fmla="*/ 88 w 40"/>
                <a:gd name="T39" fmla="*/ 58 h 71"/>
                <a:gd name="T40" fmla="*/ 88 w 40"/>
                <a:gd name="T41" fmla="*/ 49 h 71"/>
                <a:gd name="T42" fmla="*/ 88 w 40"/>
                <a:gd name="T43" fmla="*/ 35 h 71"/>
                <a:gd name="T44" fmla="*/ 88 w 40"/>
                <a:gd name="T45" fmla="*/ 26 h 71"/>
                <a:gd name="T46" fmla="*/ 88 w 40"/>
                <a:gd name="T47" fmla="*/ 18 h 71"/>
                <a:gd name="T48" fmla="*/ 88 w 40"/>
                <a:gd name="T49" fmla="*/ 9 h 71"/>
                <a:gd name="T50" fmla="*/ 93 w 40"/>
                <a:gd name="T51" fmla="*/ 0 h 71"/>
                <a:gd name="T52" fmla="*/ 88 w 40"/>
                <a:gd name="T53" fmla="*/ 9 h 71"/>
                <a:gd name="T54" fmla="*/ 84 w 40"/>
                <a:gd name="T55" fmla="*/ 14 h 71"/>
                <a:gd name="T56" fmla="*/ 79 w 40"/>
                <a:gd name="T57" fmla="*/ 23 h 71"/>
                <a:gd name="T58" fmla="*/ 75 w 40"/>
                <a:gd name="T59" fmla="*/ 30 h 71"/>
                <a:gd name="T60" fmla="*/ 70 w 40"/>
                <a:gd name="T61" fmla="*/ 44 h 71"/>
                <a:gd name="T62" fmla="*/ 61 w 40"/>
                <a:gd name="T63" fmla="*/ 53 h 71"/>
                <a:gd name="T64" fmla="*/ 58 w 40"/>
                <a:gd name="T65" fmla="*/ 62 h 71"/>
                <a:gd name="T66" fmla="*/ 49 w 40"/>
                <a:gd name="T67" fmla="*/ 71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71"/>
                <a:gd name="T104" fmla="*/ 40 w 40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71">
                  <a:moveTo>
                    <a:pt x="21" y="31"/>
                  </a:moveTo>
                  <a:lnTo>
                    <a:pt x="19" y="36"/>
                  </a:lnTo>
                  <a:lnTo>
                    <a:pt x="15" y="40"/>
                  </a:lnTo>
                  <a:lnTo>
                    <a:pt x="13" y="42"/>
                  </a:lnTo>
                  <a:lnTo>
                    <a:pt x="11" y="46"/>
                  </a:lnTo>
                  <a:lnTo>
                    <a:pt x="7" y="50"/>
                  </a:lnTo>
                  <a:lnTo>
                    <a:pt x="5" y="52"/>
                  </a:lnTo>
                  <a:lnTo>
                    <a:pt x="3" y="56"/>
                  </a:lnTo>
                  <a:lnTo>
                    <a:pt x="0" y="59"/>
                  </a:lnTo>
                  <a:lnTo>
                    <a:pt x="38" y="71"/>
                  </a:lnTo>
                  <a:lnTo>
                    <a:pt x="38" y="69"/>
                  </a:lnTo>
                  <a:lnTo>
                    <a:pt x="38" y="65"/>
                  </a:lnTo>
                  <a:lnTo>
                    <a:pt x="38" y="61"/>
                  </a:lnTo>
                  <a:lnTo>
                    <a:pt x="38" y="58"/>
                  </a:lnTo>
                  <a:lnTo>
                    <a:pt x="38" y="52"/>
                  </a:lnTo>
                  <a:lnTo>
                    <a:pt x="38" y="48"/>
                  </a:lnTo>
                  <a:lnTo>
                    <a:pt x="36" y="42"/>
                  </a:lnTo>
                  <a:lnTo>
                    <a:pt x="36" y="36"/>
                  </a:lnTo>
                  <a:lnTo>
                    <a:pt x="38" y="31"/>
                  </a:lnTo>
                  <a:lnTo>
                    <a:pt x="38" y="25"/>
                  </a:lnTo>
                  <a:lnTo>
                    <a:pt x="38" y="21"/>
                  </a:lnTo>
                  <a:lnTo>
                    <a:pt x="38" y="15"/>
                  </a:lnTo>
                  <a:lnTo>
                    <a:pt x="38" y="11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40" y="0"/>
                  </a:lnTo>
                  <a:lnTo>
                    <a:pt x="38" y="4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2" y="13"/>
                  </a:lnTo>
                  <a:lnTo>
                    <a:pt x="30" y="19"/>
                  </a:lnTo>
                  <a:lnTo>
                    <a:pt x="26" y="23"/>
                  </a:lnTo>
                  <a:lnTo>
                    <a:pt x="25" y="27"/>
                  </a:lnTo>
                  <a:lnTo>
                    <a:pt x="21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Freeform 51"/>
            <p:cNvSpPr>
              <a:spLocks/>
            </p:cNvSpPr>
            <p:nvPr/>
          </p:nvSpPr>
          <p:spPr bwMode="auto">
            <a:xfrm>
              <a:off x="4074" y="2195"/>
              <a:ext cx="58" cy="108"/>
            </a:xfrm>
            <a:custGeom>
              <a:avLst/>
              <a:gdLst>
                <a:gd name="T0" fmla="*/ 3 w 38"/>
                <a:gd name="T1" fmla="*/ 84 h 71"/>
                <a:gd name="T2" fmla="*/ 3 w 38"/>
                <a:gd name="T3" fmla="*/ 97 h 71"/>
                <a:gd name="T4" fmla="*/ 3 w 38"/>
                <a:gd name="T5" fmla="*/ 106 h 71"/>
                <a:gd name="T6" fmla="*/ 3 w 38"/>
                <a:gd name="T7" fmla="*/ 116 h 71"/>
                <a:gd name="T8" fmla="*/ 0 w 38"/>
                <a:gd name="T9" fmla="*/ 123 h 71"/>
                <a:gd name="T10" fmla="*/ 0 w 38"/>
                <a:gd name="T11" fmla="*/ 137 h 71"/>
                <a:gd name="T12" fmla="*/ 0 w 38"/>
                <a:gd name="T13" fmla="*/ 146 h 71"/>
                <a:gd name="T14" fmla="*/ 0 w 38"/>
                <a:gd name="T15" fmla="*/ 155 h 71"/>
                <a:gd name="T16" fmla="*/ 0 w 38"/>
                <a:gd name="T17" fmla="*/ 164 h 71"/>
                <a:gd name="T18" fmla="*/ 89 w 38"/>
                <a:gd name="T19" fmla="*/ 137 h 71"/>
                <a:gd name="T20" fmla="*/ 84 w 38"/>
                <a:gd name="T21" fmla="*/ 132 h 71"/>
                <a:gd name="T22" fmla="*/ 79 w 38"/>
                <a:gd name="T23" fmla="*/ 128 h 71"/>
                <a:gd name="T24" fmla="*/ 75 w 38"/>
                <a:gd name="T25" fmla="*/ 120 h 71"/>
                <a:gd name="T26" fmla="*/ 66 w 38"/>
                <a:gd name="T27" fmla="*/ 111 h 71"/>
                <a:gd name="T28" fmla="*/ 61 w 38"/>
                <a:gd name="T29" fmla="*/ 102 h 71"/>
                <a:gd name="T30" fmla="*/ 53 w 38"/>
                <a:gd name="T31" fmla="*/ 93 h 71"/>
                <a:gd name="T32" fmla="*/ 49 w 38"/>
                <a:gd name="T33" fmla="*/ 84 h 71"/>
                <a:gd name="T34" fmla="*/ 40 w 38"/>
                <a:gd name="T35" fmla="*/ 75 h 71"/>
                <a:gd name="T36" fmla="*/ 31 w 38"/>
                <a:gd name="T37" fmla="*/ 62 h 71"/>
                <a:gd name="T38" fmla="*/ 26 w 38"/>
                <a:gd name="T39" fmla="*/ 53 h 71"/>
                <a:gd name="T40" fmla="*/ 21 w 38"/>
                <a:gd name="T41" fmla="*/ 44 h 71"/>
                <a:gd name="T42" fmla="*/ 12 w 38"/>
                <a:gd name="T43" fmla="*/ 30 h 71"/>
                <a:gd name="T44" fmla="*/ 8 w 38"/>
                <a:gd name="T45" fmla="*/ 21 h 71"/>
                <a:gd name="T46" fmla="*/ 3 w 38"/>
                <a:gd name="T47" fmla="*/ 12 h 71"/>
                <a:gd name="T48" fmla="*/ 0 w 38"/>
                <a:gd name="T49" fmla="*/ 9 h 71"/>
                <a:gd name="T50" fmla="*/ 0 w 38"/>
                <a:gd name="T51" fmla="*/ 0 h 71"/>
                <a:gd name="T52" fmla="*/ 0 w 38"/>
                <a:gd name="T53" fmla="*/ 9 h 71"/>
                <a:gd name="T54" fmla="*/ 0 w 38"/>
                <a:gd name="T55" fmla="*/ 17 h 71"/>
                <a:gd name="T56" fmla="*/ 0 w 38"/>
                <a:gd name="T57" fmla="*/ 26 h 71"/>
                <a:gd name="T58" fmla="*/ 0 w 38"/>
                <a:gd name="T59" fmla="*/ 35 h 71"/>
                <a:gd name="T60" fmla="*/ 3 w 38"/>
                <a:gd name="T61" fmla="*/ 49 h 71"/>
                <a:gd name="T62" fmla="*/ 3 w 38"/>
                <a:gd name="T63" fmla="*/ 58 h 71"/>
                <a:gd name="T64" fmla="*/ 3 w 38"/>
                <a:gd name="T65" fmla="*/ 70 h 71"/>
                <a:gd name="T66" fmla="*/ 3 w 38"/>
                <a:gd name="T67" fmla="*/ 84 h 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"/>
                <a:gd name="T103" fmla="*/ 0 h 71"/>
                <a:gd name="T104" fmla="*/ 38 w 38"/>
                <a:gd name="T105" fmla="*/ 71 h 7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" h="71">
                  <a:moveTo>
                    <a:pt x="1" y="36"/>
                  </a:moveTo>
                  <a:lnTo>
                    <a:pt x="1" y="42"/>
                  </a:lnTo>
                  <a:lnTo>
                    <a:pt x="1" y="46"/>
                  </a:lnTo>
                  <a:lnTo>
                    <a:pt x="1" y="50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38" y="59"/>
                  </a:lnTo>
                  <a:lnTo>
                    <a:pt x="36" y="57"/>
                  </a:lnTo>
                  <a:lnTo>
                    <a:pt x="34" y="55"/>
                  </a:lnTo>
                  <a:lnTo>
                    <a:pt x="32" y="52"/>
                  </a:lnTo>
                  <a:lnTo>
                    <a:pt x="28" y="48"/>
                  </a:lnTo>
                  <a:lnTo>
                    <a:pt x="26" y="44"/>
                  </a:lnTo>
                  <a:lnTo>
                    <a:pt x="23" y="40"/>
                  </a:lnTo>
                  <a:lnTo>
                    <a:pt x="21" y="36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11" y="23"/>
                  </a:lnTo>
                  <a:lnTo>
                    <a:pt x="9" y="19"/>
                  </a:lnTo>
                  <a:lnTo>
                    <a:pt x="5" y="13"/>
                  </a:lnTo>
                  <a:lnTo>
                    <a:pt x="3" y="9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1" y="30"/>
                  </a:lnTo>
                  <a:lnTo>
                    <a:pt x="1" y="3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Freeform 52"/>
            <p:cNvSpPr>
              <a:spLocks/>
            </p:cNvSpPr>
            <p:nvPr/>
          </p:nvSpPr>
          <p:spPr bwMode="auto">
            <a:xfrm>
              <a:off x="3120" y="3420"/>
              <a:ext cx="109" cy="60"/>
            </a:xfrm>
            <a:custGeom>
              <a:avLst/>
              <a:gdLst>
                <a:gd name="T0" fmla="*/ 88 w 71"/>
                <a:gd name="T1" fmla="*/ 83 h 39"/>
                <a:gd name="T2" fmla="*/ 101 w 71"/>
                <a:gd name="T3" fmla="*/ 88 h 39"/>
                <a:gd name="T4" fmla="*/ 109 w 71"/>
                <a:gd name="T5" fmla="*/ 88 h 39"/>
                <a:gd name="T6" fmla="*/ 123 w 71"/>
                <a:gd name="T7" fmla="*/ 88 h 39"/>
                <a:gd name="T8" fmla="*/ 132 w 71"/>
                <a:gd name="T9" fmla="*/ 88 h 39"/>
                <a:gd name="T10" fmla="*/ 141 w 71"/>
                <a:gd name="T11" fmla="*/ 88 h 39"/>
                <a:gd name="T12" fmla="*/ 150 w 71"/>
                <a:gd name="T13" fmla="*/ 92 h 39"/>
                <a:gd name="T14" fmla="*/ 160 w 71"/>
                <a:gd name="T15" fmla="*/ 92 h 39"/>
                <a:gd name="T16" fmla="*/ 167 w 71"/>
                <a:gd name="T17" fmla="*/ 92 h 39"/>
                <a:gd name="T18" fmla="*/ 146 w 71"/>
                <a:gd name="T19" fmla="*/ 0 h 39"/>
                <a:gd name="T20" fmla="*/ 141 w 71"/>
                <a:gd name="T21" fmla="*/ 5 h 39"/>
                <a:gd name="T22" fmla="*/ 137 w 71"/>
                <a:gd name="T23" fmla="*/ 9 h 39"/>
                <a:gd name="T24" fmla="*/ 127 w 71"/>
                <a:gd name="T25" fmla="*/ 14 h 39"/>
                <a:gd name="T26" fmla="*/ 118 w 71"/>
                <a:gd name="T27" fmla="*/ 18 h 39"/>
                <a:gd name="T28" fmla="*/ 109 w 71"/>
                <a:gd name="T29" fmla="*/ 28 h 39"/>
                <a:gd name="T30" fmla="*/ 101 w 71"/>
                <a:gd name="T31" fmla="*/ 34 h 39"/>
                <a:gd name="T32" fmla="*/ 92 w 71"/>
                <a:gd name="T33" fmla="*/ 43 h 39"/>
                <a:gd name="T34" fmla="*/ 78 w 71"/>
                <a:gd name="T35" fmla="*/ 45 h 39"/>
                <a:gd name="T36" fmla="*/ 69 w 71"/>
                <a:gd name="T37" fmla="*/ 49 h 39"/>
                <a:gd name="T38" fmla="*/ 54 w 71"/>
                <a:gd name="T39" fmla="*/ 58 h 39"/>
                <a:gd name="T40" fmla="*/ 48 w 71"/>
                <a:gd name="T41" fmla="*/ 65 h 39"/>
                <a:gd name="T42" fmla="*/ 38 w 71"/>
                <a:gd name="T43" fmla="*/ 69 h 39"/>
                <a:gd name="T44" fmla="*/ 28 w 71"/>
                <a:gd name="T45" fmla="*/ 74 h 39"/>
                <a:gd name="T46" fmla="*/ 18 w 71"/>
                <a:gd name="T47" fmla="*/ 78 h 39"/>
                <a:gd name="T48" fmla="*/ 9 w 71"/>
                <a:gd name="T49" fmla="*/ 83 h 39"/>
                <a:gd name="T50" fmla="*/ 0 w 71"/>
                <a:gd name="T51" fmla="*/ 88 h 39"/>
                <a:gd name="T52" fmla="*/ 9 w 71"/>
                <a:gd name="T53" fmla="*/ 88 h 39"/>
                <a:gd name="T54" fmla="*/ 18 w 71"/>
                <a:gd name="T55" fmla="*/ 83 h 39"/>
                <a:gd name="T56" fmla="*/ 28 w 71"/>
                <a:gd name="T57" fmla="*/ 83 h 39"/>
                <a:gd name="T58" fmla="*/ 43 w 71"/>
                <a:gd name="T59" fmla="*/ 83 h 39"/>
                <a:gd name="T60" fmla="*/ 52 w 71"/>
                <a:gd name="T61" fmla="*/ 83 h 39"/>
                <a:gd name="T62" fmla="*/ 63 w 71"/>
                <a:gd name="T63" fmla="*/ 83 h 39"/>
                <a:gd name="T64" fmla="*/ 74 w 71"/>
                <a:gd name="T65" fmla="*/ 83 h 39"/>
                <a:gd name="T66" fmla="*/ 88 w 71"/>
                <a:gd name="T67" fmla="*/ 83 h 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1"/>
                <a:gd name="T103" fmla="*/ 0 h 39"/>
                <a:gd name="T104" fmla="*/ 71 w 71"/>
                <a:gd name="T105" fmla="*/ 39 h 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1" h="39">
                  <a:moveTo>
                    <a:pt x="37" y="35"/>
                  </a:moveTo>
                  <a:lnTo>
                    <a:pt x="43" y="37"/>
                  </a:lnTo>
                  <a:lnTo>
                    <a:pt x="46" y="37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4" y="39"/>
                  </a:lnTo>
                  <a:lnTo>
                    <a:pt x="68" y="39"/>
                  </a:lnTo>
                  <a:lnTo>
                    <a:pt x="71" y="39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4"/>
                  </a:lnTo>
                  <a:lnTo>
                    <a:pt x="54" y="6"/>
                  </a:lnTo>
                  <a:lnTo>
                    <a:pt x="50" y="8"/>
                  </a:lnTo>
                  <a:lnTo>
                    <a:pt x="46" y="12"/>
                  </a:lnTo>
                  <a:lnTo>
                    <a:pt x="43" y="14"/>
                  </a:lnTo>
                  <a:lnTo>
                    <a:pt x="39" y="18"/>
                  </a:lnTo>
                  <a:lnTo>
                    <a:pt x="33" y="19"/>
                  </a:lnTo>
                  <a:lnTo>
                    <a:pt x="29" y="21"/>
                  </a:lnTo>
                  <a:lnTo>
                    <a:pt x="23" y="25"/>
                  </a:lnTo>
                  <a:lnTo>
                    <a:pt x="20" y="27"/>
                  </a:lnTo>
                  <a:lnTo>
                    <a:pt x="16" y="29"/>
                  </a:lnTo>
                  <a:lnTo>
                    <a:pt x="12" y="31"/>
                  </a:lnTo>
                  <a:lnTo>
                    <a:pt x="8" y="33"/>
                  </a:lnTo>
                  <a:lnTo>
                    <a:pt x="4" y="35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5"/>
                  </a:lnTo>
                  <a:lnTo>
                    <a:pt x="12" y="35"/>
                  </a:lnTo>
                  <a:lnTo>
                    <a:pt x="18" y="35"/>
                  </a:lnTo>
                  <a:lnTo>
                    <a:pt x="22" y="35"/>
                  </a:lnTo>
                  <a:lnTo>
                    <a:pt x="27" y="35"/>
                  </a:lnTo>
                  <a:lnTo>
                    <a:pt x="31" y="35"/>
                  </a:lnTo>
                  <a:lnTo>
                    <a:pt x="37" y="3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Freeform 55"/>
            <p:cNvSpPr>
              <a:spLocks/>
            </p:cNvSpPr>
            <p:nvPr/>
          </p:nvSpPr>
          <p:spPr bwMode="auto">
            <a:xfrm>
              <a:off x="2064" y="1536"/>
              <a:ext cx="96" cy="98"/>
            </a:xfrm>
            <a:custGeom>
              <a:avLst/>
              <a:gdLst>
                <a:gd name="T0" fmla="*/ 70 w 63"/>
                <a:gd name="T1" fmla="*/ 106 h 64"/>
                <a:gd name="T2" fmla="*/ 84 w 63"/>
                <a:gd name="T3" fmla="*/ 101 h 64"/>
                <a:gd name="T4" fmla="*/ 93 w 63"/>
                <a:gd name="T5" fmla="*/ 92 h 64"/>
                <a:gd name="T6" fmla="*/ 102 w 63"/>
                <a:gd name="T7" fmla="*/ 87 h 64"/>
                <a:gd name="T8" fmla="*/ 111 w 63"/>
                <a:gd name="T9" fmla="*/ 87 h 64"/>
                <a:gd name="T10" fmla="*/ 119 w 63"/>
                <a:gd name="T11" fmla="*/ 83 h 64"/>
                <a:gd name="T12" fmla="*/ 128 w 63"/>
                <a:gd name="T13" fmla="*/ 78 h 64"/>
                <a:gd name="T14" fmla="*/ 137 w 63"/>
                <a:gd name="T15" fmla="*/ 72 h 64"/>
                <a:gd name="T16" fmla="*/ 146 w 63"/>
                <a:gd name="T17" fmla="*/ 67 h 64"/>
                <a:gd name="T18" fmla="*/ 75 w 63"/>
                <a:gd name="T19" fmla="*/ 0 h 64"/>
                <a:gd name="T20" fmla="*/ 75 w 63"/>
                <a:gd name="T21" fmla="*/ 5 h 64"/>
                <a:gd name="T22" fmla="*/ 75 w 63"/>
                <a:gd name="T23" fmla="*/ 14 h 64"/>
                <a:gd name="T24" fmla="*/ 70 w 63"/>
                <a:gd name="T25" fmla="*/ 23 h 64"/>
                <a:gd name="T26" fmla="*/ 66 w 63"/>
                <a:gd name="T27" fmla="*/ 32 h 64"/>
                <a:gd name="T28" fmla="*/ 62 w 63"/>
                <a:gd name="T29" fmla="*/ 43 h 64"/>
                <a:gd name="T30" fmla="*/ 58 w 63"/>
                <a:gd name="T31" fmla="*/ 57 h 64"/>
                <a:gd name="T32" fmla="*/ 49 w 63"/>
                <a:gd name="T33" fmla="*/ 63 h 64"/>
                <a:gd name="T34" fmla="*/ 44 w 63"/>
                <a:gd name="T35" fmla="*/ 78 h 64"/>
                <a:gd name="T36" fmla="*/ 40 w 63"/>
                <a:gd name="T37" fmla="*/ 87 h 64"/>
                <a:gd name="T38" fmla="*/ 30 w 63"/>
                <a:gd name="T39" fmla="*/ 101 h 64"/>
                <a:gd name="T40" fmla="*/ 26 w 63"/>
                <a:gd name="T41" fmla="*/ 110 h 64"/>
                <a:gd name="T42" fmla="*/ 21 w 63"/>
                <a:gd name="T43" fmla="*/ 118 h 64"/>
                <a:gd name="T44" fmla="*/ 17 w 63"/>
                <a:gd name="T45" fmla="*/ 127 h 64"/>
                <a:gd name="T46" fmla="*/ 9 w 63"/>
                <a:gd name="T47" fmla="*/ 136 h 64"/>
                <a:gd name="T48" fmla="*/ 5 w 63"/>
                <a:gd name="T49" fmla="*/ 145 h 64"/>
                <a:gd name="T50" fmla="*/ 0 w 63"/>
                <a:gd name="T51" fmla="*/ 150 h 64"/>
                <a:gd name="T52" fmla="*/ 9 w 63"/>
                <a:gd name="T53" fmla="*/ 145 h 64"/>
                <a:gd name="T54" fmla="*/ 12 w 63"/>
                <a:gd name="T55" fmla="*/ 141 h 64"/>
                <a:gd name="T56" fmla="*/ 21 w 63"/>
                <a:gd name="T57" fmla="*/ 136 h 64"/>
                <a:gd name="T58" fmla="*/ 30 w 63"/>
                <a:gd name="T59" fmla="*/ 127 h 64"/>
                <a:gd name="T60" fmla="*/ 40 w 63"/>
                <a:gd name="T61" fmla="*/ 122 h 64"/>
                <a:gd name="T62" fmla="*/ 49 w 63"/>
                <a:gd name="T63" fmla="*/ 118 h 64"/>
                <a:gd name="T64" fmla="*/ 62 w 63"/>
                <a:gd name="T65" fmla="*/ 110 h 64"/>
                <a:gd name="T66" fmla="*/ 70 w 63"/>
                <a:gd name="T67" fmla="*/ 106 h 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3"/>
                <a:gd name="T103" fmla="*/ 0 h 64"/>
                <a:gd name="T104" fmla="*/ 63 w 63"/>
                <a:gd name="T105" fmla="*/ 64 h 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3" h="64">
                  <a:moveTo>
                    <a:pt x="30" y="45"/>
                  </a:moveTo>
                  <a:lnTo>
                    <a:pt x="36" y="43"/>
                  </a:lnTo>
                  <a:lnTo>
                    <a:pt x="40" y="39"/>
                  </a:lnTo>
                  <a:lnTo>
                    <a:pt x="44" y="37"/>
                  </a:lnTo>
                  <a:lnTo>
                    <a:pt x="48" y="37"/>
                  </a:lnTo>
                  <a:lnTo>
                    <a:pt x="51" y="35"/>
                  </a:lnTo>
                  <a:lnTo>
                    <a:pt x="55" y="33"/>
                  </a:lnTo>
                  <a:lnTo>
                    <a:pt x="59" y="31"/>
                  </a:lnTo>
                  <a:lnTo>
                    <a:pt x="63" y="29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2" y="6"/>
                  </a:lnTo>
                  <a:lnTo>
                    <a:pt x="30" y="10"/>
                  </a:lnTo>
                  <a:lnTo>
                    <a:pt x="28" y="14"/>
                  </a:lnTo>
                  <a:lnTo>
                    <a:pt x="27" y="18"/>
                  </a:lnTo>
                  <a:lnTo>
                    <a:pt x="25" y="24"/>
                  </a:lnTo>
                  <a:lnTo>
                    <a:pt x="21" y="27"/>
                  </a:lnTo>
                  <a:lnTo>
                    <a:pt x="19" y="33"/>
                  </a:lnTo>
                  <a:lnTo>
                    <a:pt x="17" y="37"/>
                  </a:lnTo>
                  <a:lnTo>
                    <a:pt x="13" y="43"/>
                  </a:lnTo>
                  <a:lnTo>
                    <a:pt x="11" y="47"/>
                  </a:lnTo>
                  <a:lnTo>
                    <a:pt x="9" y="50"/>
                  </a:lnTo>
                  <a:lnTo>
                    <a:pt x="7" y="54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4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9" y="58"/>
                  </a:lnTo>
                  <a:lnTo>
                    <a:pt x="13" y="54"/>
                  </a:lnTo>
                  <a:lnTo>
                    <a:pt x="17" y="52"/>
                  </a:lnTo>
                  <a:lnTo>
                    <a:pt x="21" y="50"/>
                  </a:lnTo>
                  <a:lnTo>
                    <a:pt x="27" y="47"/>
                  </a:lnTo>
                  <a:lnTo>
                    <a:pt x="30" y="4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Freeform 56"/>
            <p:cNvSpPr>
              <a:spLocks/>
            </p:cNvSpPr>
            <p:nvPr/>
          </p:nvSpPr>
          <p:spPr bwMode="auto">
            <a:xfrm>
              <a:off x="3768" y="1584"/>
              <a:ext cx="95" cy="96"/>
            </a:xfrm>
            <a:custGeom>
              <a:avLst/>
              <a:gdLst>
                <a:gd name="T0" fmla="*/ 98 w 62"/>
                <a:gd name="T1" fmla="*/ 72 h 63"/>
                <a:gd name="T2" fmla="*/ 97 w 62"/>
                <a:gd name="T3" fmla="*/ 62 h 63"/>
                <a:gd name="T4" fmla="*/ 92 w 62"/>
                <a:gd name="T5" fmla="*/ 53 h 63"/>
                <a:gd name="T6" fmla="*/ 87 w 62"/>
                <a:gd name="T7" fmla="*/ 44 h 63"/>
                <a:gd name="T8" fmla="*/ 83 w 62"/>
                <a:gd name="T9" fmla="*/ 37 h 63"/>
                <a:gd name="T10" fmla="*/ 78 w 62"/>
                <a:gd name="T11" fmla="*/ 27 h 63"/>
                <a:gd name="T12" fmla="*/ 78 w 62"/>
                <a:gd name="T13" fmla="*/ 18 h 63"/>
                <a:gd name="T14" fmla="*/ 74 w 62"/>
                <a:gd name="T15" fmla="*/ 9 h 63"/>
                <a:gd name="T16" fmla="*/ 67 w 62"/>
                <a:gd name="T17" fmla="*/ 0 h 63"/>
                <a:gd name="T18" fmla="*/ 0 w 62"/>
                <a:gd name="T19" fmla="*/ 62 h 63"/>
                <a:gd name="T20" fmla="*/ 5 w 62"/>
                <a:gd name="T21" fmla="*/ 67 h 63"/>
                <a:gd name="T22" fmla="*/ 9 w 62"/>
                <a:gd name="T23" fmla="*/ 67 h 63"/>
                <a:gd name="T24" fmla="*/ 18 w 62"/>
                <a:gd name="T25" fmla="*/ 72 h 63"/>
                <a:gd name="T26" fmla="*/ 28 w 62"/>
                <a:gd name="T27" fmla="*/ 76 h 63"/>
                <a:gd name="T28" fmla="*/ 43 w 62"/>
                <a:gd name="T29" fmla="*/ 81 h 63"/>
                <a:gd name="T30" fmla="*/ 49 w 62"/>
                <a:gd name="T31" fmla="*/ 90 h 63"/>
                <a:gd name="T32" fmla="*/ 63 w 62"/>
                <a:gd name="T33" fmla="*/ 93 h 63"/>
                <a:gd name="T34" fmla="*/ 74 w 62"/>
                <a:gd name="T35" fmla="*/ 98 h 63"/>
                <a:gd name="T36" fmla="*/ 83 w 62"/>
                <a:gd name="T37" fmla="*/ 107 h 63"/>
                <a:gd name="T38" fmla="*/ 97 w 62"/>
                <a:gd name="T39" fmla="*/ 111 h 63"/>
                <a:gd name="T40" fmla="*/ 103 w 62"/>
                <a:gd name="T41" fmla="*/ 116 h 63"/>
                <a:gd name="T42" fmla="*/ 113 w 62"/>
                <a:gd name="T43" fmla="*/ 125 h 63"/>
                <a:gd name="T44" fmla="*/ 123 w 62"/>
                <a:gd name="T45" fmla="*/ 130 h 63"/>
                <a:gd name="T46" fmla="*/ 132 w 62"/>
                <a:gd name="T47" fmla="*/ 134 h 63"/>
                <a:gd name="T48" fmla="*/ 136 w 62"/>
                <a:gd name="T49" fmla="*/ 143 h 63"/>
                <a:gd name="T50" fmla="*/ 146 w 62"/>
                <a:gd name="T51" fmla="*/ 146 h 63"/>
                <a:gd name="T52" fmla="*/ 141 w 62"/>
                <a:gd name="T53" fmla="*/ 139 h 63"/>
                <a:gd name="T54" fmla="*/ 136 w 62"/>
                <a:gd name="T55" fmla="*/ 134 h 63"/>
                <a:gd name="T56" fmla="*/ 132 w 62"/>
                <a:gd name="T57" fmla="*/ 125 h 63"/>
                <a:gd name="T58" fmla="*/ 123 w 62"/>
                <a:gd name="T59" fmla="*/ 116 h 63"/>
                <a:gd name="T60" fmla="*/ 118 w 62"/>
                <a:gd name="T61" fmla="*/ 107 h 63"/>
                <a:gd name="T62" fmla="*/ 113 w 62"/>
                <a:gd name="T63" fmla="*/ 93 h 63"/>
                <a:gd name="T64" fmla="*/ 107 w 62"/>
                <a:gd name="T65" fmla="*/ 85 h 63"/>
                <a:gd name="T66" fmla="*/ 98 w 62"/>
                <a:gd name="T67" fmla="*/ 72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2"/>
                <a:gd name="T103" fmla="*/ 0 h 63"/>
                <a:gd name="T104" fmla="*/ 62 w 62"/>
                <a:gd name="T105" fmla="*/ 63 h 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2" h="63">
                  <a:moveTo>
                    <a:pt x="42" y="31"/>
                  </a:moveTo>
                  <a:lnTo>
                    <a:pt x="41" y="27"/>
                  </a:lnTo>
                  <a:lnTo>
                    <a:pt x="39" y="23"/>
                  </a:lnTo>
                  <a:lnTo>
                    <a:pt x="37" y="19"/>
                  </a:lnTo>
                  <a:lnTo>
                    <a:pt x="35" y="16"/>
                  </a:lnTo>
                  <a:lnTo>
                    <a:pt x="33" y="12"/>
                  </a:lnTo>
                  <a:lnTo>
                    <a:pt x="33" y="8"/>
                  </a:lnTo>
                  <a:lnTo>
                    <a:pt x="31" y="4"/>
                  </a:lnTo>
                  <a:lnTo>
                    <a:pt x="29" y="0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1" y="42"/>
                  </a:lnTo>
                  <a:lnTo>
                    <a:pt x="35" y="46"/>
                  </a:lnTo>
                  <a:lnTo>
                    <a:pt x="41" y="48"/>
                  </a:lnTo>
                  <a:lnTo>
                    <a:pt x="44" y="50"/>
                  </a:lnTo>
                  <a:lnTo>
                    <a:pt x="48" y="54"/>
                  </a:lnTo>
                  <a:lnTo>
                    <a:pt x="52" y="56"/>
                  </a:lnTo>
                  <a:lnTo>
                    <a:pt x="56" y="58"/>
                  </a:lnTo>
                  <a:lnTo>
                    <a:pt x="58" y="62"/>
                  </a:lnTo>
                  <a:lnTo>
                    <a:pt x="62" y="63"/>
                  </a:lnTo>
                  <a:lnTo>
                    <a:pt x="60" y="60"/>
                  </a:lnTo>
                  <a:lnTo>
                    <a:pt x="58" y="58"/>
                  </a:lnTo>
                  <a:lnTo>
                    <a:pt x="56" y="54"/>
                  </a:lnTo>
                  <a:lnTo>
                    <a:pt x="52" y="50"/>
                  </a:lnTo>
                  <a:lnTo>
                    <a:pt x="50" y="46"/>
                  </a:lnTo>
                  <a:lnTo>
                    <a:pt x="48" y="40"/>
                  </a:lnTo>
                  <a:lnTo>
                    <a:pt x="46" y="37"/>
                  </a:lnTo>
                  <a:lnTo>
                    <a:pt x="42" y="3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Freeform 57"/>
            <p:cNvSpPr>
              <a:spLocks/>
            </p:cNvSpPr>
            <p:nvPr/>
          </p:nvSpPr>
          <p:spPr bwMode="auto">
            <a:xfrm>
              <a:off x="2880" y="2784"/>
              <a:ext cx="23" cy="679"/>
            </a:xfrm>
            <a:custGeom>
              <a:avLst/>
              <a:gdLst>
                <a:gd name="T0" fmla="*/ 17 w 15"/>
                <a:gd name="T1" fmla="*/ 0 h 445"/>
                <a:gd name="T2" fmla="*/ 0 w 15"/>
                <a:gd name="T3" fmla="*/ 0 h 445"/>
                <a:gd name="T4" fmla="*/ 0 w 15"/>
                <a:gd name="T5" fmla="*/ 1036 h 445"/>
                <a:gd name="T6" fmla="*/ 35 w 15"/>
                <a:gd name="T7" fmla="*/ 1036 h 445"/>
                <a:gd name="T8" fmla="*/ 35 w 15"/>
                <a:gd name="T9" fmla="*/ 0 h 445"/>
                <a:gd name="T10" fmla="*/ 17 w 15"/>
                <a:gd name="T11" fmla="*/ 0 h 4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445"/>
                <a:gd name="T20" fmla="*/ 15 w 15"/>
                <a:gd name="T21" fmla="*/ 445 h 4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445">
                  <a:moveTo>
                    <a:pt x="7" y="0"/>
                  </a:moveTo>
                  <a:lnTo>
                    <a:pt x="0" y="0"/>
                  </a:lnTo>
                  <a:lnTo>
                    <a:pt x="0" y="445"/>
                  </a:lnTo>
                  <a:lnTo>
                    <a:pt x="15" y="445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Freeform 58"/>
            <p:cNvSpPr>
              <a:spLocks/>
            </p:cNvSpPr>
            <p:nvPr/>
          </p:nvSpPr>
          <p:spPr bwMode="auto">
            <a:xfrm>
              <a:off x="2867" y="2682"/>
              <a:ext cx="61" cy="102"/>
            </a:xfrm>
            <a:custGeom>
              <a:avLst/>
              <a:gdLst>
                <a:gd name="T0" fmla="*/ 27 w 40"/>
                <a:gd name="T1" fmla="*/ 84 h 67"/>
                <a:gd name="T2" fmla="*/ 23 w 40"/>
                <a:gd name="T3" fmla="*/ 93 h 67"/>
                <a:gd name="T4" fmla="*/ 18 w 40"/>
                <a:gd name="T5" fmla="*/ 102 h 67"/>
                <a:gd name="T6" fmla="*/ 18 w 40"/>
                <a:gd name="T7" fmla="*/ 111 h 67"/>
                <a:gd name="T8" fmla="*/ 14 w 40"/>
                <a:gd name="T9" fmla="*/ 125 h 67"/>
                <a:gd name="T10" fmla="*/ 9 w 40"/>
                <a:gd name="T11" fmla="*/ 129 h 67"/>
                <a:gd name="T12" fmla="*/ 5 w 40"/>
                <a:gd name="T13" fmla="*/ 137 h 67"/>
                <a:gd name="T14" fmla="*/ 0 w 40"/>
                <a:gd name="T15" fmla="*/ 146 h 67"/>
                <a:gd name="T16" fmla="*/ 0 w 40"/>
                <a:gd name="T17" fmla="*/ 155 h 67"/>
                <a:gd name="T18" fmla="*/ 93 w 40"/>
                <a:gd name="T19" fmla="*/ 155 h 67"/>
                <a:gd name="T20" fmla="*/ 88 w 40"/>
                <a:gd name="T21" fmla="*/ 151 h 67"/>
                <a:gd name="T22" fmla="*/ 88 w 40"/>
                <a:gd name="T23" fmla="*/ 146 h 67"/>
                <a:gd name="T24" fmla="*/ 85 w 40"/>
                <a:gd name="T25" fmla="*/ 137 h 67"/>
                <a:gd name="T26" fmla="*/ 81 w 40"/>
                <a:gd name="T27" fmla="*/ 129 h 67"/>
                <a:gd name="T28" fmla="*/ 76 w 40"/>
                <a:gd name="T29" fmla="*/ 116 h 67"/>
                <a:gd name="T30" fmla="*/ 72 w 40"/>
                <a:gd name="T31" fmla="*/ 107 h 67"/>
                <a:gd name="T32" fmla="*/ 67 w 40"/>
                <a:gd name="T33" fmla="*/ 93 h 67"/>
                <a:gd name="T34" fmla="*/ 63 w 40"/>
                <a:gd name="T35" fmla="*/ 84 h 67"/>
                <a:gd name="T36" fmla="*/ 63 w 40"/>
                <a:gd name="T37" fmla="*/ 72 h 67"/>
                <a:gd name="T38" fmla="*/ 58 w 40"/>
                <a:gd name="T39" fmla="*/ 58 h 67"/>
                <a:gd name="T40" fmla="*/ 53 w 40"/>
                <a:gd name="T41" fmla="*/ 49 h 67"/>
                <a:gd name="T42" fmla="*/ 53 w 40"/>
                <a:gd name="T43" fmla="*/ 35 h 67"/>
                <a:gd name="T44" fmla="*/ 49 w 40"/>
                <a:gd name="T45" fmla="*/ 26 h 67"/>
                <a:gd name="T46" fmla="*/ 49 w 40"/>
                <a:gd name="T47" fmla="*/ 18 h 67"/>
                <a:gd name="T48" fmla="*/ 44 w 40"/>
                <a:gd name="T49" fmla="*/ 9 h 67"/>
                <a:gd name="T50" fmla="*/ 44 w 40"/>
                <a:gd name="T51" fmla="*/ 0 h 67"/>
                <a:gd name="T52" fmla="*/ 44 w 40"/>
                <a:gd name="T53" fmla="*/ 9 h 67"/>
                <a:gd name="T54" fmla="*/ 44 w 40"/>
                <a:gd name="T55" fmla="*/ 18 h 67"/>
                <a:gd name="T56" fmla="*/ 40 w 40"/>
                <a:gd name="T57" fmla="*/ 26 h 67"/>
                <a:gd name="T58" fmla="*/ 40 w 40"/>
                <a:gd name="T59" fmla="*/ 35 h 67"/>
                <a:gd name="T60" fmla="*/ 35 w 40"/>
                <a:gd name="T61" fmla="*/ 49 h 67"/>
                <a:gd name="T62" fmla="*/ 32 w 40"/>
                <a:gd name="T63" fmla="*/ 58 h 67"/>
                <a:gd name="T64" fmla="*/ 32 w 40"/>
                <a:gd name="T65" fmla="*/ 72 h 67"/>
                <a:gd name="T66" fmla="*/ 27 w 40"/>
                <a:gd name="T67" fmla="*/ 84 h 6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"/>
                <a:gd name="T103" fmla="*/ 0 h 67"/>
                <a:gd name="T104" fmla="*/ 40 w 40"/>
                <a:gd name="T105" fmla="*/ 67 h 6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" h="67">
                  <a:moveTo>
                    <a:pt x="12" y="36"/>
                  </a:moveTo>
                  <a:lnTo>
                    <a:pt x="10" y="40"/>
                  </a:lnTo>
                  <a:lnTo>
                    <a:pt x="8" y="44"/>
                  </a:lnTo>
                  <a:lnTo>
                    <a:pt x="8" y="48"/>
                  </a:lnTo>
                  <a:lnTo>
                    <a:pt x="6" y="54"/>
                  </a:lnTo>
                  <a:lnTo>
                    <a:pt x="4" y="56"/>
                  </a:lnTo>
                  <a:lnTo>
                    <a:pt x="2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40" y="67"/>
                  </a:lnTo>
                  <a:lnTo>
                    <a:pt x="38" y="65"/>
                  </a:lnTo>
                  <a:lnTo>
                    <a:pt x="38" y="63"/>
                  </a:lnTo>
                  <a:lnTo>
                    <a:pt x="37" y="59"/>
                  </a:lnTo>
                  <a:lnTo>
                    <a:pt x="35" y="56"/>
                  </a:lnTo>
                  <a:lnTo>
                    <a:pt x="33" y="50"/>
                  </a:lnTo>
                  <a:lnTo>
                    <a:pt x="31" y="46"/>
                  </a:lnTo>
                  <a:lnTo>
                    <a:pt x="29" y="40"/>
                  </a:lnTo>
                  <a:lnTo>
                    <a:pt x="27" y="36"/>
                  </a:lnTo>
                  <a:lnTo>
                    <a:pt x="27" y="31"/>
                  </a:lnTo>
                  <a:lnTo>
                    <a:pt x="25" y="25"/>
                  </a:lnTo>
                  <a:lnTo>
                    <a:pt x="23" y="21"/>
                  </a:lnTo>
                  <a:lnTo>
                    <a:pt x="23" y="15"/>
                  </a:lnTo>
                  <a:lnTo>
                    <a:pt x="21" y="11"/>
                  </a:lnTo>
                  <a:lnTo>
                    <a:pt x="21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15" y="21"/>
                  </a:lnTo>
                  <a:lnTo>
                    <a:pt x="14" y="25"/>
                  </a:lnTo>
                  <a:lnTo>
                    <a:pt x="14" y="31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Freeform 59"/>
            <p:cNvSpPr>
              <a:spLocks/>
            </p:cNvSpPr>
            <p:nvPr/>
          </p:nvSpPr>
          <p:spPr bwMode="auto">
            <a:xfrm>
              <a:off x="2160" y="1968"/>
              <a:ext cx="430" cy="293"/>
            </a:xfrm>
            <a:custGeom>
              <a:avLst/>
              <a:gdLst>
                <a:gd name="T0" fmla="*/ 642 w 282"/>
                <a:gd name="T1" fmla="*/ 435 h 192"/>
                <a:gd name="T2" fmla="*/ 656 w 282"/>
                <a:gd name="T3" fmla="*/ 417 h 192"/>
                <a:gd name="T4" fmla="*/ 21 w 282"/>
                <a:gd name="T5" fmla="*/ 0 h 192"/>
                <a:gd name="T6" fmla="*/ 0 w 282"/>
                <a:gd name="T7" fmla="*/ 32 h 192"/>
                <a:gd name="T8" fmla="*/ 633 w 282"/>
                <a:gd name="T9" fmla="*/ 447 h 192"/>
                <a:gd name="T10" fmla="*/ 642 w 282"/>
                <a:gd name="T11" fmla="*/ 435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192"/>
                <a:gd name="T20" fmla="*/ 282 w 282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192">
                  <a:moveTo>
                    <a:pt x="276" y="187"/>
                  </a:moveTo>
                  <a:lnTo>
                    <a:pt x="282" y="179"/>
                  </a:lnTo>
                  <a:lnTo>
                    <a:pt x="9" y="0"/>
                  </a:lnTo>
                  <a:lnTo>
                    <a:pt x="0" y="14"/>
                  </a:lnTo>
                  <a:lnTo>
                    <a:pt x="272" y="192"/>
                  </a:lnTo>
                  <a:lnTo>
                    <a:pt x="27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Freeform 60"/>
            <p:cNvSpPr>
              <a:spLocks/>
            </p:cNvSpPr>
            <p:nvPr/>
          </p:nvSpPr>
          <p:spPr bwMode="auto">
            <a:xfrm>
              <a:off x="2546" y="2215"/>
              <a:ext cx="102" cy="84"/>
            </a:xfrm>
            <a:custGeom>
              <a:avLst/>
              <a:gdLst>
                <a:gd name="T0" fmla="*/ 97 w 67"/>
                <a:gd name="T1" fmla="*/ 66 h 55"/>
                <a:gd name="T2" fmla="*/ 88 w 67"/>
                <a:gd name="T3" fmla="*/ 58 h 55"/>
                <a:gd name="T4" fmla="*/ 84 w 67"/>
                <a:gd name="T5" fmla="*/ 49 h 55"/>
                <a:gd name="T6" fmla="*/ 79 w 67"/>
                <a:gd name="T7" fmla="*/ 40 h 55"/>
                <a:gd name="T8" fmla="*/ 72 w 67"/>
                <a:gd name="T9" fmla="*/ 31 h 55"/>
                <a:gd name="T10" fmla="*/ 67 w 67"/>
                <a:gd name="T11" fmla="*/ 26 h 55"/>
                <a:gd name="T12" fmla="*/ 62 w 67"/>
                <a:gd name="T13" fmla="*/ 17 h 55"/>
                <a:gd name="T14" fmla="*/ 58 w 67"/>
                <a:gd name="T15" fmla="*/ 8 h 55"/>
                <a:gd name="T16" fmla="*/ 49 w 67"/>
                <a:gd name="T17" fmla="*/ 0 h 55"/>
                <a:gd name="T18" fmla="*/ 0 w 67"/>
                <a:gd name="T19" fmla="*/ 79 h 55"/>
                <a:gd name="T20" fmla="*/ 5 w 67"/>
                <a:gd name="T21" fmla="*/ 79 h 55"/>
                <a:gd name="T22" fmla="*/ 9 w 67"/>
                <a:gd name="T23" fmla="*/ 79 h 55"/>
                <a:gd name="T24" fmla="*/ 18 w 67"/>
                <a:gd name="T25" fmla="*/ 84 h 55"/>
                <a:gd name="T26" fmla="*/ 30 w 67"/>
                <a:gd name="T27" fmla="*/ 84 h 55"/>
                <a:gd name="T28" fmla="*/ 40 w 67"/>
                <a:gd name="T29" fmla="*/ 89 h 55"/>
                <a:gd name="T30" fmla="*/ 53 w 67"/>
                <a:gd name="T31" fmla="*/ 89 h 55"/>
                <a:gd name="T32" fmla="*/ 67 w 67"/>
                <a:gd name="T33" fmla="*/ 93 h 55"/>
                <a:gd name="T34" fmla="*/ 75 w 67"/>
                <a:gd name="T35" fmla="*/ 98 h 55"/>
                <a:gd name="T36" fmla="*/ 88 w 67"/>
                <a:gd name="T37" fmla="*/ 102 h 55"/>
                <a:gd name="T38" fmla="*/ 102 w 67"/>
                <a:gd name="T39" fmla="*/ 107 h 55"/>
                <a:gd name="T40" fmla="*/ 111 w 67"/>
                <a:gd name="T41" fmla="*/ 111 h 55"/>
                <a:gd name="T42" fmla="*/ 120 w 67"/>
                <a:gd name="T43" fmla="*/ 111 h 55"/>
                <a:gd name="T44" fmla="*/ 132 w 67"/>
                <a:gd name="T45" fmla="*/ 115 h 55"/>
                <a:gd name="T46" fmla="*/ 142 w 67"/>
                <a:gd name="T47" fmla="*/ 119 h 55"/>
                <a:gd name="T48" fmla="*/ 146 w 67"/>
                <a:gd name="T49" fmla="*/ 124 h 55"/>
                <a:gd name="T50" fmla="*/ 155 w 67"/>
                <a:gd name="T51" fmla="*/ 128 h 55"/>
                <a:gd name="T52" fmla="*/ 151 w 67"/>
                <a:gd name="T53" fmla="*/ 119 h 55"/>
                <a:gd name="T54" fmla="*/ 142 w 67"/>
                <a:gd name="T55" fmla="*/ 115 h 55"/>
                <a:gd name="T56" fmla="*/ 137 w 67"/>
                <a:gd name="T57" fmla="*/ 111 h 55"/>
                <a:gd name="T58" fmla="*/ 129 w 67"/>
                <a:gd name="T59" fmla="*/ 102 h 55"/>
                <a:gd name="T60" fmla="*/ 120 w 67"/>
                <a:gd name="T61" fmla="*/ 93 h 55"/>
                <a:gd name="T62" fmla="*/ 116 w 67"/>
                <a:gd name="T63" fmla="*/ 84 h 55"/>
                <a:gd name="T64" fmla="*/ 107 w 67"/>
                <a:gd name="T65" fmla="*/ 75 h 55"/>
                <a:gd name="T66" fmla="*/ 97 w 67"/>
                <a:gd name="T67" fmla="*/ 66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42" y="28"/>
                  </a:moveTo>
                  <a:lnTo>
                    <a:pt x="38" y="25"/>
                  </a:lnTo>
                  <a:lnTo>
                    <a:pt x="36" y="21"/>
                  </a:lnTo>
                  <a:lnTo>
                    <a:pt x="34" y="17"/>
                  </a:lnTo>
                  <a:lnTo>
                    <a:pt x="31" y="13"/>
                  </a:lnTo>
                  <a:lnTo>
                    <a:pt x="29" y="11"/>
                  </a:lnTo>
                  <a:lnTo>
                    <a:pt x="27" y="7"/>
                  </a:lnTo>
                  <a:lnTo>
                    <a:pt x="25" y="3"/>
                  </a:lnTo>
                  <a:lnTo>
                    <a:pt x="21" y="0"/>
                  </a:lnTo>
                  <a:lnTo>
                    <a:pt x="0" y="34"/>
                  </a:lnTo>
                  <a:lnTo>
                    <a:pt x="2" y="34"/>
                  </a:lnTo>
                  <a:lnTo>
                    <a:pt x="4" y="34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7" y="38"/>
                  </a:lnTo>
                  <a:lnTo>
                    <a:pt x="23" y="38"/>
                  </a:lnTo>
                  <a:lnTo>
                    <a:pt x="29" y="40"/>
                  </a:lnTo>
                  <a:lnTo>
                    <a:pt x="32" y="42"/>
                  </a:lnTo>
                  <a:lnTo>
                    <a:pt x="38" y="44"/>
                  </a:lnTo>
                  <a:lnTo>
                    <a:pt x="44" y="46"/>
                  </a:lnTo>
                  <a:lnTo>
                    <a:pt x="48" y="48"/>
                  </a:lnTo>
                  <a:lnTo>
                    <a:pt x="52" y="48"/>
                  </a:lnTo>
                  <a:lnTo>
                    <a:pt x="57" y="49"/>
                  </a:lnTo>
                  <a:lnTo>
                    <a:pt x="61" y="51"/>
                  </a:lnTo>
                  <a:lnTo>
                    <a:pt x="63" y="53"/>
                  </a:lnTo>
                  <a:lnTo>
                    <a:pt x="67" y="55"/>
                  </a:lnTo>
                  <a:lnTo>
                    <a:pt x="65" y="51"/>
                  </a:lnTo>
                  <a:lnTo>
                    <a:pt x="61" y="49"/>
                  </a:lnTo>
                  <a:lnTo>
                    <a:pt x="59" y="48"/>
                  </a:lnTo>
                  <a:lnTo>
                    <a:pt x="56" y="44"/>
                  </a:lnTo>
                  <a:lnTo>
                    <a:pt x="52" y="40"/>
                  </a:lnTo>
                  <a:lnTo>
                    <a:pt x="50" y="36"/>
                  </a:lnTo>
                  <a:lnTo>
                    <a:pt x="46" y="32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Freeform 61"/>
            <p:cNvSpPr>
              <a:spLocks/>
            </p:cNvSpPr>
            <p:nvPr/>
          </p:nvSpPr>
          <p:spPr bwMode="auto">
            <a:xfrm>
              <a:off x="3216" y="1968"/>
              <a:ext cx="431" cy="293"/>
            </a:xfrm>
            <a:custGeom>
              <a:avLst/>
              <a:gdLst>
                <a:gd name="T0" fmla="*/ 14 w 283"/>
                <a:gd name="T1" fmla="*/ 435 h 192"/>
                <a:gd name="T2" fmla="*/ 23 w 283"/>
                <a:gd name="T3" fmla="*/ 447 h 192"/>
                <a:gd name="T4" fmla="*/ 656 w 283"/>
                <a:gd name="T5" fmla="*/ 32 h 192"/>
                <a:gd name="T6" fmla="*/ 634 w 283"/>
                <a:gd name="T7" fmla="*/ 0 h 192"/>
                <a:gd name="T8" fmla="*/ 0 w 283"/>
                <a:gd name="T9" fmla="*/ 417 h 192"/>
                <a:gd name="T10" fmla="*/ 14 w 283"/>
                <a:gd name="T11" fmla="*/ 435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3"/>
                <a:gd name="T19" fmla="*/ 0 h 192"/>
                <a:gd name="T20" fmla="*/ 283 w 283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3" h="192">
                  <a:moveTo>
                    <a:pt x="6" y="187"/>
                  </a:moveTo>
                  <a:lnTo>
                    <a:pt x="10" y="192"/>
                  </a:lnTo>
                  <a:lnTo>
                    <a:pt x="283" y="14"/>
                  </a:lnTo>
                  <a:lnTo>
                    <a:pt x="273" y="0"/>
                  </a:lnTo>
                  <a:lnTo>
                    <a:pt x="0" y="179"/>
                  </a:lnTo>
                  <a:lnTo>
                    <a:pt x="6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48" name="Freeform 62"/>
            <p:cNvSpPr>
              <a:spLocks/>
            </p:cNvSpPr>
            <p:nvPr/>
          </p:nvSpPr>
          <p:spPr bwMode="auto">
            <a:xfrm>
              <a:off x="3155" y="2215"/>
              <a:ext cx="102" cy="84"/>
            </a:xfrm>
            <a:custGeom>
              <a:avLst/>
              <a:gdLst>
                <a:gd name="T0" fmla="*/ 58 w 67"/>
                <a:gd name="T1" fmla="*/ 66 h 55"/>
                <a:gd name="T2" fmla="*/ 67 w 67"/>
                <a:gd name="T3" fmla="*/ 58 h 55"/>
                <a:gd name="T4" fmla="*/ 72 w 67"/>
                <a:gd name="T5" fmla="*/ 49 h 55"/>
                <a:gd name="T6" fmla="*/ 81 w 67"/>
                <a:gd name="T7" fmla="*/ 40 h 55"/>
                <a:gd name="T8" fmla="*/ 85 w 67"/>
                <a:gd name="T9" fmla="*/ 31 h 55"/>
                <a:gd name="T10" fmla="*/ 90 w 67"/>
                <a:gd name="T11" fmla="*/ 26 h 55"/>
                <a:gd name="T12" fmla="*/ 93 w 67"/>
                <a:gd name="T13" fmla="*/ 17 h 55"/>
                <a:gd name="T14" fmla="*/ 97 w 67"/>
                <a:gd name="T15" fmla="*/ 8 h 55"/>
                <a:gd name="T16" fmla="*/ 107 w 67"/>
                <a:gd name="T17" fmla="*/ 0 h 55"/>
                <a:gd name="T18" fmla="*/ 155 w 67"/>
                <a:gd name="T19" fmla="*/ 79 h 55"/>
                <a:gd name="T20" fmla="*/ 151 w 67"/>
                <a:gd name="T21" fmla="*/ 79 h 55"/>
                <a:gd name="T22" fmla="*/ 146 w 67"/>
                <a:gd name="T23" fmla="*/ 79 h 55"/>
                <a:gd name="T24" fmla="*/ 139 w 67"/>
                <a:gd name="T25" fmla="*/ 84 h 55"/>
                <a:gd name="T26" fmla="*/ 125 w 67"/>
                <a:gd name="T27" fmla="*/ 84 h 55"/>
                <a:gd name="T28" fmla="*/ 116 w 67"/>
                <a:gd name="T29" fmla="*/ 89 h 55"/>
                <a:gd name="T30" fmla="*/ 102 w 67"/>
                <a:gd name="T31" fmla="*/ 89 h 55"/>
                <a:gd name="T32" fmla="*/ 90 w 67"/>
                <a:gd name="T33" fmla="*/ 93 h 55"/>
                <a:gd name="T34" fmla="*/ 81 w 67"/>
                <a:gd name="T35" fmla="*/ 98 h 55"/>
                <a:gd name="T36" fmla="*/ 67 w 67"/>
                <a:gd name="T37" fmla="*/ 102 h 55"/>
                <a:gd name="T38" fmla="*/ 53 w 67"/>
                <a:gd name="T39" fmla="*/ 107 h 55"/>
                <a:gd name="T40" fmla="*/ 44 w 67"/>
                <a:gd name="T41" fmla="*/ 111 h 55"/>
                <a:gd name="T42" fmla="*/ 35 w 67"/>
                <a:gd name="T43" fmla="*/ 111 h 55"/>
                <a:gd name="T44" fmla="*/ 23 w 67"/>
                <a:gd name="T45" fmla="*/ 115 h 55"/>
                <a:gd name="T46" fmla="*/ 14 w 67"/>
                <a:gd name="T47" fmla="*/ 119 h 55"/>
                <a:gd name="T48" fmla="*/ 9 w 67"/>
                <a:gd name="T49" fmla="*/ 124 h 55"/>
                <a:gd name="T50" fmla="*/ 0 w 67"/>
                <a:gd name="T51" fmla="*/ 128 h 55"/>
                <a:gd name="T52" fmla="*/ 5 w 67"/>
                <a:gd name="T53" fmla="*/ 119 h 55"/>
                <a:gd name="T54" fmla="*/ 14 w 67"/>
                <a:gd name="T55" fmla="*/ 115 h 55"/>
                <a:gd name="T56" fmla="*/ 18 w 67"/>
                <a:gd name="T57" fmla="*/ 111 h 55"/>
                <a:gd name="T58" fmla="*/ 27 w 67"/>
                <a:gd name="T59" fmla="*/ 102 h 55"/>
                <a:gd name="T60" fmla="*/ 35 w 67"/>
                <a:gd name="T61" fmla="*/ 93 h 55"/>
                <a:gd name="T62" fmla="*/ 40 w 67"/>
                <a:gd name="T63" fmla="*/ 84 h 55"/>
                <a:gd name="T64" fmla="*/ 49 w 67"/>
                <a:gd name="T65" fmla="*/ 75 h 55"/>
                <a:gd name="T66" fmla="*/ 58 w 67"/>
                <a:gd name="T67" fmla="*/ 66 h 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"/>
                <a:gd name="T103" fmla="*/ 0 h 55"/>
                <a:gd name="T104" fmla="*/ 67 w 67"/>
                <a:gd name="T105" fmla="*/ 55 h 5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" h="55">
                  <a:moveTo>
                    <a:pt x="25" y="28"/>
                  </a:moveTo>
                  <a:lnTo>
                    <a:pt x="29" y="25"/>
                  </a:lnTo>
                  <a:lnTo>
                    <a:pt x="31" y="21"/>
                  </a:lnTo>
                  <a:lnTo>
                    <a:pt x="35" y="17"/>
                  </a:lnTo>
                  <a:lnTo>
                    <a:pt x="37" y="13"/>
                  </a:lnTo>
                  <a:lnTo>
                    <a:pt x="39" y="11"/>
                  </a:lnTo>
                  <a:lnTo>
                    <a:pt x="40" y="7"/>
                  </a:lnTo>
                  <a:lnTo>
                    <a:pt x="42" y="3"/>
                  </a:lnTo>
                  <a:lnTo>
                    <a:pt x="46" y="0"/>
                  </a:lnTo>
                  <a:lnTo>
                    <a:pt x="67" y="34"/>
                  </a:lnTo>
                  <a:lnTo>
                    <a:pt x="65" y="34"/>
                  </a:lnTo>
                  <a:lnTo>
                    <a:pt x="63" y="34"/>
                  </a:lnTo>
                  <a:lnTo>
                    <a:pt x="60" y="36"/>
                  </a:lnTo>
                  <a:lnTo>
                    <a:pt x="54" y="36"/>
                  </a:lnTo>
                  <a:lnTo>
                    <a:pt x="50" y="38"/>
                  </a:lnTo>
                  <a:lnTo>
                    <a:pt x="44" y="38"/>
                  </a:lnTo>
                  <a:lnTo>
                    <a:pt x="39" y="40"/>
                  </a:lnTo>
                  <a:lnTo>
                    <a:pt x="35" y="42"/>
                  </a:lnTo>
                  <a:lnTo>
                    <a:pt x="29" y="44"/>
                  </a:lnTo>
                  <a:lnTo>
                    <a:pt x="23" y="46"/>
                  </a:lnTo>
                  <a:lnTo>
                    <a:pt x="19" y="48"/>
                  </a:lnTo>
                  <a:lnTo>
                    <a:pt x="15" y="48"/>
                  </a:lnTo>
                  <a:lnTo>
                    <a:pt x="10" y="49"/>
                  </a:lnTo>
                  <a:lnTo>
                    <a:pt x="6" y="51"/>
                  </a:lnTo>
                  <a:lnTo>
                    <a:pt x="4" y="53"/>
                  </a:lnTo>
                  <a:lnTo>
                    <a:pt x="0" y="55"/>
                  </a:lnTo>
                  <a:lnTo>
                    <a:pt x="2" y="51"/>
                  </a:lnTo>
                  <a:lnTo>
                    <a:pt x="6" y="49"/>
                  </a:lnTo>
                  <a:lnTo>
                    <a:pt x="8" y="48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7" y="36"/>
                  </a:lnTo>
                  <a:lnTo>
                    <a:pt x="21" y="32"/>
                  </a:lnTo>
                  <a:lnTo>
                    <a:pt x="25" y="2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Developing Effective Service Marketing Strategies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 bwMode="auto">
          <a:xfrm>
            <a:off x="2132013" y="5486400"/>
            <a:ext cx="57150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33" name="Rounded Rectangle 32"/>
          <p:cNvSpPr/>
          <p:nvPr/>
        </p:nvSpPr>
        <p:spPr bwMode="auto">
          <a:xfrm>
            <a:off x="2132013" y="4038600"/>
            <a:ext cx="5715000" cy="1066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32013" y="2667000"/>
            <a:ext cx="57150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7828" name="Rounded Rectangle 27"/>
          <p:cNvSpPr>
            <a:spLocks noChangeArrowheads="1"/>
          </p:cNvSpPr>
          <p:nvPr/>
        </p:nvSpPr>
        <p:spPr bwMode="auto">
          <a:xfrm>
            <a:off x="2132013" y="1447800"/>
            <a:ext cx="5715000" cy="914400"/>
          </a:xfrm>
          <a:prstGeom prst="roundRect">
            <a:avLst>
              <a:gd name="adj" fmla="val 16667"/>
            </a:avLst>
          </a:prstGeom>
          <a:solidFill>
            <a:srgbClr val="4F79FF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Overview of Framework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284413" y="1482725"/>
            <a:ext cx="55626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Understanding Service Products, Consumers and Markets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I: Chapters 1-3</a:t>
            </a:r>
          </a:p>
        </p:txBody>
      </p:sp>
      <p:sp>
        <p:nvSpPr>
          <p:cNvPr id="77831" name="Text Box 8"/>
          <p:cNvSpPr txBox="1">
            <a:spLocks noChangeArrowheads="1"/>
          </p:cNvSpPr>
          <p:nvPr/>
        </p:nvSpPr>
        <p:spPr bwMode="auto">
          <a:xfrm>
            <a:off x="2787650" y="2844800"/>
            <a:ext cx="437356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Applying the 4 P’s of Marketing to Services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II: Chapters 4-7</a:t>
            </a:r>
          </a:p>
        </p:txBody>
      </p:sp>
      <p:sp>
        <p:nvSpPr>
          <p:cNvPr id="77832" name="Text Box 10"/>
          <p:cNvSpPr txBox="1">
            <a:spLocks noChangeArrowheads="1"/>
          </p:cNvSpPr>
          <p:nvPr/>
        </p:nvSpPr>
        <p:spPr bwMode="auto">
          <a:xfrm>
            <a:off x="2817813" y="4191000"/>
            <a:ext cx="437356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The Extended Services Marketing Mix for Managing the Customer Interface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III: Chapters 8-11</a:t>
            </a:r>
          </a:p>
        </p:txBody>
      </p:sp>
      <p:sp>
        <p:nvSpPr>
          <p:cNvPr id="77833" name="Text Box 12"/>
          <p:cNvSpPr txBox="1">
            <a:spLocks noChangeArrowheads="1"/>
          </p:cNvSpPr>
          <p:nvPr/>
        </p:nvSpPr>
        <p:spPr bwMode="auto">
          <a:xfrm>
            <a:off x="2325688" y="5664200"/>
            <a:ext cx="54181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Implementing Profitable Service Strategies</a:t>
            </a:r>
          </a:p>
          <a:p>
            <a:pPr algn="ctr" eaLnBrk="0" hangingPunct="0"/>
            <a:r>
              <a:rPr lang="en-US" sz="1600" b="1">
                <a:latin typeface="Helvetica" pitchFamily="34" charset="0"/>
                <a:cs typeface="Helvetica" pitchFamily="34" charset="0"/>
              </a:rPr>
              <a:t>Part IV: Chapters 12-15</a:t>
            </a:r>
          </a:p>
        </p:txBody>
      </p:sp>
      <p:sp>
        <p:nvSpPr>
          <p:cNvPr id="149517" name="AutoShape 13"/>
          <p:cNvSpPr>
            <a:spLocks noChangeArrowheads="1"/>
          </p:cNvSpPr>
          <p:nvPr/>
        </p:nvSpPr>
        <p:spPr bwMode="auto">
          <a:xfrm>
            <a:off x="4854575" y="2362200"/>
            <a:ext cx="206375" cy="254000"/>
          </a:xfrm>
          <a:prstGeom prst="downArrow">
            <a:avLst>
              <a:gd name="adj1" fmla="val 50000"/>
              <a:gd name="adj2" fmla="val 33322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49518" name="AutoShape 14"/>
          <p:cNvSpPr>
            <a:spLocks noChangeArrowheads="1"/>
          </p:cNvSpPr>
          <p:nvPr/>
        </p:nvSpPr>
        <p:spPr bwMode="auto">
          <a:xfrm>
            <a:off x="4854575" y="3733800"/>
            <a:ext cx="249238" cy="304800"/>
          </a:xfrm>
          <a:prstGeom prst="downArrow">
            <a:avLst>
              <a:gd name="adj1" fmla="val 50000"/>
              <a:gd name="adj2" fmla="val 33319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49519" name="AutoShape 15"/>
          <p:cNvSpPr>
            <a:spLocks noChangeArrowheads="1"/>
          </p:cNvSpPr>
          <p:nvPr/>
        </p:nvSpPr>
        <p:spPr bwMode="auto">
          <a:xfrm>
            <a:off x="4854575" y="5156200"/>
            <a:ext cx="249238" cy="330200"/>
          </a:xfrm>
          <a:prstGeom prst="downArrow">
            <a:avLst>
              <a:gd name="adj1" fmla="val 50000"/>
              <a:gd name="adj2" fmla="val 33323"/>
            </a:avLst>
          </a:prstGeom>
          <a:solidFill>
            <a:srgbClr val="96969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7" name="AutoShape 21"/>
          <p:cNvSpPr>
            <a:spLocks noChangeArrowheads="1"/>
          </p:cNvSpPr>
          <p:nvPr/>
        </p:nvSpPr>
        <p:spPr bwMode="auto">
          <a:xfrm>
            <a:off x="8074025" y="3162300"/>
            <a:ext cx="549275" cy="190500"/>
          </a:xfrm>
          <a:prstGeom prst="leftRightArrow">
            <a:avLst>
              <a:gd name="adj1" fmla="val 50000"/>
              <a:gd name="adj2" fmla="val 53248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8" name="AutoShape 22"/>
          <p:cNvSpPr>
            <a:spLocks noChangeArrowheads="1"/>
          </p:cNvSpPr>
          <p:nvPr/>
        </p:nvSpPr>
        <p:spPr bwMode="auto">
          <a:xfrm>
            <a:off x="8074025" y="4533900"/>
            <a:ext cx="590550" cy="165100"/>
          </a:xfrm>
          <a:prstGeom prst="leftRightArrow">
            <a:avLst>
              <a:gd name="adj1" fmla="val 50000"/>
              <a:gd name="adj2" fmla="val 66057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39" name="AutoShape 23"/>
          <p:cNvSpPr>
            <a:spLocks noChangeArrowheads="1"/>
          </p:cNvSpPr>
          <p:nvPr/>
        </p:nvSpPr>
        <p:spPr bwMode="auto">
          <a:xfrm>
            <a:off x="1320800" y="4521200"/>
            <a:ext cx="563563" cy="203200"/>
          </a:xfrm>
          <a:prstGeom prst="leftRightArrow">
            <a:avLst>
              <a:gd name="adj1" fmla="val 50000"/>
              <a:gd name="adj2" fmla="val 51219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40" name="AutoShape 24"/>
          <p:cNvSpPr>
            <a:spLocks noChangeArrowheads="1"/>
          </p:cNvSpPr>
          <p:nvPr/>
        </p:nvSpPr>
        <p:spPr bwMode="auto">
          <a:xfrm>
            <a:off x="1306513" y="3136900"/>
            <a:ext cx="577850" cy="190500"/>
          </a:xfrm>
          <a:prstGeom prst="leftRightArrow">
            <a:avLst>
              <a:gd name="adj1" fmla="val 50000"/>
              <a:gd name="adj2" fmla="val 56018"/>
            </a:avLst>
          </a:prstGeom>
          <a:solidFill>
            <a:srgbClr val="969696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77841" name="Line 25"/>
          <p:cNvSpPr>
            <a:spLocks noChangeShapeType="1"/>
          </p:cNvSpPr>
          <p:nvPr/>
        </p:nvSpPr>
        <p:spPr bwMode="auto">
          <a:xfrm>
            <a:off x="1292225" y="1892300"/>
            <a:ext cx="5778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2" name="Line 26"/>
          <p:cNvSpPr>
            <a:spLocks noChangeShapeType="1"/>
          </p:cNvSpPr>
          <p:nvPr/>
        </p:nvSpPr>
        <p:spPr bwMode="auto">
          <a:xfrm>
            <a:off x="1292225" y="5969000"/>
            <a:ext cx="5778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3" name="Line 27"/>
          <p:cNvSpPr>
            <a:spLocks noChangeShapeType="1"/>
          </p:cNvSpPr>
          <p:nvPr/>
        </p:nvSpPr>
        <p:spPr bwMode="auto">
          <a:xfrm flipH="1">
            <a:off x="8074025" y="5969000"/>
            <a:ext cx="5905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4" name="Line 28"/>
          <p:cNvSpPr>
            <a:spLocks noChangeShapeType="1"/>
          </p:cNvSpPr>
          <p:nvPr/>
        </p:nvSpPr>
        <p:spPr bwMode="auto">
          <a:xfrm flipH="1">
            <a:off x="8074025" y="1879600"/>
            <a:ext cx="590550" cy="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45" name="Line 29"/>
          <p:cNvSpPr>
            <a:spLocks noChangeShapeType="1"/>
          </p:cNvSpPr>
          <p:nvPr/>
        </p:nvSpPr>
        <p:spPr bwMode="auto">
          <a:xfrm>
            <a:off x="1265238" y="1866900"/>
            <a:ext cx="14287" cy="412750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6" name="Line 30"/>
          <p:cNvSpPr>
            <a:spLocks noChangeShapeType="1"/>
          </p:cNvSpPr>
          <p:nvPr/>
        </p:nvSpPr>
        <p:spPr bwMode="auto">
          <a:xfrm>
            <a:off x="8651875" y="1854200"/>
            <a:ext cx="12700" cy="4127500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7" grpId="0" animBg="1"/>
      <p:bldP spid="149518" grpId="0" animBg="1"/>
      <p:bldP spid="1495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</a:t>
            </a:r>
          </a:p>
        </p:txBody>
      </p:sp>
      <p:grpSp>
        <p:nvGrpSpPr>
          <p:cNvPr id="79874" name="Group 7"/>
          <p:cNvGrpSpPr>
            <a:grpSpLocks/>
          </p:cNvGrpSpPr>
          <p:nvPr/>
        </p:nvGrpSpPr>
        <p:grpSpPr bwMode="auto">
          <a:xfrm>
            <a:off x="531813" y="1752600"/>
            <a:ext cx="8839200" cy="3200400"/>
            <a:chOff x="912812" y="2133600"/>
            <a:chExt cx="7391401" cy="3200400"/>
          </a:xfrm>
        </p:grpSpPr>
        <p:sp>
          <p:nvSpPr>
            <p:cNvPr id="79875" name="Rounded Rectangle 6"/>
            <p:cNvSpPr>
              <a:spLocks noChangeArrowheads="1"/>
            </p:cNvSpPr>
            <p:nvPr/>
          </p:nvSpPr>
          <p:spPr bwMode="auto">
            <a:xfrm>
              <a:off x="912812" y="2133600"/>
              <a:ext cx="7391400" cy="3200400"/>
            </a:xfrm>
            <a:prstGeom prst="roundRect">
              <a:avLst>
                <a:gd name="adj" fmla="val 16667"/>
              </a:avLst>
            </a:prstGeom>
            <a:solidFill>
              <a:srgbClr val="4F79FF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</a:pPr>
              <a:endParaRPr lang="en-SG"/>
            </a:p>
          </p:txBody>
        </p:sp>
        <p:sp>
          <p:nvSpPr>
            <p:cNvPr id="79876" name="TextBox 5"/>
            <p:cNvSpPr>
              <a:spLocks noChangeArrowheads="1"/>
            </p:cNvSpPr>
            <p:nvPr/>
          </p:nvSpPr>
          <p:spPr bwMode="auto">
            <a:xfrm>
              <a:off x="912813" y="2209800"/>
              <a:ext cx="7391400" cy="2485787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</a:pPr>
              <a:r>
                <a:rPr lang="en-US" sz="2000" b="1" i="1">
                  <a:latin typeface="Helvetica" pitchFamily="34" charset="0"/>
                  <a:cs typeface="Helvetica" pitchFamily="34" charset="0"/>
                </a:rPr>
                <a:t>Understanding Service Products, Consumers, and Markets</a:t>
              </a:r>
              <a:endParaRPr lang="en-SG" sz="2000" b="1" i="1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</a:pPr>
              <a:r>
                <a:rPr lang="en-US" sz="200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New Perspectives on Marketing in the Service Economy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2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Consumer Behavior in a Services Context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3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Positioning Services in Competitive Markets</a:t>
              </a:r>
              <a:endParaRPr lang="en-SG" sz="200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</a:t>
            </a:r>
          </a:p>
        </p:txBody>
      </p:sp>
      <p:sp>
        <p:nvSpPr>
          <p:cNvPr id="15362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Services dominate most economies and are growing rapidly:</a:t>
            </a:r>
          </a:p>
          <a:p>
            <a:pPr lvl="1">
              <a:spcBef>
                <a:spcPts val="1200"/>
              </a:spcBef>
            </a:pPr>
            <a:r>
              <a:t>Services account for more than </a:t>
            </a:r>
            <a:r>
              <a:rPr>
                <a:solidFill>
                  <a:srgbClr val="FF6600"/>
                </a:solidFill>
              </a:rPr>
              <a:t>60% of GDP worldwide</a:t>
            </a:r>
          </a:p>
          <a:p>
            <a:pPr lvl="1">
              <a:spcBef>
                <a:spcPts val="1200"/>
              </a:spcBef>
            </a:pPr>
            <a:r>
              <a:t>Almost all economies have a substantial service sector</a:t>
            </a:r>
          </a:p>
          <a:p>
            <a:pPr lvl="1">
              <a:spcBef>
                <a:spcPts val="1200"/>
              </a:spcBef>
              <a:buClr>
                <a:srgbClr val="013C7D"/>
              </a:buClr>
            </a:pPr>
            <a:r>
              <a:t>Most </a:t>
            </a:r>
            <a:r>
              <a:rPr>
                <a:solidFill>
                  <a:srgbClr val="FF6600"/>
                </a:solidFill>
              </a:rPr>
              <a:t>new employment </a:t>
            </a:r>
            <a:r>
              <a:t>is provided by services </a:t>
            </a:r>
          </a:p>
          <a:p>
            <a:pPr lvl="1">
              <a:spcBef>
                <a:spcPts val="1200"/>
              </a:spcBef>
            </a:pPr>
            <a:r>
              <a:t>Strongest </a:t>
            </a:r>
            <a:r>
              <a:rPr>
                <a:solidFill>
                  <a:srgbClr val="FF6600"/>
                </a:solidFill>
              </a:rPr>
              <a:t>growth area </a:t>
            </a:r>
            <a:r>
              <a:t>for marketing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/>
          </a:p>
          <a:p>
            <a:r>
              <a:t>Understanding services offers you a personal competitive advantage</a:t>
            </a:r>
          </a:p>
          <a:p>
            <a:endParaRPr lang="en-SG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II</a:t>
            </a:r>
          </a:p>
        </p:txBody>
      </p:sp>
      <p:grpSp>
        <p:nvGrpSpPr>
          <p:cNvPr id="80898" name="Group 5"/>
          <p:cNvGrpSpPr>
            <a:grpSpLocks/>
          </p:cNvGrpSpPr>
          <p:nvPr/>
        </p:nvGrpSpPr>
        <p:grpSpPr bwMode="auto">
          <a:xfrm>
            <a:off x="531813" y="1752600"/>
            <a:ext cx="8839200" cy="4300538"/>
            <a:chOff x="912812" y="2133600"/>
            <a:chExt cx="7391401" cy="32004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1" cy="32004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0900" name="TextBox 7"/>
            <p:cNvSpPr>
              <a:spLocks noChangeArrowheads="1"/>
            </p:cNvSpPr>
            <p:nvPr/>
          </p:nvSpPr>
          <p:spPr bwMode="auto">
            <a:xfrm>
              <a:off x="912813" y="2209800"/>
              <a:ext cx="7391400" cy="2913881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</a:pPr>
              <a:r>
                <a:rPr lang="en-US" sz="2000" b="1" i="1">
                  <a:latin typeface="Helvetica" pitchFamily="34" charset="0"/>
                  <a:cs typeface="Helvetica" pitchFamily="34" charset="0"/>
                </a:rPr>
                <a:t>Applying the 4 P’s of Marketing to Services </a:t>
              </a:r>
              <a:endParaRPr lang="en-SG" sz="2000" b="1" i="1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</a:pPr>
              <a:r>
                <a:rPr lang="en-US" sz="200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4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Developing Service Products: Core and Supplementary 			Elements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5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Distributing Services through Physical and Electronic 			Channels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6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Setting Prices and Implementing Revenue Management</a:t>
              </a:r>
            </a:p>
            <a:p>
              <a:pPr eaLnBrk="0" hangingPunct="0">
                <a:lnSpc>
                  <a:spcPct val="140000"/>
                </a:lnSpc>
              </a:pPr>
              <a:r>
                <a:rPr lang="en-US" sz="2000" b="1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7</a:t>
              </a:r>
              <a:r>
                <a:rPr lang="en-US" sz="2000">
                  <a:latin typeface="Helvetica" pitchFamily="34" charset="0"/>
                  <a:cs typeface="Helvetica" pitchFamily="34" charset="0"/>
                </a:rPr>
                <a:t>	Promoting Services and Educating Customers</a:t>
              </a:r>
              <a:endParaRPr lang="en-SG" sz="200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III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1812" y="1752600"/>
            <a:ext cx="8839201" cy="3886200"/>
            <a:chOff x="912812" y="2133600"/>
            <a:chExt cx="7391401" cy="263534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0" cy="2494827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2813" y="2209800"/>
              <a:ext cx="7391400" cy="2559147"/>
            </a:xfrm>
            <a:prstGeom prst="roundRect">
              <a:avLst/>
            </a:prstGeom>
            <a:grpFill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2000" b="1" i="1" dirty="0">
                  <a:latin typeface="Helvetica" pitchFamily="34" charset="0"/>
                  <a:cs typeface="Helvetica" pitchFamily="34" charset="0"/>
                </a:rPr>
                <a:t>The Extended Services Marketing Mix for Managing the Customer Interface</a:t>
              </a:r>
              <a:endParaRPr lang="en-SG" sz="2000" b="1" i="1" dirty="0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8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Designing and Managing Service Processes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9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Balancing Demand and Productive Capacity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10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Crafting the Service Environment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11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Managing People for Service Advantage</a:t>
              </a:r>
              <a:endParaRPr lang="en-SG" sz="2000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Framework - Part IV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1812" y="1752600"/>
            <a:ext cx="8839201" cy="3352799"/>
            <a:chOff x="912812" y="2133600"/>
            <a:chExt cx="7391401" cy="2494827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" name="Rounded Rectangle 6"/>
            <p:cNvSpPr/>
            <p:nvPr/>
          </p:nvSpPr>
          <p:spPr bwMode="auto">
            <a:xfrm>
              <a:off x="912812" y="2133600"/>
              <a:ext cx="7391400" cy="2494827"/>
            </a:xfrm>
            <a:prstGeom prst="roundRect">
              <a:avLst/>
            </a:prstGeom>
            <a:grp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lnSpc>
                  <a:spcPct val="140000"/>
                </a:lnSpc>
                <a:defRPr/>
              </a:pPr>
              <a:endParaRPr lang="en-SG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2813" y="2209800"/>
              <a:ext cx="7391400" cy="2275361"/>
            </a:xfrm>
            <a:prstGeom prst="roundRect">
              <a:avLst/>
            </a:prstGeom>
            <a:grpFill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40000"/>
                </a:lnSpc>
                <a:defRPr/>
              </a:pPr>
              <a:r>
                <a:rPr lang="en-US" sz="2000" b="1" i="1" dirty="0">
                  <a:latin typeface="Helvetica" pitchFamily="34" charset="0"/>
                  <a:cs typeface="Helvetica" pitchFamily="34" charset="0"/>
                </a:rPr>
                <a:t>Implementing Profitable Service Strategies</a:t>
              </a:r>
              <a:endParaRPr lang="en-SG" sz="2000" b="1" i="1" dirty="0">
                <a:latin typeface="Helvetica" pitchFamily="34" charset="0"/>
                <a:cs typeface="Helvetica" pitchFamily="34" charset="0"/>
              </a:endParaRP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 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12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Managing Relationships and Building Loyalty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13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Complaint Handling and Service Recovery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14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Improving Service Quality and Productivity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Helvetica" pitchFamily="34" charset="0"/>
                  <a:cs typeface="Helvetica" pitchFamily="34" charset="0"/>
                </a:rPr>
                <a:t>Chapter 15</a:t>
              </a:r>
              <a:r>
                <a:rPr lang="en-US" sz="2000" dirty="0">
                  <a:latin typeface="Helvetica" pitchFamily="34" charset="0"/>
                  <a:cs typeface="Helvetica" pitchFamily="34" charset="0"/>
                </a:rPr>
                <a:t>	Striving for Service Leadership</a:t>
              </a:r>
              <a:endParaRPr lang="en-SG" sz="2000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303213" y="1752600"/>
            <a:ext cx="2362200" cy="2209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1" name="Rectangle 10"/>
          <p:cNvSpPr/>
          <p:nvPr/>
        </p:nvSpPr>
        <p:spPr bwMode="auto">
          <a:xfrm>
            <a:off x="7237413" y="1752600"/>
            <a:ext cx="2362200" cy="2209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71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Summary</a:t>
            </a:r>
            <a:endParaRPr lang="en-SG"/>
          </a:p>
        </p:txBody>
      </p:sp>
      <p:graphicFrame>
        <p:nvGraphicFramePr>
          <p:cNvPr id="3" name="Diagram 2"/>
          <p:cNvGraphicFramePr/>
          <p:nvPr/>
        </p:nvGraphicFramePr>
        <p:xfrm>
          <a:off x="1522412" y="15240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3973" name="TextBox 3"/>
          <p:cNvSpPr txBox="1">
            <a:spLocks noChangeArrowheads="1"/>
          </p:cNvSpPr>
          <p:nvPr/>
        </p:nvSpPr>
        <p:spPr bwMode="auto">
          <a:xfrm>
            <a:off x="379413" y="1905000"/>
            <a:ext cx="21336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dominate the economy in many nations. The majority of jobs are created in the service sector.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4" name="TextBox 5"/>
          <p:cNvSpPr txBox="1">
            <a:spLocks noChangeArrowheads="1"/>
          </p:cNvSpPr>
          <p:nvPr/>
        </p:nvSpPr>
        <p:spPr bwMode="auto">
          <a:xfrm>
            <a:off x="7161213" y="1900238"/>
            <a:ext cx="25146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 are often intangible, difficult to visualize and understand, and customers may be involved in co-production. </a:t>
            </a:r>
          </a:p>
          <a:p>
            <a:pPr algn="ctr" eaLnBrk="0" hangingPunct="0">
              <a:lnSpc>
                <a:spcPct val="140000"/>
              </a:lnSpc>
            </a:pPr>
            <a:endParaRPr lang="en-US" sz="15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5" name="TextBox 6"/>
          <p:cNvSpPr txBox="1">
            <a:spLocks noChangeArrowheads="1"/>
          </p:cNvSpPr>
          <p:nvPr/>
        </p:nvSpPr>
        <p:spPr bwMode="auto">
          <a:xfrm>
            <a:off x="5180013" y="1752600"/>
            <a:ext cx="1905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Unique Characteristics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6" name="TextBox 7"/>
          <p:cNvSpPr txBox="1">
            <a:spLocks noChangeArrowheads="1"/>
          </p:cNvSpPr>
          <p:nvPr/>
        </p:nvSpPr>
        <p:spPr bwMode="auto">
          <a:xfrm>
            <a:off x="2741613" y="1762125"/>
            <a:ext cx="1752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Why Study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77" name="TextBox 8"/>
          <p:cNvSpPr txBox="1">
            <a:spLocks noChangeArrowheads="1"/>
          </p:cNvSpPr>
          <p:nvPr/>
        </p:nvSpPr>
        <p:spPr bwMode="auto">
          <a:xfrm>
            <a:off x="5637213" y="4876800"/>
            <a:ext cx="14478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140000"/>
              </a:lnSpc>
            </a:pPr>
            <a:r>
              <a:rPr lang="en-US" sz="2000"/>
              <a:t>Extended Marketing Mix</a:t>
            </a:r>
            <a:endParaRPr lang="en-SG" sz="2000"/>
          </a:p>
        </p:txBody>
      </p:sp>
      <p:sp>
        <p:nvSpPr>
          <p:cNvPr id="83978" name="TextBox 9"/>
          <p:cNvSpPr txBox="1">
            <a:spLocks noChangeArrowheads="1"/>
          </p:cNvSpPr>
          <p:nvPr/>
        </p:nvSpPr>
        <p:spPr bwMode="auto">
          <a:xfrm>
            <a:off x="2741613" y="5029200"/>
            <a:ext cx="1676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000">
                <a:latin typeface="Helvetica" pitchFamily="34" charset="0"/>
                <a:cs typeface="Helvetica" pitchFamily="34" charset="0"/>
              </a:rPr>
              <a:t>What are Services?</a:t>
            </a:r>
            <a:endParaRPr lang="en-SG" sz="20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03213" y="4114800"/>
            <a:ext cx="2362200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83980" name="TextBox 13"/>
          <p:cNvSpPr txBox="1">
            <a:spLocks noChangeArrowheads="1"/>
          </p:cNvSpPr>
          <p:nvPr/>
        </p:nvSpPr>
        <p:spPr bwMode="auto">
          <a:xfrm>
            <a:off x="455613" y="4124325"/>
            <a:ext cx="2133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Services are a form of rental (not ownership). They are performances that bring about a desired result.</a:t>
            </a:r>
          </a:p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 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237413" y="4114800"/>
            <a:ext cx="2362200" cy="2209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buFont typeface="Arial" pitchFamily="34" charset="0"/>
              <a:buChar char="•"/>
              <a:defRPr/>
            </a:pPr>
            <a:endParaRPr lang="en-SG" dirty="0"/>
          </a:p>
        </p:txBody>
      </p:sp>
      <p:sp>
        <p:nvSpPr>
          <p:cNvPr id="83982" name="TextBox 15"/>
          <p:cNvSpPr txBox="1">
            <a:spLocks noChangeArrowheads="1"/>
          </p:cNvSpPr>
          <p:nvPr/>
        </p:nvSpPr>
        <p:spPr bwMode="auto">
          <a:xfrm>
            <a:off x="7313613" y="4356100"/>
            <a:ext cx="2286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1600">
                <a:latin typeface="Helvetica" pitchFamily="34" charset="0"/>
                <a:cs typeface="Helvetica" pitchFamily="34" charset="0"/>
              </a:rPr>
              <a:t>Product, Place &amp; Time, Price, Promotion &amp; Education, Process, Physical Environment, People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3983" name="TextBox 16"/>
          <p:cNvSpPr txBox="1">
            <a:spLocks noChangeArrowheads="1"/>
          </p:cNvSpPr>
          <p:nvPr/>
        </p:nvSpPr>
        <p:spPr bwMode="auto">
          <a:xfrm>
            <a:off x="3884613" y="37338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4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CHAPTER 1</a:t>
            </a:r>
            <a:endParaRPr lang="en-SG" sz="2400" b="1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2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Services Dominate the Global Economy</a:t>
            </a:r>
            <a:endParaRPr lang="en-SG"/>
          </a:p>
        </p:txBody>
      </p:sp>
      <p:sp>
        <p:nvSpPr>
          <p:cNvPr id="17413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>
              <a:buFont typeface="Webdings" pitchFamily="18" charset="2"/>
              <a:buNone/>
            </a:pPr>
            <a:r>
              <a:rPr>
                <a:solidFill>
                  <a:srgbClr val="000066"/>
                </a:solidFill>
              </a:rPr>
              <a:t>Contribution of Service Industries to GDP Globally</a:t>
            </a:r>
            <a:endParaRPr lang="en-SG">
              <a:solidFill>
                <a:srgbClr val="000066"/>
              </a:solidFill>
            </a:endParaRPr>
          </a:p>
        </p:txBody>
      </p:sp>
      <p:graphicFrame>
        <p:nvGraphicFramePr>
          <p:cNvPr id="17411" name="Chart 4"/>
          <p:cNvGraphicFramePr>
            <a:graphicFrameLocks/>
          </p:cNvGraphicFramePr>
          <p:nvPr/>
        </p:nvGraphicFramePr>
        <p:xfrm>
          <a:off x="989013" y="2133600"/>
          <a:ext cx="80010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r:id="rId3" imgW="8004742" imgH="4499238" progId="Excel.Chart.8">
                  <p:embed/>
                </p:oleObj>
              </mc:Choice>
              <mc:Fallback>
                <p:oleObj r:id="rId3" imgW="8004742" imgH="4499238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133600"/>
                        <a:ext cx="800100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200" y="6249988"/>
            <a:ext cx="9448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The World Factbook 2008, Central Intelligence Agency</a:t>
            </a: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780213" y="4191000"/>
            <a:ext cx="1752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Services 64%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598613" y="4953000"/>
            <a:ext cx="1905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Agriculture 4%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065213" y="2644775"/>
            <a:ext cx="2438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40000"/>
              </a:lnSpc>
            </a:pPr>
            <a:r>
              <a:rPr lang="en-US" sz="200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Manufacturing 32%</a:t>
            </a:r>
            <a:endParaRPr lang="en-SG" sz="2000">
              <a:solidFill>
                <a:srgbClr val="013C7D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827212" y="1905000"/>
          <a:ext cx="6400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ie 3"/>
          <p:cNvSpPr/>
          <p:nvPr/>
        </p:nvSpPr>
        <p:spPr bwMode="auto">
          <a:xfrm>
            <a:off x="4037013" y="2971800"/>
            <a:ext cx="1981200" cy="1981200"/>
          </a:xfrm>
          <a:prstGeom prst="pie">
            <a:avLst>
              <a:gd name="adj1" fmla="val 20377118"/>
              <a:gd name="adj2" fmla="val 1615892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 dirty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4037013" y="409575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FF6600"/>
                </a:solidFill>
                <a:latin typeface="Helvetica" pitchFamily="34" charset="0"/>
                <a:cs typeface="Helvetica" pitchFamily="34" charset="0"/>
              </a:rPr>
              <a:t>SERVICES</a:t>
            </a:r>
            <a:endParaRPr lang="en-SG" sz="2000" b="1">
              <a:solidFill>
                <a:srgbClr val="FF66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741613" y="18288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Business Services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1" name="TextBox 28"/>
          <p:cNvSpPr txBox="1">
            <a:spLocks noChangeArrowheads="1"/>
          </p:cNvSpPr>
          <p:nvPr/>
        </p:nvSpPr>
        <p:spPr bwMode="auto">
          <a:xfrm>
            <a:off x="1065213" y="3581400"/>
            <a:ext cx="1905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Transport, Utilities &amp; Communications</a:t>
            </a:r>
          </a:p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9%</a:t>
            </a:r>
          </a:p>
          <a:p>
            <a:pPr algn="ctr" eaLnBrk="0" hangingPunct="0"/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2" name="TextBox 29"/>
          <p:cNvSpPr txBox="1">
            <a:spLocks noChangeArrowheads="1"/>
          </p:cNvSpPr>
          <p:nvPr/>
        </p:nvSpPr>
        <p:spPr bwMode="auto">
          <a:xfrm>
            <a:off x="1522413" y="52070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latin typeface="Helvetica" pitchFamily="34" charset="0"/>
                <a:cs typeface="Helvetica" pitchFamily="34" charset="0"/>
              </a:rPr>
              <a:t>Wholesale &amp; Retail Trade 12%</a:t>
            </a:r>
            <a:endParaRPr lang="en-SG" sz="160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-1588" y="6323013"/>
            <a:ext cx="9448801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US Bureau of Economic Analysis, Industry Economics Accounts, 2007 </a:t>
            </a:r>
            <a:endParaRPr lang="en-SG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eaLnBrk="0" hangingPunct="0"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Value Added by Service Industry </a:t>
            </a:r>
            <a:br/>
            <a:r>
              <a:t>Categories to U.S. GDP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03213" y="1752600"/>
            <a:ext cx="9372600" cy="4800600"/>
          </a:xfrm>
        </p:spPr>
        <p:txBody>
          <a:bodyPr/>
          <a:lstStyle/>
          <a:p>
            <a:pPr marL="0"/>
            <a:r>
              <a:t>Most new jobs are generated by services</a:t>
            </a:r>
          </a:p>
          <a:p>
            <a:pPr marL="1004888" lvl="1">
              <a:spcBef>
                <a:spcPts val="1800"/>
              </a:spcBef>
            </a:pPr>
            <a:r>
              <a:t>Fastest growth expected in </a:t>
            </a:r>
            <a:r>
              <a:rPr>
                <a:solidFill>
                  <a:srgbClr val="FF6600"/>
                </a:solidFill>
              </a:rPr>
              <a:t>knowledge-based </a:t>
            </a:r>
            <a:r>
              <a:t>industries</a:t>
            </a:r>
          </a:p>
          <a:p>
            <a:pPr marL="1004888" lvl="1">
              <a:spcBef>
                <a:spcPts val="1800"/>
              </a:spcBef>
            </a:pPr>
            <a:r>
              <a:t>Significant training and educational qualifications required,                           but employees will be </a:t>
            </a:r>
            <a:r>
              <a:rPr>
                <a:solidFill>
                  <a:srgbClr val="FF6600"/>
                </a:solidFill>
              </a:rPr>
              <a:t>more highly compensated</a:t>
            </a:r>
          </a:p>
          <a:p>
            <a:pPr marL="1004888" lvl="1">
              <a:spcBef>
                <a:spcPts val="1800"/>
              </a:spcBef>
            </a:pPr>
            <a:r>
              <a:t>Will service jobs be lost to lower-cost countries? Yes, some </a:t>
            </a:r>
            <a:r>
              <a:rPr>
                <a:solidFill>
                  <a:srgbClr val="FF6600"/>
                </a:solidFill>
              </a:rPr>
              <a:t>service jobs can be exported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Changing Structure of Employment as Economies Develop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27250" y="1963738"/>
            <a:ext cx="5464175" cy="38671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2127250" y="1770063"/>
            <a:ext cx="5464175" cy="3435350"/>
          </a:xfrm>
          <a:custGeom>
            <a:avLst/>
            <a:gdLst>
              <a:gd name="T0" fmla="*/ 0 w 1689"/>
              <a:gd name="T1" fmla="*/ 1125 h 1125"/>
              <a:gd name="T2" fmla="*/ 23 w 1689"/>
              <a:gd name="T3" fmla="*/ 1079 h 1125"/>
              <a:gd name="T4" fmla="*/ 46 w 1689"/>
              <a:gd name="T5" fmla="*/ 1033 h 1125"/>
              <a:gd name="T6" fmla="*/ 71 w 1689"/>
              <a:gd name="T7" fmla="*/ 988 h 1125"/>
              <a:gd name="T8" fmla="*/ 96 w 1689"/>
              <a:gd name="T9" fmla="*/ 946 h 1125"/>
              <a:gd name="T10" fmla="*/ 121 w 1689"/>
              <a:gd name="T11" fmla="*/ 904 h 1125"/>
              <a:gd name="T12" fmla="*/ 146 w 1689"/>
              <a:gd name="T13" fmla="*/ 864 h 1125"/>
              <a:gd name="T14" fmla="*/ 172 w 1689"/>
              <a:gd name="T15" fmla="*/ 825 h 1125"/>
              <a:gd name="T16" fmla="*/ 199 w 1689"/>
              <a:gd name="T17" fmla="*/ 789 h 1125"/>
              <a:gd name="T18" fmla="*/ 226 w 1689"/>
              <a:gd name="T19" fmla="*/ 752 h 1125"/>
              <a:gd name="T20" fmla="*/ 255 w 1689"/>
              <a:gd name="T21" fmla="*/ 718 h 1125"/>
              <a:gd name="T22" fmla="*/ 284 w 1689"/>
              <a:gd name="T23" fmla="*/ 683 h 1125"/>
              <a:gd name="T24" fmla="*/ 313 w 1689"/>
              <a:gd name="T25" fmla="*/ 651 h 1125"/>
              <a:gd name="T26" fmla="*/ 341 w 1689"/>
              <a:gd name="T27" fmla="*/ 620 h 1125"/>
              <a:gd name="T28" fmla="*/ 370 w 1689"/>
              <a:gd name="T29" fmla="*/ 591 h 1125"/>
              <a:gd name="T30" fmla="*/ 401 w 1689"/>
              <a:gd name="T31" fmla="*/ 562 h 1125"/>
              <a:gd name="T32" fmla="*/ 430 w 1689"/>
              <a:gd name="T33" fmla="*/ 534 h 1125"/>
              <a:gd name="T34" fmla="*/ 460 w 1689"/>
              <a:gd name="T35" fmla="*/ 509 h 1125"/>
              <a:gd name="T36" fmla="*/ 491 w 1689"/>
              <a:gd name="T37" fmla="*/ 482 h 1125"/>
              <a:gd name="T38" fmla="*/ 522 w 1689"/>
              <a:gd name="T39" fmla="*/ 459 h 1125"/>
              <a:gd name="T40" fmla="*/ 552 w 1689"/>
              <a:gd name="T41" fmla="*/ 436 h 1125"/>
              <a:gd name="T42" fmla="*/ 616 w 1689"/>
              <a:gd name="T43" fmla="*/ 392 h 1125"/>
              <a:gd name="T44" fmla="*/ 679 w 1689"/>
              <a:gd name="T45" fmla="*/ 353 h 1125"/>
              <a:gd name="T46" fmla="*/ 742 w 1689"/>
              <a:gd name="T47" fmla="*/ 317 h 1125"/>
              <a:gd name="T48" fmla="*/ 806 w 1689"/>
              <a:gd name="T49" fmla="*/ 284 h 1125"/>
              <a:gd name="T50" fmla="*/ 869 w 1689"/>
              <a:gd name="T51" fmla="*/ 257 h 1125"/>
              <a:gd name="T52" fmla="*/ 931 w 1689"/>
              <a:gd name="T53" fmla="*/ 230 h 1125"/>
              <a:gd name="T54" fmla="*/ 994 w 1689"/>
              <a:gd name="T55" fmla="*/ 209 h 1125"/>
              <a:gd name="T56" fmla="*/ 1053 w 1689"/>
              <a:gd name="T57" fmla="*/ 188 h 1125"/>
              <a:gd name="T58" fmla="*/ 1113 w 1689"/>
              <a:gd name="T59" fmla="*/ 173 h 1125"/>
              <a:gd name="T60" fmla="*/ 1172 w 1689"/>
              <a:gd name="T61" fmla="*/ 157 h 1125"/>
              <a:gd name="T62" fmla="*/ 1230 w 1689"/>
              <a:gd name="T63" fmla="*/ 146 h 1125"/>
              <a:gd name="T64" fmla="*/ 1284 w 1689"/>
              <a:gd name="T65" fmla="*/ 134 h 1125"/>
              <a:gd name="T66" fmla="*/ 1337 w 1689"/>
              <a:gd name="T67" fmla="*/ 127 h 1125"/>
              <a:gd name="T68" fmla="*/ 1389 w 1689"/>
              <a:gd name="T69" fmla="*/ 121 h 1125"/>
              <a:gd name="T70" fmla="*/ 1483 w 1689"/>
              <a:gd name="T71" fmla="*/ 111 h 1125"/>
              <a:gd name="T72" fmla="*/ 1566 w 1689"/>
              <a:gd name="T73" fmla="*/ 108 h 1125"/>
              <a:gd name="T74" fmla="*/ 1635 w 1689"/>
              <a:gd name="T75" fmla="*/ 108 h 1125"/>
              <a:gd name="T76" fmla="*/ 1689 w 1689"/>
              <a:gd name="T77" fmla="*/ 108 h 1125"/>
              <a:gd name="T78" fmla="*/ 1689 w 1689"/>
              <a:gd name="T79" fmla="*/ 0 h 1125"/>
              <a:gd name="T80" fmla="*/ 0 w 1689"/>
              <a:gd name="T81" fmla="*/ 0 h 1125"/>
              <a:gd name="T82" fmla="*/ 0 w 1689"/>
              <a:gd name="T83" fmla="*/ 1125 h 112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689"/>
              <a:gd name="T127" fmla="*/ 0 h 1125"/>
              <a:gd name="T128" fmla="*/ 1689 w 1689"/>
              <a:gd name="T129" fmla="*/ 1125 h 112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689" h="1125">
                <a:moveTo>
                  <a:pt x="0" y="1125"/>
                </a:moveTo>
                <a:lnTo>
                  <a:pt x="23" y="1079"/>
                </a:lnTo>
                <a:lnTo>
                  <a:pt x="46" y="1033"/>
                </a:lnTo>
                <a:lnTo>
                  <a:pt x="71" y="988"/>
                </a:lnTo>
                <a:lnTo>
                  <a:pt x="96" y="946"/>
                </a:lnTo>
                <a:lnTo>
                  <a:pt x="121" y="904"/>
                </a:lnTo>
                <a:lnTo>
                  <a:pt x="146" y="864"/>
                </a:lnTo>
                <a:lnTo>
                  <a:pt x="172" y="825"/>
                </a:lnTo>
                <a:lnTo>
                  <a:pt x="199" y="789"/>
                </a:lnTo>
                <a:lnTo>
                  <a:pt x="226" y="752"/>
                </a:lnTo>
                <a:lnTo>
                  <a:pt x="255" y="718"/>
                </a:lnTo>
                <a:lnTo>
                  <a:pt x="284" y="683"/>
                </a:lnTo>
                <a:lnTo>
                  <a:pt x="313" y="651"/>
                </a:lnTo>
                <a:lnTo>
                  <a:pt x="341" y="620"/>
                </a:lnTo>
                <a:lnTo>
                  <a:pt x="370" y="591"/>
                </a:lnTo>
                <a:lnTo>
                  <a:pt x="401" y="562"/>
                </a:lnTo>
                <a:lnTo>
                  <a:pt x="430" y="534"/>
                </a:lnTo>
                <a:lnTo>
                  <a:pt x="460" y="509"/>
                </a:lnTo>
                <a:lnTo>
                  <a:pt x="491" y="482"/>
                </a:lnTo>
                <a:lnTo>
                  <a:pt x="522" y="459"/>
                </a:lnTo>
                <a:lnTo>
                  <a:pt x="552" y="436"/>
                </a:lnTo>
                <a:lnTo>
                  <a:pt x="616" y="392"/>
                </a:lnTo>
                <a:lnTo>
                  <a:pt x="679" y="353"/>
                </a:lnTo>
                <a:lnTo>
                  <a:pt x="742" y="317"/>
                </a:lnTo>
                <a:lnTo>
                  <a:pt x="806" y="284"/>
                </a:lnTo>
                <a:lnTo>
                  <a:pt x="869" y="257"/>
                </a:lnTo>
                <a:lnTo>
                  <a:pt x="931" y="230"/>
                </a:lnTo>
                <a:lnTo>
                  <a:pt x="994" y="209"/>
                </a:lnTo>
                <a:lnTo>
                  <a:pt x="1053" y="188"/>
                </a:lnTo>
                <a:lnTo>
                  <a:pt x="1113" y="173"/>
                </a:lnTo>
                <a:lnTo>
                  <a:pt x="1172" y="157"/>
                </a:lnTo>
                <a:lnTo>
                  <a:pt x="1230" y="146"/>
                </a:lnTo>
                <a:lnTo>
                  <a:pt x="1284" y="134"/>
                </a:lnTo>
                <a:lnTo>
                  <a:pt x="1337" y="127"/>
                </a:lnTo>
                <a:lnTo>
                  <a:pt x="1389" y="121"/>
                </a:lnTo>
                <a:lnTo>
                  <a:pt x="1483" y="111"/>
                </a:lnTo>
                <a:lnTo>
                  <a:pt x="1566" y="108"/>
                </a:lnTo>
                <a:lnTo>
                  <a:pt x="1635" y="108"/>
                </a:lnTo>
                <a:lnTo>
                  <a:pt x="1689" y="108"/>
                </a:lnTo>
                <a:lnTo>
                  <a:pt x="1689" y="0"/>
                </a:lnTo>
                <a:lnTo>
                  <a:pt x="0" y="0"/>
                </a:lnTo>
                <a:lnTo>
                  <a:pt x="0" y="112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27652" name="Freeform 5"/>
          <p:cNvSpPr>
            <a:spLocks/>
          </p:cNvSpPr>
          <p:nvPr/>
        </p:nvSpPr>
        <p:spPr bwMode="auto">
          <a:xfrm>
            <a:off x="2127250" y="4083050"/>
            <a:ext cx="5464175" cy="1765300"/>
          </a:xfrm>
          <a:custGeom>
            <a:avLst/>
            <a:gdLst>
              <a:gd name="T0" fmla="*/ 0 w 1689"/>
              <a:gd name="T1" fmla="*/ 2147483647 h 583"/>
              <a:gd name="T2" fmla="*/ 240724601 w 1689"/>
              <a:gd name="T3" fmla="*/ 2147483647 h 583"/>
              <a:gd name="T4" fmla="*/ 460514527 w 1689"/>
              <a:gd name="T5" fmla="*/ 2147483647 h 583"/>
              <a:gd name="T6" fmla="*/ 701235791 w 1689"/>
              <a:gd name="T7" fmla="*/ 2147483647 h 583"/>
              <a:gd name="T8" fmla="*/ 962891933 w 1689"/>
              <a:gd name="T9" fmla="*/ 2147483647 h 583"/>
              <a:gd name="T10" fmla="*/ 1224547873 w 1689"/>
              <a:gd name="T11" fmla="*/ 2147483647 h 583"/>
              <a:gd name="T12" fmla="*/ 1486203812 w 1689"/>
              <a:gd name="T13" fmla="*/ 2147483647 h 583"/>
              <a:gd name="T14" fmla="*/ 1747860156 w 1689"/>
              <a:gd name="T15" fmla="*/ 2007909062 h 583"/>
              <a:gd name="T16" fmla="*/ 2030447536 w 1689"/>
              <a:gd name="T17" fmla="*/ 1778695702 h 583"/>
              <a:gd name="T18" fmla="*/ 2147483647 w 1689"/>
              <a:gd name="T19" fmla="*/ 1567819275 h 583"/>
              <a:gd name="T20" fmla="*/ 2147483647 w 1689"/>
              <a:gd name="T21" fmla="*/ 1366111882 h 583"/>
              <a:gd name="T22" fmla="*/ 2147483647 w 1689"/>
              <a:gd name="T23" fmla="*/ 1173573144 h 583"/>
              <a:gd name="T24" fmla="*/ 2147483647 w 1689"/>
              <a:gd name="T25" fmla="*/ 1017706000 h 583"/>
              <a:gd name="T26" fmla="*/ 2147483647 w 1689"/>
              <a:gd name="T27" fmla="*/ 861841884 h 583"/>
              <a:gd name="T28" fmla="*/ 2147483647 w 1689"/>
              <a:gd name="T29" fmla="*/ 715146235 h 583"/>
              <a:gd name="T30" fmla="*/ 2147483647 w 1689"/>
              <a:gd name="T31" fmla="*/ 595953713 h 583"/>
              <a:gd name="T32" fmla="*/ 2147483647 w 1689"/>
              <a:gd name="T33" fmla="*/ 485932875 h 583"/>
              <a:gd name="T34" fmla="*/ 2147483647 w 1689"/>
              <a:gd name="T35" fmla="*/ 385077570 h 583"/>
              <a:gd name="T36" fmla="*/ 2147483647 w 1689"/>
              <a:gd name="T37" fmla="*/ 293394043 h 583"/>
              <a:gd name="T38" fmla="*/ 2147483647 w 1689"/>
              <a:gd name="T39" fmla="*/ 229213454 h 583"/>
              <a:gd name="T40" fmla="*/ 2147483647 w 1689"/>
              <a:gd name="T41" fmla="*/ 155864163 h 583"/>
              <a:gd name="T42" fmla="*/ 2147483647 w 1689"/>
              <a:gd name="T43" fmla="*/ 100855258 h 583"/>
              <a:gd name="T44" fmla="*/ 2147483647 w 1689"/>
              <a:gd name="T45" fmla="*/ 64180612 h 583"/>
              <a:gd name="T46" fmla="*/ 2147483647 w 1689"/>
              <a:gd name="T47" fmla="*/ 36674634 h 583"/>
              <a:gd name="T48" fmla="*/ 2147483647 w 1689"/>
              <a:gd name="T49" fmla="*/ 18337317 h 583"/>
              <a:gd name="T50" fmla="*/ 2147483647 w 1689"/>
              <a:gd name="T51" fmla="*/ 0 h 583"/>
              <a:gd name="T52" fmla="*/ 2147483647 w 1689"/>
              <a:gd name="T53" fmla="*/ 0 h 583"/>
              <a:gd name="T54" fmla="*/ 2147483647 w 1689"/>
              <a:gd name="T55" fmla="*/ 18337317 h 583"/>
              <a:gd name="T56" fmla="*/ 2147483647 w 1689"/>
              <a:gd name="T57" fmla="*/ 36674634 h 583"/>
              <a:gd name="T58" fmla="*/ 2147483647 w 1689"/>
              <a:gd name="T59" fmla="*/ 82517923 h 583"/>
              <a:gd name="T60" fmla="*/ 2147483647 w 1689"/>
              <a:gd name="T61" fmla="*/ 174201474 h 583"/>
              <a:gd name="T62" fmla="*/ 2147483647 w 1689"/>
              <a:gd name="T63" fmla="*/ 275056732 h 583"/>
              <a:gd name="T64" fmla="*/ 2147483647 w 1689"/>
              <a:gd name="T65" fmla="*/ 421752287 h 583"/>
              <a:gd name="T66" fmla="*/ 2147483647 w 1689"/>
              <a:gd name="T67" fmla="*/ 577616402 h 583"/>
              <a:gd name="T68" fmla="*/ 2147483647 w 1689"/>
              <a:gd name="T69" fmla="*/ 751820857 h 583"/>
              <a:gd name="T70" fmla="*/ 2147483647 w 1689"/>
              <a:gd name="T71" fmla="*/ 944359784 h 583"/>
              <a:gd name="T72" fmla="*/ 2147483647 w 1689"/>
              <a:gd name="T73" fmla="*/ 1155235833 h 583"/>
              <a:gd name="T74" fmla="*/ 2147483647 w 1689"/>
              <a:gd name="T75" fmla="*/ 1347774571 h 583"/>
              <a:gd name="T76" fmla="*/ 2147483647 w 1689"/>
              <a:gd name="T77" fmla="*/ 1576987930 h 583"/>
              <a:gd name="T78" fmla="*/ 2147483647 w 1689"/>
              <a:gd name="T79" fmla="*/ 1787864358 h 583"/>
              <a:gd name="T80" fmla="*/ 2147483647 w 1689"/>
              <a:gd name="T81" fmla="*/ 2007909062 h 583"/>
              <a:gd name="T82" fmla="*/ 2147483647 w 1689"/>
              <a:gd name="T83" fmla="*/ 2147483647 h 583"/>
              <a:gd name="T84" fmla="*/ 2147483647 w 1689"/>
              <a:gd name="T85" fmla="*/ 2147483647 h 583"/>
              <a:gd name="T86" fmla="*/ 2147483647 w 1689"/>
              <a:gd name="T87" fmla="*/ 2147483647 h 583"/>
              <a:gd name="T88" fmla="*/ 2147483647 w 1689"/>
              <a:gd name="T89" fmla="*/ 2147483647 h 583"/>
              <a:gd name="T90" fmla="*/ 2147483647 w 1689"/>
              <a:gd name="T91" fmla="*/ 2147483647 h 583"/>
              <a:gd name="T92" fmla="*/ 0 w 1689"/>
              <a:gd name="T93" fmla="*/ 2147483647 h 583"/>
              <a:gd name="T94" fmla="*/ 0 w 1689"/>
              <a:gd name="T95" fmla="*/ 2147483647 h 58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689"/>
              <a:gd name="T145" fmla="*/ 0 h 583"/>
              <a:gd name="T146" fmla="*/ 1689 w 1689"/>
              <a:gd name="T147" fmla="*/ 583 h 58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689" h="583">
                <a:moveTo>
                  <a:pt x="0" y="449"/>
                </a:moveTo>
                <a:lnTo>
                  <a:pt x="23" y="410"/>
                </a:lnTo>
                <a:lnTo>
                  <a:pt x="44" y="374"/>
                </a:lnTo>
                <a:lnTo>
                  <a:pt x="67" y="339"/>
                </a:lnTo>
                <a:lnTo>
                  <a:pt x="92" y="307"/>
                </a:lnTo>
                <a:lnTo>
                  <a:pt x="117" y="276"/>
                </a:lnTo>
                <a:lnTo>
                  <a:pt x="142" y="247"/>
                </a:lnTo>
                <a:lnTo>
                  <a:pt x="167" y="219"/>
                </a:lnTo>
                <a:lnTo>
                  <a:pt x="194" y="194"/>
                </a:lnTo>
                <a:lnTo>
                  <a:pt x="220" y="171"/>
                </a:lnTo>
                <a:lnTo>
                  <a:pt x="249" y="149"/>
                </a:lnTo>
                <a:lnTo>
                  <a:pt x="278" y="128"/>
                </a:lnTo>
                <a:lnTo>
                  <a:pt x="307" y="111"/>
                </a:lnTo>
                <a:lnTo>
                  <a:pt x="336" y="94"/>
                </a:lnTo>
                <a:lnTo>
                  <a:pt x="364" y="78"/>
                </a:lnTo>
                <a:lnTo>
                  <a:pt x="395" y="65"/>
                </a:lnTo>
                <a:lnTo>
                  <a:pt x="426" y="53"/>
                </a:lnTo>
                <a:lnTo>
                  <a:pt x="456" y="42"/>
                </a:lnTo>
                <a:lnTo>
                  <a:pt x="487" y="32"/>
                </a:lnTo>
                <a:lnTo>
                  <a:pt x="518" y="25"/>
                </a:lnTo>
                <a:lnTo>
                  <a:pt x="551" y="17"/>
                </a:lnTo>
                <a:lnTo>
                  <a:pt x="581" y="11"/>
                </a:lnTo>
                <a:lnTo>
                  <a:pt x="614" y="7"/>
                </a:lnTo>
                <a:lnTo>
                  <a:pt x="645" y="4"/>
                </a:lnTo>
                <a:lnTo>
                  <a:pt x="677" y="2"/>
                </a:lnTo>
                <a:lnTo>
                  <a:pt x="710" y="0"/>
                </a:lnTo>
                <a:lnTo>
                  <a:pt x="742" y="0"/>
                </a:lnTo>
                <a:lnTo>
                  <a:pt x="775" y="2"/>
                </a:lnTo>
                <a:lnTo>
                  <a:pt x="806" y="4"/>
                </a:lnTo>
                <a:lnTo>
                  <a:pt x="871" y="9"/>
                </a:lnTo>
                <a:lnTo>
                  <a:pt x="934" y="19"/>
                </a:lnTo>
                <a:lnTo>
                  <a:pt x="998" y="30"/>
                </a:lnTo>
                <a:lnTo>
                  <a:pt x="1059" y="46"/>
                </a:lnTo>
                <a:lnTo>
                  <a:pt x="1121" y="63"/>
                </a:lnTo>
                <a:lnTo>
                  <a:pt x="1180" y="82"/>
                </a:lnTo>
                <a:lnTo>
                  <a:pt x="1238" y="103"/>
                </a:lnTo>
                <a:lnTo>
                  <a:pt x="1293" y="126"/>
                </a:lnTo>
                <a:lnTo>
                  <a:pt x="1347" y="147"/>
                </a:lnTo>
                <a:lnTo>
                  <a:pt x="1399" y="172"/>
                </a:lnTo>
                <a:lnTo>
                  <a:pt x="1447" y="195"/>
                </a:lnTo>
                <a:lnTo>
                  <a:pt x="1493" y="219"/>
                </a:lnTo>
                <a:lnTo>
                  <a:pt x="1535" y="242"/>
                </a:lnTo>
                <a:lnTo>
                  <a:pt x="1573" y="263"/>
                </a:lnTo>
                <a:lnTo>
                  <a:pt x="1639" y="303"/>
                </a:lnTo>
                <a:lnTo>
                  <a:pt x="1689" y="336"/>
                </a:lnTo>
                <a:lnTo>
                  <a:pt x="1689" y="583"/>
                </a:lnTo>
                <a:lnTo>
                  <a:pt x="0" y="583"/>
                </a:lnTo>
                <a:lnTo>
                  <a:pt x="0" y="449"/>
                </a:lnTo>
                <a:close/>
              </a:path>
            </a:pathLst>
          </a:custGeom>
          <a:solidFill>
            <a:srgbClr val="014E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481388" y="4848225"/>
            <a:ext cx="1212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Industry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4859338" y="3259138"/>
            <a:ext cx="1268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Services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2560638" y="2335213"/>
            <a:ext cx="1641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Agriculture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2149475" y="5943600"/>
            <a:ext cx="3805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Time, per Capita Income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 rot="-5400000">
            <a:off x="482600" y="4386263"/>
            <a:ext cx="23780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Share of </a:t>
            </a:r>
          </a:p>
          <a:p>
            <a:pPr eaLnBrk="0" hangingPunct="0"/>
            <a:r>
              <a:rPr lang="en-US" sz="2000" b="1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Employment</a:t>
            </a:r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V="1">
            <a:off x="1925638" y="1782763"/>
            <a:ext cx="0" cy="1343025"/>
          </a:xfrm>
          <a:prstGeom prst="line">
            <a:avLst/>
          </a:prstGeom>
          <a:noFill/>
          <a:ln w="19050">
            <a:solidFill>
              <a:srgbClr val="014EAB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6134100" y="6096000"/>
            <a:ext cx="1484313" cy="0"/>
          </a:xfrm>
          <a:prstGeom prst="line">
            <a:avLst/>
          </a:prstGeom>
          <a:noFill/>
          <a:ln w="19050">
            <a:solidFill>
              <a:srgbClr val="0152AB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4613" y="6319838"/>
            <a:ext cx="94488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Source: IMF, 1997</a:t>
            </a:r>
          </a:p>
          <a:p>
            <a:pPr eaLnBrk="0" hangingPunct="0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eaLnBrk="0" hangingPunct="0">
              <a:defRPr/>
            </a:pPr>
            <a:endParaRPr lang="en-US" b="1" dirty="0">
              <a:solidFill>
                <a:schemeClr val="bg2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t>Why Study Services?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/>
              <a:t>Powerful forces are </a:t>
            </a:r>
            <a:r>
              <a:rPr dirty="0">
                <a:solidFill>
                  <a:srgbClr val="FF6600"/>
                </a:solidFill>
              </a:rPr>
              <a:t>transforming</a:t>
            </a:r>
            <a:r>
              <a:rPr dirty="0"/>
              <a:t> service markets</a:t>
            </a:r>
          </a:p>
          <a:p>
            <a:pPr lvl="1">
              <a:spcBef>
                <a:spcPts val="1200"/>
              </a:spcBef>
            </a:pPr>
            <a:r>
              <a:rPr dirty="0"/>
              <a:t>Government policies, social changes, business trends,          advances in IT, internationalization</a:t>
            </a:r>
          </a:p>
          <a:p>
            <a:r>
              <a:rPr dirty="0"/>
              <a:t>Forces that reshape:</a:t>
            </a:r>
          </a:p>
          <a:p>
            <a:pPr lvl="1">
              <a:spcBef>
                <a:spcPts val="1200"/>
              </a:spcBef>
            </a:pPr>
            <a:r>
              <a:rPr dirty="0" smtClean="0"/>
              <a:t>Demand </a:t>
            </a:r>
            <a:r>
              <a:rPr dirty="0" smtClean="0">
                <a:solidFill>
                  <a:srgbClr val="FF0000"/>
                </a:solidFill>
              </a:rPr>
              <a:t>increased</a:t>
            </a:r>
            <a:endParaRPr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dirty="0" smtClean="0"/>
              <a:t>Supply </a:t>
            </a:r>
            <a:r>
              <a:rPr dirty="0" smtClean="0">
                <a:solidFill>
                  <a:srgbClr val="FF0000"/>
                </a:solidFill>
              </a:rPr>
              <a:t>more alternatives</a:t>
            </a:r>
            <a:endParaRPr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dirty="0"/>
              <a:t>The competitive </a:t>
            </a:r>
            <a:r>
              <a:rPr dirty="0" smtClean="0"/>
              <a:t>landscape </a:t>
            </a:r>
            <a:r>
              <a:rPr dirty="0" smtClean="0">
                <a:solidFill>
                  <a:srgbClr val="FF0000"/>
                </a:solidFill>
              </a:rPr>
              <a:t>tough</a:t>
            </a:r>
            <a:endParaRPr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dirty="0"/>
              <a:t>Customers</a:t>
            </a:r>
            <a:r>
              <a:rPr dirty="0">
                <a:latin typeface="Arial" charset="0"/>
              </a:rPr>
              <a:t>’</a:t>
            </a:r>
            <a:r>
              <a:rPr dirty="0"/>
              <a:t> choices, power, and decision </a:t>
            </a:r>
            <a:r>
              <a:rPr dirty="0" smtClean="0"/>
              <a:t>making </a:t>
            </a:r>
            <a:r>
              <a:rPr dirty="0" smtClean="0">
                <a:solidFill>
                  <a:srgbClr val="FF0000"/>
                </a:solidFill>
              </a:rPr>
              <a:t>more strong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1472221566</TotalTime>
  <Pages>94</Pages>
  <Words>1689</Words>
  <Application>Microsoft Office PowerPoint</Application>
  <PresentationFormat>Custom</PresentationFormat>
  <Paragraphs>455</Paragraphs>
  <Slides>43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Adobe Caslon Pro</vt:lpstr>
      <vt:lpstr>Arial</vt:lpstr>
      <vt:lpstr>Helvetica</vt:lpstr>
      <vt:lpstr>Tahoma</vt:lpstr>
      <vt:lpstr>Times New Roman</vt:lpstr>
      <vt:lpstr>Univers Extended</vt:lpstr>
      <vt:lpstr>Verdana</vt:lpstr>
      <vt:lpstr>Webdings</vt:lpstr>
      <vt:lpstr>Wingdings</vt:lpstr>
      <vt:lpstr>default</vt:lpstr>
      <vt:lpstr>Microsoft Excel Chart</vt:lpstr>
      <vt:lpstr>PowerPoint Presentation</vt:lpstr>
      <vt:lpstr>Overview of Chapter 1</vt:lpstr>
      <vt:lpstr>PowerPoint Presentation</vt:lpstr>
      <vt:lpstr>Why Study Services?</vt:lpstr>
      <vt:lpstr>Services Dominate the Global Economy</vt:lpstr>
      <vt:lpstr>Value Added by Service Industry  Categories to U.S. GDP</vt:lpstr>
      <vt:lpstr>Why Study Services? </vt:lpstr>
      <vt:lpstr>Changing Structure of Employment as Economies Develop </vt:lpstr>
      <vt:lpstr>Why Study Services? </vt:lpstr>
      <vt:lpstr>Transformation of the  Service Economy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Factors Stimulating Transformation of the Service Economy </vt:lpstr>
      <vt:lpstr>PowerPoint Presentation</vt:lpstr>
      <vt:lpstr>What Are Services? </vt:lpstr>
      <vt:lpstr>What Are Services? </vt:lpstr>
      <vt:lpstr>Definition of Services</vt:lpstr>
      <vt:lpstr>Value Creation is Dominated by Intangible Elements</vt:lpstr>
      <vt:lpstr>Service Products vs. Customer Service &amp; After-Sales Service</vt:lpstr>
      <vt:lpstr>Service – A Process Perspective</vt:lpstr>
      <vt:lpstr>4 Categories of Services</vt:lpstr>
      <vt:lpstr>People Processing</vt:lpstr>
      <vt:lpstr>Possession Processing</vt:lpstr>
      <vt:lpstr>Mental Stimulus Processing</vt:lpstr>
      <vt:lpstr>Information Processing</vt:lpstr>
      <vt:lpstr>PowerPoint Presentation</vt:lpstr>
      <vt:lpstr>Services Pose Distinctive                    Marketing Challenges </vt:lpstr>
      <vt:lpstr>Differences, Implications, and  Marketing-Related Tasks </vt:lpstr>
      <vt:lpstr>Differences, Implications, and  Marketing-Related Tasks </vt:lpstr>
      <vt:lpstr>PowerPoint Presentation</vt:lpstr>
      <vt:lpstr>Services Require  An Extended Marketing Mix</vt:lpstr>
      <vt:lpstr>The 7Ps of Services Marketing</vt:lpstr>
      <vt:lpstr>PowerPoint Presentation</vt:lpstr>
      <vt:lpstr>Marketing to be Integrated with Other Management Functions </vt:lpstr>
      <vt:lpstr>PowerPoint Presentation</vt:lpstr>
      <vt:lpstr>Overview of Framework</vt:lpstr>
      <vt:lpstr>Framework - Part I</vt:lpstr>
      <vt:lpstr>Framework - Part II</vt:lpstr>
      <vt:lpstr>Framework - Part III</vt:lpstr>
      <vt:lpstr>Framework - Part IV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Dr. Rashad</cp:lastModifiedBy>
  <cp:revision>656</cp:revision>
  <cp:lastPrinted>2002-07-07T10:21:06Z</cp:lastPrinted>
  <dcterms:created xsi:type="dcterms:W3CDTF">2010-03-18T15:00:43Z</dcterms:created>
  <dcterms:modified xsi:type="dcterms:W3CDTF">2016-01-11T16:22:58Z</dcterms:modified>
</cp:coreProperties>
</file>